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5" r:id="rId4"/>
    <p:sldMasterId id="2147483688" r:id="rId5"/>
  </p:sldMasterIdLst>
  <p:notesMasterIdLst>
    <p:notesMasterId r:id="rId172"/>
  </p:notesMasterIdLst>
  <p:sldIdLst>
    <p:sldId id="256" r:id="rId6"/>
    <p:sldId id="743" r:id="rId7"/>
    <p:sldId id="384" r:id="rId8"/>
    <p:sldId id="382" r:id="rId9"/>
    <p:sldId id="727" r:id="rId10"/>
    <p:sldId id="734" r:id="rId11"/>
    <p:sldId id="735" r:id="rId12"/>
    <p:sldId id="927" r:id="rId13"/>
    <p:sldId id="1095" r:id="rId14"/>
    <p:sldId id="728" r:id="rId15"/>
    <p:sldId id="729" r:id="rId16"/>
    <p:sldId id="731" r:id="rId17"/>
    <p:sldId id="732" r:id="rId18"/>
    <p:sldId id="733" r:id="rId19"/>
    <p:sldId id="376" r:id="rId20"/>
    <p:sldId id="259" r:id="rId21"/>
    <p:sldId id="477" r:id="rId22"/>
    <p:sldId id="390" r:id="rId23"/>
    <p:sldId id="391" r:id="rId24"/>
    <p:sldId id="392" r:id="rId25"/>
    <p:sldId id="393" r:id="rId26"/>
    <p:sldId id="394" r:id="rId27"/>
    <p:sldId id="395" r:id="rId28"/>
    <p:sldId id="396" r:id="rId29"/>
    <p:sldId id="397" r:id="rId30"/>
    <p:sldId id="398" r:id="rId31"/>
    <p:sldId id="400" r:id="rId32"/>
    <p:sldId id="399" r:id="rId33"/>
    <p:sldId id="401" r:id="rId34"/>
    <p:sldId id="402" r:id="rId35"/>
    <p:sldId id="403" r:id="rId36"/>
    <p:sldId id="404" r:id="rId37"/>
    <p:sldId id="405" r:id="rId38"/>
    <p:sldId id="406" r:id="rId39"/>
    <p:sldId id="407" r:id="rId40"/>
    <p:sldId id="409" r:id="rId41"/>
    <p:sldId id="410" r:id="rId42"/>
    <p:sldId id="411" r:id="rId43"/>
    <p:sldId id="408" r:id="rId44"/>
    <p:sldId id="412" r:id="rId45"/>
    <p:sldId id="413" r:id="rId46"/>
    <p:sldId id="414" r:id="rId47"/>
    <p:sldId id="415" r:id="rId48"/>
    <p:sldId id="416" r:id="rId49"/>
    <p:sldId id="417" r:id="rId50"/>
    <p:sldId id="418" r:id="rId51"/>
    <p:sldId id="419" r:id="rId52"/>
    <p:sldId id="420" r:id="rId53"/>
    <p:sldId id="421" r:id="rId54"/>
    <p:sldId id="422" r:id="rId55"/>
    <p:sldId id="423" r:id="rId56"/>
    <p:sldId id="424" r:id="rId57"/>
    <p:sldId id="425" r:id="rId58"/>
    <p:sldId id="426" r:id="rId59"/>
    <p:sldId id="427" r:id="rId60"/>
    <p:sldId id="428" r:id="rId61"/>
    <p:sldId id="429" r:id="rId62"/>
    <p:sldId id="430" r:id="rId63"/>
    <p:sldId id="431" r:id="rId64"/>
    <p:sldId id="432" r:id="rId65"/>
    <p:sldId id="433" r:id="rId66"/>
    <p:sldId id="434" r:id="rId67"/>
    <p:sldId id="435" r:id="rId68"/>
    <p:sldId id="436" r:id="rId69"/>
    <p:sldId id="437" r:id="rId70"/>
    <p:sldId id="438" r:id="rId71"/>
    <p:sldId id="439" r:id="rId72"/>
    <p:sldId id="440" r:id="rId73"/>
    <p:sldId id="441" r:id="rId74"/>
    <p:sldId id="443" r:id="rId75"/>
    <p:sldId id="444" r:id="rId76"/>
    <p:sldId id="445" r:id="rId77"/>
    <p:sldId id="446" r:id="rId78"/>
    <p:sldId id="447" r:id="rId79"/>
    <p:sldId id="448" r:id="rId80"/>
    <p:sldId id="449" r:id="rId81"/>
    <p:sldId id="450" r:id="rId82"/>
    <p:sldId id="451" r:id="rId83"/>
    <p:sldId id="452" r:id="rId84"/>
    <p:sldId id="453" r:id="rId85"/>
    <p:sldId id="455" r:id="rId86"/>
    <p:sldId id="457" r:id="rId87"/>
    <p:sldId id="458" r:id="rId88"/>
    <p:sldId id="461" r:id="rId89"/>
    <p:sldId id="462" r:id="rId90"/>
    <p:sldId id="463" r:id="rId91"/>
    <p:sldId id="464" r:id="rId92"/>
    <p:sldId id="465" r:id="rId93"/>
    <p:sldId id="466" r:id="rId94"/>
    <p:sldId id="467" r:id="rId95"/>
    <p:sldId id="468" r:id="rId96"/>
    <p:sldId id="469" r:id="rId97"/>
    <p:sldId id="470" r:id="rId98"/>
    <p:sldId id="471" r:id="rId99"/>
    <p:sldId id="472" r:id="rId100"/>
    <p:sldId id="473" r:id="rId101"/>
    <p:sldId id="474" r:id="rId102"/>
    <p:sldId id="645" r:id="rId103"/>
    <p:sldId id="478" r:id="rId104"/>
    <p:sldId id="263" r:id="rId105"/>
    <p:sldId id="383" r:id="rId106"/>
    <p:sldId id="343" r:id="rId107"/>
    <p:sldId id="344" r:id="rId108"/>
    <p:sldId id="345" r:id="rId109"/>
    <p:sldId id="346" r:id="rId110"/>
    <p:sldId id="347" r:id="rId111"/>
    <p:sldId id="348" r:id="rId112"/>
    <p:sldId id="349" r:id="rId113"/>
    <p:sldId id="350" r:id="rId114"/>
    <p:sldId id="351" r:id="rId115"/>
    <p:sldId id="352" r:id="rId116"/>
    <p:sldId id="353" r:id="rId117"/>
    <p:sldId id="354" r:id="rId118"/>
    <p:sldId id="355" r:id="rId119"/>
    <p:sldId id="356" r:id="rId120"/>
    <p:sldId id="357" r:id="rId121"/>
    <p:sldId id="358" r:id="rId122"/>
    <p:sldId id="360" r:id="rId123"/>
    <p:sldId id="361" r:id="rId124"/>
    <p:sldId id="362" r:id="rId125"/>
    <p:sldId id="279" r:id="rId126"/>
    <p:sldId id="381" r:id="rId127"/>
    <p:sldId id="281" r:id="rId128"/>
    <p:sldId id="283" r:id="rId129"/>
    <p:sldId id="284" r:id="rId130"/>
    <p:sldId id="287" r:id="rId131"/>
    <p:sldId id="288" r:id="rId132"/>
    <p:sldId id="289" r:id="rId133"/>
    <p:sldId id="290" r:id="rId134"/>
    <p:sldId id="291" r:id="rId135"/>
    <p:sldId id="292" r:id="rId136"/>
    <p:sldId id="293" r:id="rId137"/>
    <p:sldId id="294" r:id="rId138"/>
    <p:sldId id="295" r:id="rId139"/>
    <p:sldId id="296" r:id="rId140"/>
    <p:sldId id="297" r:id="rId141"/>
    <p:sldId id="298" r:id="rId142"/>
    <p:sldId id="299" r:id="rId143"/>
    <p:sldId id="300" r:id="rId144"/>
    <p:sldId id="301" r:id="rId145"/>
    <p:sldId id="302" r:id="rId146"/>
    <p:sldId id="303" r:id="rId147"/>
    <p:sldId id="304" r:id="rId148"/>
    <p:sldId id="305" r:id="rId149"/>
    <p:sldId id="306" r:id="rId150"/>
    <p:sldId id="308" r:id="rId151"/>
    <p:sldId id="310" r:id="rId152"/>
    <p:sldId id="311" r:id="rId153"/>
    <p:sldId id="312" r:id="rId154"/>
    <p:sldId id="336" r:id="rId155"/>
    <p:sldId id="316" r:id="rId156"/>
    <p:sldId id="318" r:id="rId157"/>
    <p:sldId id="319" r:id="rId158"/>
    <p:sldId id="320" r:id="rId159"/>
    <p:sldId id="321" r:id="rId160"/>
    <p:sldId id="322" r:id="rId161"/>
    <p:sldId id="323" r:id="rId162"/>
    <p:sldId id="324" r:id="rId163"/>
    <p:sldId id="325" r:id="rId164"/>
    <p:sldId id="326" r:id="rId165"/>
    <p:sldId id="327" r:id="rId166"/>
    <p:sldId id="275" r:id="rId167"/>
    <p:sldId id="276" r:id="rId168"/>
    <p:sldId id="277" r:id="rId169"/>
    <p:sldId id="374" r:id="rId170"/>
    <p:sldId id="332" r:id="rId171"/>
  </p:sldIdLst>
  <p:sldSz cx="9144000" cy="6858000" type="screen4x3"/>
  <p:notesSz cx="6989445" cy="9351645"/>
  <p:defaultTextStyle>
    <a:defPPr>
      <a:defRPr lang="zh-CN"/>
    </a:defPPr>
    <a:lvl1pPr algn="ctr" rtl="0" fontAlgn="base">
      <a:spcBef>
        <a:spcPct val="0"/>
      </a:spcBef>
      <a:spcAft>
        <a:spcPct val="0"/>
      </a:spcAft>
      <a:defRPr sz="3200" b="1" kern="1200">
        <a:solidFill>
          <a:schemeClr val="tx2"/>
        </a:solidFill>
        <a:latin typeface="Arial" panose="020B0604020202020204" pitchFamily="34" charset="0"/>
        <a:ea typeface="宋体" panose="02010600030101010101" pitchFamily="2" charset="-122"/>
        <a:cs typeface="+mn-cs"/>
      </a:defRPr>
    </a:lvl1pPr>
    <a:lvl2pPr marL="457200" algn="ctr" rtl="0" fontAlgn="base">
      <a:spcBef>
        <a:spcPct val="0"/>
      </a:spcBef>
      <a:spcAft>
        <a:spcPct val="0"/>
      </a:spcAft>
      <a:defRPr sz="3200" b="1" kern="1200">
        <a:solidFill>
          <a:schemeClr val="tx2"/>
        </a:solidFill>
        <a:latin typeface="Arial" panose="020B0604020202020204" pitchFamily="34" charset="0"/>
        <a:ea typeface="宋体" panose="02010600030101010101" pitchFamily="2" charset="-122"/>
        <a:cs typeface="+mn-cs"/>
      </a:defRPr>
    </a:lvl2pPr>
    <a:lvl3pPr marL="914400" algn="ctr" rtl="0" fontAlgn="base">
      <a:spcBef>
        <a:spcPct val="0"/>
      </a:spcBef>
      <a:spcAft>
        <a:spcPct val="0"/>
      </a:spcAft>
      <a:defRPr sz="3200" b="1" kern="1200">
        <a:solidFill>
          <a:schemeClr val="tx2"/>
        </a:solidFill>
        <a:latin typeface="Arial" panose="020B0604020202020204" pitchFamily="34" charset="0"/>
        <a:ea typeface="宋体" panose="02010600030101010101" pitchFamily="2" charset="-122"/>
        <a:cs typeface="+mn-cs"/>
      </a:defRPr>
    </a:lvl3pPr>
    <a:lvl4pPr marL="1371600" algn="ctr" rtl="0" fontAlgn="base">
      <a:spcBef>
        <a:spcPct val="0"/>
      </a:spcBef>
      <a:spcAft>
        <a:spcPct val="0"/>
      </a:spcAft>
      <a:defRPr sz="3200" b="1" kern="1200">
        <a:solidFill>
          <a:schemeClr val="tx2"/>
        </a:solidFill>
        <a:latin typeface="Arial" panose="020B0604020202020204" pitchFamily="34" charset="0"/>
        <a:ea typeface="宋体" panose="02010600030101010101" pitchFamily="2" charset="-122"/>
        <a:cs typeface="+mn-cs"/>
      </a:defRPr>
    </a:lvl4pPr>
    <a:lvl5pPr marL="1828800" algn="ctr" rtl="0" fontAlgn="base">
      <a:spcBef>
        <a:spcPct val="0"/>
      </a:spcBef>
      <a:spcAft>
        <a:spcPct val="0"/>
      </a:spcAft>
      <a:defRPr sz="3200" b="1"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3200" b="1"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3200" b="1"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3200" b="1"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3200" b="1" kern="1200">
        <a:solidFill>
          <a:schemeClr val="tx2"/>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6AAB0"/>
    <a:srgbClr val="666699"/>
    <a:srgbClr val="009900"/>
    <a:srgbClr val="4E2838"/>
    <a:srgbClr val="FFFF00"/>
    <a:srgbClr val="FF33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0" d="100"/>
          <a:sy n="60" d="100"/>
        </p:scale>
        <p:origin x="-1434" y="-84"/>
      </p:cViewPr>
      <p:guideLst>
        <p:guide orient="horz" pos="2206"/>
        <p:guide pos="286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Master" Target="slideMasters/slideMaster4.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5" Type="http://schemas.openxmlformats.org/officeDocument/2006/relationships/tableStyles" Target="tableStyles.xml"/><Relationship Id="rId174" Type="http://schemas.openxmlformats.org/officeDocument/2006/relationships/viewProps" Target="viewProps.xml"/><Relationship Id="rId173" Type="http://schemas.openxmlformats.org/officeDocument/2006/relationships/presProps" Target="presProps.xml"/><Relationship Id="rId172" Type="http://schemas.openxmlformats.org/officeDocument/2006/relationships/notesMaster" Target="notesMasters/notesMaster1.xml"/><Relationship Id="rId171" Type="http://schemas.openxmlformats.org/officeDocument/2006/relationships/slide" Target="slides/slide166.xml"/><Relationship Id="rId170" Type="http://schemas.openxmlformats.org/officeDocument/2006/relationships/slide" Target="slides/slide165.xml"/><Relationship Id="rId17" Type="http://schemas.openxmlformats.org/officeDocument/2006/relationships/slide" Target="slides/slide12.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165" Type="http://schemas.openxmlformats.org/officeDocument/2006/relationships/slide" Target="slides/slide160.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1" Type="http://schemas.openxmlformats.org/officeDocument/2006/relationships/slide" Target="slides/slide156.xml"/><Relationship Id="rId160" Type="http://schemas.openxmlformats.org/officeDocument/2006/relationships/slide" Target="slides/slide155.xml"/><Relationship Id="rId16" Type="http://schemas.openxmlformats.org/officeDocument/2006/relationships/slide" Target="slides/slide11.xml"/><Relationship Id="rId159" Type="http://schemas.openxmlformats.org/officeDocument/2006/relationships/slide" Target="slides/slide154.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54" Type="http://schemas.openxmlformats.org/officeDocument/2006/relationships/slide" Target="slides/slide149.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0" Type="http://schemas.openxmlformats.org/officeDocument/2006/relationships/slide" Target="slides/slide145.xml"/><Relationship Id="rId15" Type="http://schemas.openxmlformats.org/officeDocument/2006/relationships/slide" Target="slides/slide10.xml"/><Relationship Id="rId149" Type="http://schemas.openxmlformats.org/officeDocument/2006/relationships/slide" Target="slides/slide144.xml"/><Relationship Id="rId148" Type="http://schemas.openxmlformats.org/officeDocument/2006/relationships/slide" Target="slides/slide143.xml"/><Relationship Id="rId147" Type="http://schemas.openxmlformats.org/officeDocument/2006/relationships/slide" Target="slides/slide142.xml"/><Relationship Id="rId146" Type="http://schemas.openxmlformats.org/officeDocument/2006/relationships/slide" Target="slides/slide141.xml"/><Relationship Id="rId145" Type="http://schemas.openxmlformats.org/officeDocument/2006/relationships/slide" Target="slides/slide140.xml"/><Relationship Id="rId144" Type="http://schemas.openxmlformats.org/officeDocument/2006/relationships/slide" Target="slides/slide139.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14" Type="http://schemas.openxmlformats.org/officeDocument/2006/relationships/slide" Target="slides/slide9.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 Type="http://schemas.openxmlformats.org/officeDocument/2006/relationships/slide" Target="slides/slide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121" Type="http://schemas.openxmlformats.org/officeDocument/2006/relationships/slide" Target="slides/slide116.xml"/><Relationship Id="rId120" Type="http://schemas.openxmlformats.org/officeDocument/2006/relationships/slide" Target="slides/slide115.xml"/><Relationship Id="rId12" Type="http://schemas.openxmlformats.org/officeDocument/2006/relationships/slide" Target="slides/slide7.xml"/><Relationship Id="rId119" Type="http://schemas.openxmlformats.org/officeDocument/2006/relationships/slide" Target="slides/slide114.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289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200" b="0" smtClean="0">
                <a:solidFill>
                  <a:schemeClr val="tx1"/>
                </a:solidFill>
              </a:defRPr>
            </a:lvl1pPr>
          </a:lstStyle>
          <a:p>
            <a:pPr>
              <a:defRPr/>
            </a:pPr>
            <a:endParaRPr lang="zh-CN" altLang="zh-CN"/>
          </a:p>
        </p:txBody>
      </p:sp>
      <p:sp>
        <p:nvSpPr>
          <p:cNvPr id="7171" name="Rectangle 3"/>
          <p:cNvSpPr>
            <a:spLocks noGrp="1" noChangeArrowheads="1"/>
          </p:cNvSpPr>
          <p:nvPr>
            <p:ph type="dt" idx="1"/>
          </p:nvPr>
        </p:nvSpPr>
        <p:spPr bwMode="auto">
          <a:xfrm>
            <a:off x="3959225" y="0"/>
            <a:ext cx="30289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b="0" smtClean="0">
                <a:solidFill>
                  <a:schemeClr val="tx1"/>
                </a:solidFill>
              </a:defRPr>
            </a:lvl1pPr>
          </a:lstStyle>
          <a:p>
            <a:pPr>
              <a:defRPr/>
            </a:pPr>
            <a:endParaRPr lang="zh-CN" altLang="zh-CN"/>
          </a:p>
        </p:txBody>
      </p:sp>
      <p:sp>
        <p:nvSpPr>
          <p:cNvPr id="189444" name="Rectangle 4"/>
          <p:cNvSpPr>
            <a:spLocks noGrp="1" noRot="1" noChangeArrowheads="1"/>
          </p:cNvSpPr>
          <p:nvPr>
            <p:ph type="sldImg" idx="2"/>
          </p:nvPr>
        </p:nvSpPr>
        <p:spPr bwMode="auto">
          <a:xfrm>
            <a:off x="1165225" y="700088"/>
            <a:ext cx="4659313" cy="3508375"/>
          </a:xfrm>
          <a:prstGeom prst="rect">
            <a:avLst/>
          </a:prstGeom>
          <a:noFill/>
          <a:ln w="9525">
            <a:noFill/>
            <a:miter lim="800000"/>
          </a:ln>
          <a:effectLst/>
        </p:spPr>
      </p:sp>
      <p:sp>
        <p:nvSpPr>
          <p:cNvPr id="7173" name="Rectangle 5"/>
          <p:cNvSpPr>
            <a:spLocks noGrp="1" noRot="1" noChangeArrowheads="1"/>
          </p:cNvSpPr>
          <p:nvPr>
            <p:ph type="body" sz="quarter" idx="3"/>
          </p:nvPr>
        </p:nvSpPr>
        <p:spPr bwMode="auto">
          <a:xfrm>
            <a:off x="698500" y="4441825"/>
            <a:ext cx="5591175" cy="420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noProof="0" smtClean="0"/>
              <a:t>单击此处编辑母版文本样式</a:t>
            </a:r>
            <a:endParaRPr lang="zh-CN" noProof="0" smtClean="0"/>
          </a:p>
          <a:p>
            <a:pPr lvl="1"/>
            <a:r>
              <a:rPr lang="zh-CN" noProof="0" smtClean="0"/>
              <a:t>第二级</a:t>
            </a:r>
            <a:endParaRPr lang="zh-CN" noProof="0" smtClean="0"/>
          </a:p>
          <a:p>
            <a:pPr lvl="2"/>
            <a:r>
              <a:rPr lang="zh-CN" noProof="0" smtClean="0"/>
              <a:t>第三级</a:t>
            </a:r>
            <a:endParaRPr lang="zh-CN" noProof="0" smtClean="0"/>
          </a:p>
          <a:p>
            <a:pPr lvl="3"/>
            <a:r>
              <a:rPr lang="zh-CN" noProof="0" smtClean="0"/>
              <a:t>第四级</a:t>
            </a:r>
            <a:endParaRPr lang="zh-CN" noProof="0" smtClean="0"/>
          </a:p>
          <a:p>
            <a:pPr lvl="4"/>
            <a:r>
              <a:rPr lang="zh-CN" noProof="0" smtClean="0"/>
              <a:t>第五级</a:t>
            </a:r>
            <a:endParaRPr lang="zh-CN" noProof="0" smtClean="0"/>
          </a:p>
        </p:txBody>
      </p:sp>
      <p:sp>
        <p:nvSpPr>
          <p:cNvPr id="7174" name="Rectangle 6"/>
          <p:cNvSpPr>
            <a:spLocks noGrp="1" noChangeArrowheads="1"/>
          </p:cNvSpPr>
          <p:nvPr>
            <p:ph type="ftr" sz="quarter" idx="4"/>
          </p:nvPr>
        </p:nvSpPr>
        <p:spPr bwMode="auto">
          <a:xfrm>
            <a:off x="0" y="8882063"/>
            <a:ext cx="302895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b="0" smtClean="0">
                <a:solidFill>
                  <a:schemeClr val="tx1"/>
                </a:solidFill>
              </a:defRPr>
            </a:lvl1pPr>
          </a:lstStyle>
          <a:p>
            <a:pPr>
              <a:defRPr/>
            </a:pPr>
            <a:endParaRPr lang="zh-CN" altLang="zh-CN"/>
          </a:p>
        </p:txBody>
      </p:sp>
      <p:sp>
        <p:nvSpPr>
          <p:cNvPr id="7175" name="Rectangle 7"/>
          <p:cNvSpPr>
            <a:spLocks noGrp="1" noChangeArrowheads="1"/>
          </p:cNvSpPr>
          <p:nvPr>
            <p:ph type="sldNum" sz="quarter" idx="5"/>
          </p:nvPr>
        </p:nvSpPr>
        <p:spPr bwMode="auto">
          <a:xfrm>
            <a:off x="3959225" y="8882063"/>
            <a:ext cx="302895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b="0" smtClean="0">
                <a:solidFill>
                  <a:schemeClr val="tx1"/>
                </a:solidFill>
              </a:defRPr>
            </a:lvl1pPr>
          </a:lstStyle>
          <a:p>
            <a:pPr>
              <a:defRPr/>
            </a:pPr>
            <a:fld id="{A24628D5-C4A4-4DCF-A92A-6037346DC7C5}" type="slidenum">
              <a:rPr lang="zh-CN" altLang="zh-CN"/>
            </a:fld>
            <a:endParaRPr lang="zh-CN"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transition advClick="0" advTm="500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advClick="0" advTm="500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274638"/>
            <a:ext cx="2171700" cy="60801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274638"/>
            <a:ext cx="6362700" cy="60801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advClick="0" advTm="500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4" name="Group 2"/>
          <p:cNvGrpSpPr/>
          <p:nvPr/>
        </p:nvGrpSpPr>
        <p:grpSpPr bwMode="auto">
          <a:xfrm>
            <a:off x="0" y="0"/>
            <a:ext cx="9144000" cy="6858000"/>
            <a:chOff x="0" y="0"/>
            <a:chExt cx="5760" cy="4320"/>
          </a:xfrm>
        </p:grpSpPr>
        <p:sp>
          <p:nvSpPr>
            <p:cNvPr id="5" name="Rectangle 3"/>
            <p:cNvSpPr>
              <a:spLocks noChangeArrowheads="1"/>
            </p:cNvSpPr>
            <p:nvPr/>
          </p:nvSpPr>
          <p:spPr bwMode="auto">
            <a:xfrm>
              <a:off x="0" y="0"/>
              <a:ext cx="2208" cy="4320"/>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endParaRPr lang="zh-CN" altLang="zh-CN" sz="2400" b="0">
                <a:solidFill>
                  <a:schemeClr val="tx1"/>
                </a:solidFill>
                <a:latin typeface="Times New Roman" panose="02020603050405020304" pitchFamily="18" charset="0"/>
              </a:endParaRPr>
            </a:p>
          </p:txBody>
        </p:sp>
        <p:sp>
          <p:nvSpPr>
            <p:cNvPr id="6" name="Rectangle 4"/>
            <p:cNvSpPr>
              <a:spLocks noChangeArrowheads="1"/>
            </p:cNvSpPr>
            <p:nvPr/>
          </p:nvSpPr>
          <p:spPr bwMode="auto">
            <a:xfrm>
              <a:off x="1081" y="1065"/>
              <a:ext cx="4679" cy="1596"/>
            </a:xfrm>
            <a:prstGeom prst="rect">
              <a:avLst/>
            </a:prstGeom>
            <a:solidFill>
              <a:schemeClr val="bg2"/>
            </a:solidFill>
            <a:ln w="9525">
              <a:noFill/>
              <a:miter lim="800000"/>
            </a:ln>
          </p:spPr>
          <p:txBody>
            <a:bodyPr/>
            <a:lstStyle/>
            <a:p>
              <a:pPr algn="l"/>
              <a:endParaRPr lang="zh-CN" altLang="zh-CN" sz="2400" b="0">
                <a:solidFill>
                  <a:schemeClr val="tx1"/>
                </a:solidFill>
                <a:latin typeface="Times New Roman" panose="02020603050405020304" pitchFamily="18" charset="0"/>
              </a:endParaRPr>
            </a:p>
          </p:txBody>
        </p:sp>
        <p:grpSp>
          <p:nvGrpSpPr>
            <p:cNvPr id="7" name="Group 5"/>
            <p:cNvGrpSpPr/>
            <p:nvPr/>
          </p:nvGrpSpPr>
          <p:grpSpPr bwMode="auto">
            <a:xfrm>
              <a:off x="0" y="672"/>
              <a:ext cx="1806" cy="1989"/>
              <a:chOff x="0" y="0"/>
              <a:chExt cx="1806" cy="1989"/>
            </a:xfrm>
          </p:grpSpPr>
          <p:sp>
            <p:nvSpPr>
              <p:cNvPr id="8" name="Rectangle 6"/>
              <p:cNvSpPr>
                <a:spLocks noChangeArrowheads="1"/>
              </p:cNvSpPr>
              <p:nvPr userDrawn="1"/>
            </p:nvSpPr>
            <p:spPr bwMode="auto">
              <a:xfrm>
                <a:off x="361" y="1585"/>
                <a:ext cx="363" cy="404"/>
              </a:xfrm>
              <a:prstGeom prst="rect">
                <a:avLst/>
              </a:prstGeom>
              <a:solidFill>
                <a:schemeClr val="accent2"/>
              </a:solidFill>
              <a:ln w="9525">
                <a:noFill/>
                <a:miter lim="800000"/>
              </a:ln>
            </p:spPr>
            <p:txBody>
              <a:bodyPr/>
              <a:lstStyle/>
              <a:p>
                <a:pPr algn="l"/>
                <a:endParaRPr lang="zh-CN" altLang="zh-CN" sz="2400" b="0">
                  <a:solidFill>
                    <a:schemeClr val="tx1"/>
                  </a:solidFill>
                  <a:latin typeface="Times New Roman" panose="02020603050405020304" pitchFamily="18" charset="0"/>
                </a:endParaRPr>
              </a:p>
            </p:txBody>
          </p:sp>
          <p:sp>
            <p:nvSpPr>
              <p:cNvPr id="9" name="Rectangle 7"/>
              <p:cNvSpPr>
                <a:spLocks noChangeArrowheads="1"/>
              </p:cNvSpPr>
              <p:nvPr userDrawn="1"/>
            </p:nvSpPr>
            <p:spPr bwMode="auto">
              <a:xfrm>
                <a:off x="1081" y="393"/>
                <a:ext cx="362" cy="405"/>
              </a:xfrm>
              <a:prstGeom prst="rect">
                <a:avLst/>
              </a:prstGeom>
              <a:solidFill>
                <a:schemeClr val="folHlink"/>
              </a:solidFill>
              <a:ln w="9525">
                <a:noFill/>
                <a:miter lim="800000"/>
              </a:ln>
            </p:spPr>
            <p:txBody>
              <a:bodyPr/>
              <a:lstStyle/>
              <a:p>
                <a:pPr algn="l"/>
                <a:endParaRPr lang="zh-CN" altLang="zh-CN" sz="2400" b="0">
                  <a:solidFill>
                    <a:schemeClr val="tx1"/>
                  </a:solidFill>
                  <a:latin typeface="Times New Roman" panose="02020603050405020304" pitchFamily="18" charset="0"/>
                </a:endParaRPr>
              </a:p>
            </p:txBody>
          </p:sp>
          <p:sp>
            <p:nvSpPr>
              <p:cNvPr id="10" name="Rectangle 8"/>
              <p:cNvSpPr>
                <a:spLocks noChangeArrowheads="1"/>
              </p:cNvSpPr>
              <p:nvPr userDrawn="1"/>
            </p:nvSpPr>
            <p:spPr bwMode="auto">
              <a:xfrm>
                <a:off x="1437" y="0"/>
                <a:ext cx="369" cy="400"/>
              </a:xfrm>
              <a:prstGeom prst="rect">
                <a:avLst/>
              </a:prstGeom>
              <a:solidFill>
                <a:schemeClr val="folHlink"/>
              </a:solidFill>
              <a:ln w="9525">
                <a:noFill/>
                <a:miter lim="800000"/>
              </a:ln>
            </p:spPr>
            <p:txBody>
              <a:bodyPr/>
              <a:lstStyle/>
              <a:p>
                <a:pPr algn="l"/>
                <a:endParaRPr lang="zh-CN" altLang="zh-CN" sz="2400" b="0">
                  <a:solidFill>
                    <a:schemeClr val="tx1"/>
                  </a:solidFill>
                  <a:latin typeface="Times New Roman" panose="02020603050405020304" pitchFamily="18" charset="0"/>
                </a:endParaRPr>
              </a:p>
            </p:txBody>
          </p:sp>
          <p:sp>
            <p:nvSpPr>
              <p:cNvPr id="11" name="Rectangle 9"/>
              <p:cNvSpPr>
                <a:spLocks noChangeArrowheads="1"/>
              </p:cNvSpPr>
              <p:nvPr userDrawn="1"/>
            </p:nvSpPr>
            <p:spPr bwMode="auto">
              <a:xfrm>
                <a:off x="719" y="1585"/>
                <a:ext cx="368" cy="404"/>
              </a:xfrm>
              <a:prstGeom prst="rect">
                <a:avLst/>
              </a:prstGeom>
              <a:solidFill>
                <a:schemeClr val="bg2"/>
              </a:solidFill>
              <a:ln w="9525">
                <a:noFill/>
                <a:miter lim="800000"/>
              </a:ln>
            </p:spPr>
            <p:txBody>
              <a:bodyPr/>
              <a:lstStyle/>
              <a:p>
                <a:pPr algn="l"/>
                <a:endParaRPr lang="zh-CN" altLang="zh-CN" sz="2400" b="0">
                  <a:solidFill>
                    <a:schemeClr val="tx1"/>
                  </a:solidFill>
                  <a:latin typeface="Times New Roman" panose="02020603050405020304" pitchFamily="18" charset="0"/>
                </a:endParaRPr>
              </a:p>
            </p:txBody>
          </p:sp>
          <p:sp>
            <p:nvSpPr>
              <p:cNvPr id="12" name="Rectangle 10"/>
              <p:cNvSpPr>
                <a:spLocks noChangeArrowheads="1"/>
              </p:cNvSpPr>
              <p:nvPr userDrawn="1"/>
            </p:nvSpPr>
            <p:spPr bwMode="auto">
              <a:xfrm>
                <a:off x="1437" y="393"/>
                <a:ext cx="369" cy="405"/>
              </a:xfrm>
              <a:prstGeom prst="rect">
                <a:avLst/>
              </a:prstGeom>
              <a:solidFill>
                <a:schemeClr val="accent2"/>
              </a:solidFill>
              <a:ln w="9525">
                <a:noFill/>
                <a:miter lim="800000"/>
              </a:ln>
            </p:spPr>
            <p:txBody>
              <a:bodyPr/>
              <a:lstStyle/>
              <a:p>
                <a:pPr algn="l"/>
                <a:endParaRPr lang="zh-CN" altLang="zh-CN" sz="2400" b="0">
                  <a:solidFill>
                    <a:schemeClr val="tx1"/>
                  </a:solidFill>
                  <a:latin typeface="Times New Roman" panose="02020603050405020304" pitchFamily="18" charset="0"/>
                </a:endParaRPr>
              </a:p>
            </p:txBody>
          </p:sp>
          <p:sp>
            <p:nvSpPr>
              <p:cNvPr id="13" name="Rectangle 11"/>
              <p:cNvSpPr>
                <a:spLocks noChangeArrowheads="1"/>
              </p:cNvSpPr>
              <p:nvPr userDrawn="1"/>
            </p:nvSpPr>
            <p:spPr bwMode="auto">
              <a:xfrm>
                <a:off x="719" y="792"/>
                <a:ext cx="368" cy="399"/>
              </a:xfrm>
              <a:prstGeom prst="rect">
                <a:avLst/>
              </a:prstGeom>
              <a:solidFill>
                <a:schemeClr val="folHlink"/>
              </a:solidFill>
              <a:ln w="9525">
                <a:noFill/>
                <a:miter lim="800000"/>
              </a:ln>
            </p:spPr>
            <p:txBody>
              <a:bodyPr/>
              <a:lstStyle/>
              <a:p>
                <a:pPr algn="l"/>
                <a:endParaRPr lang="zh-CN" altLang="zh-CN" sz="2400" b="0">
                  <a:solidFill>
                    <a:schemeClr val="tx1"/>
                  </a:solidFill>
                  <a:latin typeface="Times New Roman" panose="02020603050405020304" pitchFamily="18" charset="0"/>
                </a:endParaRPr>
              </a:p>
            </p:txBody>
          </p:sp>
          <p:sp>
            <p:nvSpPr>
              <p:cNvPr id="14" name="Rectangle 12"/>
              <p:cNvSpPr>
                <a:spLocks noChangeArrowheads="1"/>
              </p:cNvSpPr>
              <p:nvPr userDrawn="1"/>
            </p:nvSpPr>
            <p:spPr bwMode="auto">
              <a:xfrm>
                <a:off x="0" y="792"/>
                <a:ext cx="367" cy="399"/>
              </a:xfrm>
              <a:prstGeom prst="rect">
                <a:avLst/>
              </a:prstGeom>
              <a:solidFill>
                <a:schemeClr val="bg2"/>
              </a:solidFill>
              <a:ln w="9525">
                <a:noFill/>
                <a:miter lim="800000"/>
              </a:ln>
            </p:spPr>
            <p:txBody>
              <a:bodyPr/>
              <a:lstStyle/>
              <a:p>
                <a:pPr algn="l"/>
                <a:endParaRPr lang="zh-CN" altLang="zh-CN" sz="2400" b="0">
                  <a:solidFill>
                    <a:schemeClr val="tx1"/>
                  </a:solidFill>
                  <a:latin typeface="Times New Roman" panose="02020603050405020304" pitchFamily="18" charset="0"/>
                </a:endParaRPr>
              </a:p>
            </p:txBody>
          </p:sp>
          <p:sp>
            <p:nvSpPr>
              <p:cNvPr id="15" name="Rectangle 13"/>
              <p:cNvSpPr>
                <a:spLocks noChangeArrowheads="1"/>
              </p:cNvSpPr>
              <p:nvPr userDrawn="1"/>
            </p:nvSpPr>
            <p:spPr bwMode="auto">
              <a:xfrm>
                <a:off x="1081" y="792"/>
                <a:ext cx="362" cy="399"/>
              </a:xfrm>
              <a:prstGeom prst="rect">
                <a:avLst/>
              </a:prstGeom>
              <a:solidFill>
                <a:schemeClr val="accent2"/>
              </a:solidFill>
              <a:ln w="9525">
                <a:noFill/>
                <a:miter lim="800000"/>
              </a:ln>
            </p:spPr>
            <p:txBody>
              <a:bodyPr/>
              <a:lstStyle/>
              <a:p>
                <a:pPr algn="l"/>
                <a:endParaRPr lang="zh-CN" altLang="zh-CN" sz="2400" b="0">
                  <a:solidFill>
                    <a:schemeClr val="tx1"/>
                  </a:solidFill>
                  <a:latin typeface="Times New Roman" panose="02020603050405020304" pitchFamily="18" charset="0"/>
                </a:endParaRPr>
              </a:p>
            </p:txBody>
          </p:sp>
          <p:sp>
            <p:nvSpPr>
              <p:cNvPr id="16" name="Rectangle 14"/>
              <p:cNvSpPr>
                <a:spLocks noChangeArrowheads="1"/>
              </p:cNvSpPr>
              <p:nvPr userDrawn="1"/>
            </p:nvSpPr>
            <p:spPr bwMode="auto">
              <a:xfrm>
                <a:off x="361" y="1185"/>
                <a:ext cx="363" cy="406"/>
              </a:xfrm>
              <a:prstGeom prst="rect">
                <a:avLst/>
              </a:prstGeom>
              <a:solidFill>
                <a:schemeClr val="folHlink"/>
              </a:solidFill>
              <a:ln w="9525">
                <a:noFill/>
                <a:miter lim="800000"/>
              </a:ln>
            </p:spPr>
            <p:txBody>
              <a:bodyPr/>
              <a:lstStyle/>
              <a:p>
                <a:pPr algn="l"/>
                <a:endParaRPr lang="zh-CN" altLang="zh-CN" sz="2400" b="0">
                  <a:solidFill>
                    <a:schemeClr val="tx1"/>
                  </a:solidFill>
                  <a:latin typeface="Times New Roman" panose="02020603050405020304" pitchFamily="18" charset="0"/>
                </a:endParaRPr>
              </a:p>
            </p:txBody>
          </p:sp>
          <p:sp>
            <p:nvSpPr>
              <p:cNvPr id="17" name="Rectangle 15"/>
              <p:cNvSpPr>
                <a:spLocks noChangeArrowheads="1"/>
              </p:cNvSpPr>
              <p:nvPr userDrawn="1"/>
            </p:nvSpPr>
            <p:spPr bwMode="auto">
              <a:xfrm>
                <a:off x="719" y="1185"/>
                <a:ext cx="368" cy="406"/>
              </a:xfrm>
              <a:prstGeom prst="rect">
                <a:avLst/>
              </a:prstGeom>
              <a:solidFill>
                <a:schemeClr val="accent2"/>
              </a:solidFill>
              <a:ln w="9525">
                <a:noFill/>
                <a:miter lim="800000"/>
              </a:ln>
            </p:spPr>
            <p:txBody>
              <a:bodyPr/>
              <a:lstStyle/>
              <a:p>
                <a:pPr algn="l"/>
                <a:endParaRPr lang="zh-CN" altLang="zh-CN" sz="2400" b="0">
                  <a:solidFill>
                    <a:schemeClr val="tx1"/>
                  </a:solidFill>
                  <a:latin typeface="Times New Roman" panose="02020603050405020304" pitchFamily="18" charset="0"/>
                </a:endParaRPr>
              </a:p>
            </p:txBody>
          </p:sp>
        </p:grpSp>
      </p:grpSp>
      <p:sp>
        <p:nvSpPr>
          <p:cNvPr id="3091"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pPr lvl="0"/>
            <a:r>
              <a:rPr lang="zh-CN" noProof="0" smtClean="0"/>
              <a:t>单击此处编辑母版标题样式</a:t>
            </a:r>
            <a:endParaRPr lang="zh-CN" noProof="0" smtClean="0"/>
          </a:p>
        </p:txBody>
      </p:sp>
      <p:sp>
        <p:nvSpPr>
          <p:cNvPr id="3092" name="Rectangle 20"/>
          <p:cNvSpPr>
            <a:spLocks noGrp="1" noChangeArrowheads="1"/>
          </p:cNvSpPr>
          <p:nvPr>
            <p:ph type="subTitle" idx="1"/>
          </p:nvPr>
        </p:nvSpPr>
        <p:spPr>
          <a:xfrm>
            <a:off x="2971800" y="4267200"/>
            <a:ext cx="6019800" cy="1752600"/>
          </a:xfrm>
        </p:spPr>
        <p:txBody>
          <a:bodyPr/>
          <a:lstStyle>
            <a:lvl1pPr marL="0" indent="0">
              <a:buFont typeface="Wingdings" panose="05000000000000000000" pitchFamily="2" charset="2"/>
              <a:buNone/>
              <a:defRPr sz="3400"/>
            </a:lvl1pPr>
          </a:lstStyle>
          <a:p>
            <a:pPr lvl="0"/>
            <a:r>
              <a:rPr lang="zh-CN" noProof="0" smtClean="0"/>
              <a:t>单击此处编辑母版副标题样式</a:t>
            </a:r>
            <a:endParaRPr lang="zh-CN" noProof="0" smtClean="0"/>
          </a:p>
        </p:txBody>
      </p:sp>
      <p:sp>
        <p:nvSpPr>
          <p:cNvPr id="18" name="Rectangle 16"/>
          <p:cNvSpPr>
            <a:spLocks noGrp="1" noChangeArrowheads="1"/>
          </p:cNvSpPr>
          <p:nvPr>
            <p:ph type="dt" sz="half" idx="10"/>
          </p:nvPr>
        </p:nvSpPr>
        <p:spPr>
          <a:xfrm>
            <a:off x="457200" y="6248400"/>
            <a:ext cx="2133600" cy="4572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mtClean="0"/>
            </a:lvl1pPr>
          </a:lstStyle>
          <a:p>
            <a:pPr>
              <a:defRPr/>
            </a:pPr>
            <a:endParaRPr lang="zh-CN" altLang="zh-CN"/>
          </a:p>
        </p:txBody>
      </p:sp>
      <p:sp>
        <p:nvSpPr>
          <p:cNvPr id="19" name="Rectangle 17"/>
          <p:cNvSpPr>
            <a:spLocks noGrp="1" noChangeArrowheads="1"/>
          </p:cNvSpPr>
          <p:nvPr>
            <p:ph type="ftr" sz="quarter" idx="1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mtClean="0"/>
            </a:lvl1pPr>
          </a:lstStyle>
          <a:p>
            <a:pPr>
              <a:defRPr/>
            </a:pPr>
            <a:endParaRPr lang="zh-CN" altLang="zh-CN"/>
          </a:p>
        </p:txBody>
      </p:sp>
      <p:sp>
        <p:nvSpPr>
          <p:cNvPr id="20" name="Rectangle 18"/>
          <p:cNvSpPr>
            <a:spLocks noGrp="1" noChangeArrowheads="1"/>
          </p:cNvSpPr>
          <p:nvPr>
            <p:ph type="sldNum" sz="quarter" idx="12"/>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mtClean="0"/>
            </a:lvl1pPr>
          </a:lstStyle>
          <a:p>
            <a:pPr>
              <a:defRPr/>
            </a:pPr>
            <a:fld id="{1B91B59C-F312-4152-9BD0-80B353D4DD7C}" type="slidenum">
              <a:rPr lang="zh-CN" altLang="zh-CN"/>
            </a:fld>
            <a:endParaRPr lang="zh-CN" altLang="zh-CN"/>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a:defRPr/>
            </a:lvl1pPr>
          </a:lstStyle>
          <a:p>
            <a:pPr>
              <a:defRPr/>
            </a:pPr>
            <a:endParaRPr lang="zh-CN" altLang="zh-CN"/>
          </a:p>
        </p:txBody>
      </p:sp>
      <p:sp>
        <p:nvSpPr>
          <p:cNvPr id="5" name="Rectangle 3"/>
          <p:cNvSpPr>
            <a:spLocks noGrp="1" noChangeArrowheads="1"/>
          </p:cNvSpPr>
          <p:nvPr>
            <p:ph type="sldNum" sz="quarter" idx="11"/>
          </p:nvPr>
        </p:nvSpPr>
        <p:spPr/>
        <p:txBody>
          <a:bodyPr/>
          <a:lstStyle>
            <a:lvl1pPr>
              <a:defRPr/>
            </a:lvl1pPr>
          </a:lstStyle>
          <a:p>
            <a:pPr>
              <a:defRPr/>
            </a:pPr>
            <a:fld id="{0BD1DC84-7C6A-40B9-8C00-21295BA0B3C1}" type="slidenum">
              <a:rPr lang="zh-CN" altLang="zh-CN"/>
            </a:fld>
            <a:endParaRPr lang="zh-CN" altLang="zh-CN"/>
          </a:p>
        </p:txBody>
      </p:sp>
      <p:sp>
        <p:nvSpPr>
          <p:cNvPr id="6" name="Rectangle 16"/>
          <p:cNvSpPr>
            <a:spLocks noGrp="1" noChangeArrowheads="1"/>
          </p:cNvSpPr>
          <p:nvPr>
            <p:ph type="dt" sz="half" idx="12"/>
          </p:nvPr>
        </p:nvSpPr>
        <p:spPr/>
        <p:txBody>
          <a:bodyPr/>
          <a:lstStyle>
            <a:lvl1pPr>
              <a:defRPr/>
            </a:lvl1pPr>
          </a:lstStyle>
          <a:p>
            <a:pPr>
              <a:defRPr/>
            </a:pPr>
            <a:endParaRPr lang="zh-CN" altLang="zh-CN"/>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2"/>
          <p:cNvSpPr>
            <a:spLocks noGrp="1" noChangeArrowheads="1"/>
          </p:cNvSpPr>
          <p:nvPr>
            <p:ph type="ftr" sz="quarter" idx="10"/>
          </p:nvPr>
        </p:nvSpPr>
        <p:spPr/>
        <p:txBody>
          <a:bodyPr/>
          <a:lstStyle>
            <a:lvl1pPr>
              <a:defRPr/>
            </a:lvl1pPr>
          </a:lstStyle>
          <a:p>
            <a:pPr>
              <a:defRPr/>
            </a:pPr>
            <a:endParaRPr lang="zh-CN" altLang="zh-CN"/>
          </a:p>
        </p:txBody>
      </p:sp>
      <p:sp>
        <p:nvSpPr>
          <p:cNvPr id="5" name="Rectangle 3"/>
          <p:cNvSpPr>
            <a:spLocks noGrp="1" noChangeArrowheads="1"/>
          </p:cNvSpPr>
          <p:nvPr>
            <p:ph type="sldNum" sz="quarter" idx="11"/>
          </p:nvPr>
        </p:nvSpPr>
        <p:spPr/>
        <p:txBody>
          <a:bodyPr/>
          <a:lstStyle>
            <a:lvl1pPr>
              <a:defRPr/>
            </a:lvl1pPr>
          </a:lstStyle>
          <a:p>
            <a:pPr>
              <a:defRPr/>
            </a:pPr>
            <a:fld id="{E510EE65-7320-483B-8D9B-84CD740F1888}" type="slidenum">
              <a:rPr lang="zh-CN" altLang="zh-CN"/>
            </a:fld>
            <a:endParaRPr lang="zh-CN" altLang="zh-CN"/>
          </a:p>
        </p:txBody>
      </p:sp>
      <p:sp>
        <p:nvSpPr>
          <p:cNvPr id="6" name="Rectangle 16"/>
          <p:cNvSpPr>
            <a:spLocks noGrp="1" noChangeArrowheads="1"/>
          </p:cNvSpPr>
          <p:nvPr>
            <p:ph type="dt" sz="half" idx="12"/>
          </p:nvPr>
        </p:nvSpPr>
        <p:spPr/>
        <p:txBody>
          <a:bodyPr/>
          <a:lstStyle>
            <a:lvl1pPr>
              <a:defRPr/>
            </a:lvl1pPr>
          </a:lstStyle>
          <a:p>
            <a:pPr>
              <a:defRPr/>
            </a:pPr>
            <a:endParaRPr lang="zh-CN" altLang="zh-CN"/>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2"/>
          <p:cNvSpPr>
            <a:spLocks noGrp="1" noChangeArrowheads="1"/>
          </p:cNvSpPr>
          <p:nvPr>
            <p:ph type="ftr" sz="quarter" idx="10"/>
          </p:nvPr>
        </p:nvSpPr>
        <p:spPr/>
        <p:txBody>
          <a:bodyPr/>
          <a:lstStyle>
            <a:lvl1pPr>
              <a:defRPr/>
            </a:lvl1pPr>
          </a:lstStyle>
          <a:p>
            <a:pPr>
              <a:defRPr/>
            </a:pPr>
            <a:endParaRPr lang="zh-CN" altLang="zh-CN"/>
          </a:p>
        </p:txBody>
      </p:sp>
      <p:sp>
        <p:nvSpPr>
          <p:cNvPr id="6" name="Rectangle 3"/>
          <p:cNvSpPr>
            <a:spLocks noGrp="1" noChangeArrowheads="1"/>
          </p:cNvSpPr>
          <p:nvPr>
            <p:ph type="sldNum" sz="quarter" idx="11"/>
          </p:nvPr>
        </p:nvSpPr>
        <p:spPr/>
        <p:txBody>
          <a:bodyPr/>
          <a:lstStyle>
            <a:lvl1pPr>
              <a:defRPr/>
            </a:lvl1pPr>
          </a:lstStyle>
          <a:p>
            <a:pPr>
              <a:defRPr/>
            </a:pPr>
            <a:fld id="{5CCE4ED7-D1B4-44BD-9470-32CA4D89E081}" type="slidenum">
              <a:rPr lang="zh-CN" altLang="zh-CN"/>
            </a:fld>
            <a:endParaRPr lang="zh-CN" altLang="zh-CN"/>
          </a:p>
        </p:txBody>
      </p:sp>
      <p:sp>
        <p:nvSpPr>
          <p:cNvPr id="7" name="Rectangle 16"/>
          <p:cNvSpPr>
            <a:spLocks noGrp="1" noChangeArrowheads="1"/>
          </p:cNvSpPr>
          <p:nvPr>
            <p:ph type="dt" sz="half" idx="12"/>
          </p:nvPr>
        </p:nvSpPr>
        <p:spPr/>
        <p:txBody>
          <a:bodyPr/>
          <a:lstStyle>
            <a:lvl1pPr>
              <a:defRPr/>
            </a:lvl1pPr>
          </a:lstStyle>
          <a:p>
            <a:pPr>
              <a:defRPr/>
            </a:pPr>
            <a:endParaRPr lang="zh-CN" altLang="zh-CN"/>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2"/>
          <p:cNvSpPr>
            <a:spLocks noGrp="1" noChangeArrowheads="1"/>
          </p:cNvSpPr>
          <p:nvPr>
            <p:ph type="ftr" sz="quarter" idx="10"/>
          </p:nvPr>
        </p:nvSpPr>
        <p:spPr/>
        <p:txBody>
          <a:bodyPr/>
          <a:lstStyle>
            <a:lvl1pPr>
              <a:defRPr/>
            </a:lvl1pPr>
          </a:lstStyle>
          <a:p>
            <a:pPr>
              <a:defRPr/>
            </a:pPr>
            <a:endParaRPr lang="zh-CN" altLang="zh-CN"/>
          </a:p>
        </p:txBody>
      </p:sp>
      <p:sp>
        <p:nvSpPr>
          <p:cNvPr id="8" name="Rectangle 3"/>
          <p:cNvSpPr>
            <a:spLocks noGrp="1" noChangeArrowheads="1"/>
          </p:cNvSpPr>
          <p:nvPr>
            <p:ph type="sldNum" sz="quarter" idx="11"/>
          </p:nvPr>
        </p:nvSpPr>
        <p:spPr/>
        <p:txBody>
          <a:bodyPr/>
          <a:lstStyle>
            <a:lvl1pPr>
              <a:defRPr/>
            </a:lvl1pPr>
          </a:lstStyle>
          <a:p>
            <a:pPr>
              <a:defRPr/>
            </a:pPr>
            <a:fld id="{98E1FE05-4B73-4F7E-A796-CD0A4925C233}" type="slidenum">
              <a:rPr lang="zh-CN" altLang="zh-CN"/>
            </a:fld>
            <a:endParaRPr lang="zh-CN" altLang="zh-CN"/>
          </a:p>
        </p:txBody>
      </p:sp>
      <p:sp>
        <p:nvSpPr>
          <p:cNvPr id="9" name="Rectangle 16"/>
          <p:cNvSpPr>
            <a:spLocks noGrp="1" noChangeArrowheads="1"/>
          </p:cNvSpPr>
          <p:nvPr>
            <p:ph type="dt" sz="half" idx="12"/>
          </p:nvPr>
        </p:nvSpPr>
        <p:spPr/>
        <p:txBody>
          <a:bodyPr/>
          <a:lstStyle>
            <a:lvl1pPr>
              <a:defRPr/>
            </a:lvl1pPr>
          </a:lstStyle>
          <a:p>
            <a:pPr>
              <a:defRPr/>
            </a:pPr>
            <a:endParaRPr lang="zh-CN" altLang="zh-CN"/>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p:txBody>
          <a:bodyPr/>
          <a:lstStyle>
            <a:lvl1pPr>
              <a:defRPr/>
            </a:lvl1pPr>
          </a:lstStyle>
          <a:p>
            <a:pPr>
              <a:defRPr/>
            </a:pPr>
            <a:endParaRPr lang="zh-CN" altLang="zh-CN"/>
          </a:p>
        </p:txBody>
      </p:sp>
      <p:sp>
        <p:nvSpPr>
          <p:cNvPr id="4" name="Rectangle 3"/>
          <p:cNvSpPr>
            <a:spLocks noGrp="1" noChangeArrowheads="1"/>
          </p:cNvSpPr>
          <p:nvPr>
            <p:ph type="sldNum" sz="quarter" idx="11"/>
          </p:nvPr>
        </p:nvSpPr>
        <p:spPr/>
        <p:txBody>
          <a:bodyPr/>
          <a:lstStyle>
            <a:lvl1pPr>
              <a:defRPr/>
            </a:lvl1pPr>
          </a:lstStyle>
          <a:p>
            <a:pPr>
              <a:defRPr/>
            </a:pPr>
            <a:fld id="{9EEA8952-B2BC-426F-B5C3-777BADB94F57}" type="slidenum">
              <a:rPr lang="zh-CN" altLang="zh-CN"/>
            </a:fld>
            <a:endParaRPr lang="zh-CN" altLang="zh-CN"/>
          </a:p>
        </p:txBody>
      </p:sp>
      <p:sp>
        <p:nvSpPr>
          <p:cNvPr id="5" name="Rectangle 16"/>
          <p:cNvSpPr>
            <a:spLocks noGrp="1" noChangeArrowheads="1"/>
          </p:cNvSpPr>
          <p:nvPr>
            <p:ph type="dt" sz="half" idx="12"/>
          </p:nvPr>
        </p:nvSpPr>
        <p:spPr/>
        <p:txBody>
          <a:bodyPr/>
          <a:lstStyle>
            <a:lvl1pPr>
              <a:defRPr/>
            </a:lvl1pPr>
          </a:lstStyle>
          <a:p>
            <a:pPr>
              <a:defRPr/>
            </a:pPr>
            <a:endParaRPr lang="zh-CN" altLang="zh-CN"/>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a:defRPr/>
            </a:lvl1pPr>
          </a:lstStyle>
          <a:p>
            <a:pPr>
              <a:defRPr/>
            </a:pPr>
            <a:endParaRPr lang="zh-CN" altLang="zh-CN"/>
          </a:p>
        </p:txBody>
      </p:sp>
      <p:sp>
        <p:nvSpPr>
          <p:cNvPr id="3" name="Rectangle 3"/>
          <p:cNvSpPr>
            <a:spLocks noGrp="1" noChangeArrowheads="1"/>
          </p:cNvSpPr>
          <p:nvPr>
            <p:ph type="sldNum" sz="quarter" idx="11"/>
          </p:nvPr>
        </p:nvSpPr>
        <p:spPr/>
        <p:txBody>
          <a:bodyPr/>
          <a:lstStyle>
            <a:lvl1pPr>
              <a:defRPr/>
            </a:lvl1pPr>
          </a:lstStyle>
          <a:p>
            <a:pPr>
              <a:defRPr/>
            </a:pPr>
            <a:fld id="{02BDB3CF-8928-4AEA-AF50-7E68105A0DA1}" type="slidenum">
              <a:rPr lang="zh-CN" altLang="zh-CN"/>
            </a:fld>
            <a:endParaRPr lang="zh-CN" altLang="zh-CN"/>
          </a:p>
        </p:txBody>
      </p:sp>
      <p:sp>
        <p:nvSpPr>
          <p:cNvPr id="4" name="Rectangle 16"/>
          <p:cNvSpPr>
            <a:spLocks noGrp="1" noChangeArrowheads="1"/>
          </p:cNvSpPr>
          <p:nvPr>
            <p:ph type="dt" sz="half" idx="12"/>
          </p:nvPr>
        </p:nvSpPr>
        <p:spPr/>
        <p:txBody>
          <a:bodyPr/>
          <a:lstStyle>
            <a:lvl1pPr>
              <a:defRPr/>
            </a:lvl1pPr>
          </a:lstStyle>
          <a:p>
            <a:pPr>
              <a:defRPr/>
            </a:pPr>
            <a:endParaRPr lang="zh-CN" altLang="zh-CN"/>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2"/>
          <p:cNvSpPr>
            <a:spLocks noGrp="1" noChangeArrowheads="1"/>
          </p:cNvSpPr>
          <p:nvPr>
            <p:ph type="ftr" sz="quarter" idx="10"/>
          </p:nvPr>
        </p:nvSpPr>
        <p:spPr/>
        <p:txBody>
          <a:bodyPr/>
          <a:lstStyle>
            <a:lvl1pPr>
              <a:defRPr/>
            </a:lvl1pPr>
          </a:lstStyle>
          <a:p>
            <a:pPr>
              <a:defRPr/>
            </a:pPr>
            <a:endParaRPr lang="zh-CN" altLang="zh-CN"/>
          </a:p>
        </p:txBody>
      </p:sp>
      <p:sp>
        <p:nvSpPr>
          <p:cNvPr id="6" name="Rectangle 3"/>
          <p:cNvSpPr>
            <a:spLocks noGrp="1" noChangeArrowheads="1"/>
          </p:cNvSpPr>
          <p:nvPr>
            <p:ph type="sldNum" sz="quarter" idx="11"/>
          </p:nvPr>
        </p:nvSpPr>
        <p:spPr/>
        <p:txBody>
          <a:bodyPr/>
          <a:lstStyle>
            <a:lvl1pPr>
              <a:defRPr/>
            </a:lvl1pPr>
          </a:lstStyle>
          <a:p>
            <a:pPr>
              <a:defRPr/>
            </a:pPr>
            <a:fld id="{B1F9D1D8-7A4A-4CBA-A635-46AC102F994C}" type="slidenum">
              <a:rPr lang="zh-CN" altLang="zh-CN"/>
            </a:fld>
            <a:endParaRPr lang="zh-CN" altLang="zh-CN"/>
          </a:p>
        </p:txBody>
      </p:sp>
      <p:sp>
        <p:nvSpPr>
          <p:cNvPr id="7" name="Rectangle 16"/>
          <p:cNvSpPr>
            <a:spLocks noGrp="1" noChangeArrowheads="1"/>
          </p:cNvSpPr>
          <p:nvPr>
            <p:ph type="dt" sz="half" idx="12"/>
          </p:nvPr>
        </p:nvSpPr>
        <p:spPr/>
        <p:txBody>
          <a:bodyPr/>
          <a:lstStyle>
            <a:lvl1pPr>
              <a:defRPr/>
            </a:lvl1pPr>
          </a:lstStyle>
          <a:p>
            <a:pPr>
              <a:defRPr/>
            </a:pPr>
            <a:endParaRPr lang="zh-CN" altLang="zh-CN"/>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advClick="0" advTm="500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2"/>
          <p:cNvSpPr>
            <a:spLocks noGrp="1" noChangeArrowheads="1"/>
          </p:cNvSpPr>
          <p:nvPr>
            <p:ph type="ftr" sz="quarter" idx="10"/>
          </p:nvPr>
        </p:nvSpPr>
        <p:spPr/>
        <p:txBody>
          <a:bodyPr/>
          <a:lstStyle>
            <a:lvl1pPr>
              <a:defRPr/>
            </a:lvl1pPr>
          </a:lstStyle>
          <a:p>
            <a:pPr>
              <a:defRPr/>
            </a:pPr>
            <a:endParaRPr lang="zh-CN" altLang="zh-CN"/>
          </a:p>
        </p:txBody>
      </p:sp>
      <p:sp>
        <p:nvSpPr>
          <p:cNvPr id="6" name="Rectangle 3"/>
          <p:cNvSpPr>
            <a:spLocks noGrp="1" noChangeArrowheads="1"/>
          </p:cNvSpPr>
          <p:nvPr>
            <p:ph type="sldNum" sz="quarter" idx="11"/>
          </p:nvPr>
        </p:nvSpPr>
        <p:spPr/>
        <p:txBody>
          <a:bodyPr/>
          <a:lstStyle>
            <a:lvl1pPr>
              <a:defRPr/>
            </a:lvl1pPr>
          </a:lstStyle>
          <a:p>
            <a:pPr>
              <a:defRPr/>
            </a:pPr>
            <a:fld id="{E352FBDF-C264-48B9-BA18-06ED07B5B3B9}" type="slidenum">
              <a:rPr lang="zh-CN" altLang="zh-CN"/>
            </a:fld>
            <a:endParaRPr lang="zh-CN" altLang="zh-CN"/>
          </a:p>
        </p:txBody>
      </p:sp>
      <p:sp>
        <p:nvSpPr>
          <p:cNvPr id="7" name="Rectangle 16"/>
          <p:cNvSpPr>
            <a:spLocks noGrp="1" noChangeArrowheads="1"/>
          </p:cNvSpPr>
          <p:nvPr>
            <p:ph type="dt" sz="half" idx="12"/>
          </p:nvPr>
        </p:nvSpPr>
        <p:spPr/>
        <p:txBody>
          <a:bodyPr/>
          <a:lstStyle>
            <a:lvl1pPr>
              <a:defRPr/>
            </a:lvl1pPr>
          </a:lstStyle>
          <a:p>
            <a:pPr>
              <a:defRPr/>
            </a:pPr>
            <a:endParaRPr lang="zh-CN" altLang="zh-CN"/>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a:defRPr/>
            </a:lvl1pPr>
          </a:lstStyle>
          <a:p>
            <a:pPr>
              <a:defRPr/>
            </a:pPr>
            <a:endParaRPr lang="zh-CN" altLang="zh-CN"/>
          </a:p>
        </p:txBody>
      </p:sp>
      <p:sp>
        <p:nvSpPr>
          <p:cNvPr id="5" name="Rectangle 3"/>
          <p:cNvSpPr>
            <a:spLocks noGrp="1" noChangeArrowheads="1"/>
          </p:cNvSpPr>
          <p:nvPr>
            <p:ph type="sldNum" sz="quarter" idx="11"/>
          </p:nvPr>
        </p:nvSpPr>
        <p:spPr/>
        <p:txBody>
          <a:bodyPr/>
          <a:lstStyle>
            <a:lvl1pPr>
              <a:defRPr/>
            </a:lvl1pPr>
          </a:lstStyle>
          <a:p>
            <a:pPr>
              <a:defRPr/>
            </a:pPr>
            <a:fld id="{DA6118AB-0F8C-4FF2-82CD-A7BF208002C1}" type="slidenum">
              <a:rPr lang="zh-CN" altLang="zh-CN"/>
            </a:fld>
            <a:endParaRPr lang="zh-CN" altLang="zh-CN"/>
          </a:p>
        </p:txBody>
      </p:sp>
      <p:sp>
        <p:nvSpPr>
          <p:cNvPr id="6" name="Rectangle 16"/>
          <p:cNvSpPr>
            <a:spLocks noGrp="1" noChangeArrowheads="1"/>
          </p:cNvSpPr>
          <p:nvPr>
            <p:ph type="dt" sz="half" idx="12"/>
          </p:nvPr>
        </p:nvSpPr>
        <p:spPr/>
        <p:txBody>
          <a:bodyPr/>
          <a:lstStyle>
            <a:lvl1pPr>
              <a:defRPr/>
            </a:lvl1pPr>
          </a:lstStyle>
          <a:p>
            <a:pPr>
              <a:defRPr/>
            </a:pPr>
            <a:endParaRPr lang="zh-CN" altLang="zh-CN"/>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a:defRPr/>
            </a:lvl1pPr>
          </a:lstStyle>
          <a:p>
            <a:pPr>
              <a:defRPr/>
            </a:pPr>
            <a:endParaRPr lang="zh-CN" altLang="zh-CN"/>
          </a:p>
        </p:txBody>
      </p:sp>
      <p:sp>
        <p:nvSpPr>
          <p:cNvPr id="5" name="Rectangle 3"/>
          <p:cNvSpPr>
            <a:spLocks noGrp="1" noChangeArrowheads="1"/>
          </p:cNvSpPr>
          <p:nvPr>
            <p:ph type="sldNum" sz="quarter" idx="11"/>
          </p:nvPr>
        </p:nvSpPr>
        <p:spPr/>
        <p:txBody>
          <a:bodyPr/>
          <a:lstStyle>
            <a:lvl1pPr>
              <a:defRPr/>
            </a:lvl1pPr>
          </a:lstStyle>
          <a:p>
            <a:pPr>
              <a:defRPr/>
            </a:pPr>
            <a:fld id="{5AC2C701-0EE5-43E2-82B0-B1AC01615432}" type="slidenum">
              <a:rPr lang="zh-CN" altLang="zh-CN"/>
            </a:fld>
            <a:endParaRPr lang="zh-CN" altLang="zh-CN"/>
          </a:p>
        </p:txBody>
      </p:sp>
      <p:sp>
        <p:nvSpPr>
          <p:cNvPr id="6" name="Rectangle 16"/>
          <p:cNvSpPr>
            <a:spLocks noGrp="1" noChangeArrowheads="1"/>
          </p:cNvSpPr>
          <p:nvPr>
            <p:ph type="dt" sz="half" idx="12"/>
          </p:nvPr>
        </p:nvSpPr>
        <p:spPr/>
        <p:txBody>
          <a:bodyPr/>
          <a:lstStyle>
            <a:lvl1pPr>
              <a:defRPr/>
            </a:lvl1pPr>
          </a:lstStyle>
          <a:p>
            <a:pPr>
              <a:defRPr/>
            </a:pPr>
            <a:endParaRPr lang="zh-CN" altLang="zh-CN"/>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showMasterSp="0">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457200"/>
            <a:ext cx="8229600" cy="1371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981200"/>
            <a:ext cx="4038600" cy="1866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4038600" cy="1866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57200" y="4000500"/>
            <a:ext cx="4038600" cy="1866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内容占位符 5"/>
          <p:cNvSpPr>
            <a:spLocks noGrp="1"/>
          </p:cNvSpPr>
          <p:nvPr>
            <p:ph sz="quarter" idx="4"/>
          </p:nvPr>
        </p:nvSpPr>
        <p:spPr>
          <a:xfrm>
            <a:off x="4648200" y="4000500"/>
            <a:ext cx="4038600" cy="1866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2"/>
          <p:cNvSpPr>
            <a:spLocks noGrp="1" noChangeArrowheads="1"/>
          </p:cNvSpPr>
          <p:nvPr>
            <p:ph type="ftr" sz="quarter" idx="10"/>
          </p:nvPr>
        </p:nvSpPr>
        <p:spPr/>
        <p:txBody>
          <a:bodyPr/>
          <a:lstStyle>
            <a:lvl1pPr>
              <a:defRPr/>
            </a:lvl1pPr>
          </a:lstStyle>
          <a:p>
            <a:pPr>
              <a:defRPr/>
            </a:pPr>
            <a:endParaRPr lang="zh-CN" altLang="zh-CN"/>
          </a:p>
        </p:txBody>
      </p:sp>
      <p:sp>
        <p:nvSpPr>
          <p:cNvPr id="8" name="Rectangle 3"/>
          <p:cNvSpPr>
            <a:spLocks noGrp="1" noChangeArrowheads="1"/>
          </p:cNvSpPr>
          <p:nvPr>
            <p:ph type="sldNum" sz="quarter" idx="11"/>
          </p:nvPr>
        </p:nvSpPr>
        <p:spPr/>
        <p:txBody>
          <a:bodyPr/>
          <a:lstStyle>
            <a:lvl1pPr>
              <a:defRPr/>
            </a:lvl1pPr>
          </a:lstStyle>
          <a:p>
            <a:pPr>
              <a:defRPr/>
            </a:pPr>
            <a:fld id="{E8451E99-8475-4ADE-9CFE-6AADEDE4C3F7}" type="slidenum">
              <a:rPr lang="zh-CN" altLang="zh-CN"/>
            </a:fld>
            <a:endParaRPr lang="zh-CN" altLang="zh-CN"/>
          </a:p>
        </p:txBody>
      </p:sp>
      <p:sp>
        <p:nvSpPr>
          <p:cNvPr id="9" name="Rectangle 16"/>
          <p:cNvSpPr>
            <a:spLocks noGrp="1" noChangeArrowheads="1"/>
          </p:cNvSpPr>
          <p:nvPr>
            <p:ph type="dt" sz="half" idx="12"/>
          </p:nvPr>
        </p:nvSpPr>
        <p:spPr/>
        <p:txBody>
          <a:bodyPr/>
          <a:lstStyle>
            <a:lvl1pPr>
              <a:defRPr/>
            </a:lvl1pPr>
          </a:lstStyle>
          <a:p>
            <a:pPr>
              <a:defRPr/>
            </a:pPr>
            <a:endParaRPr lang="zh-CN" altLang="zh-CN"/>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woObj" preserve="1" showMasterSp="0">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4038600" cy="1866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4000500"/>
            <a:ext cx="4038600" cy="1866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Rectangle 2"/>
          <p:cNvSpPr>
            <a:spLocks noGrp="1" noChangeArrowheads="1"/>
          </p:cNvSpPr>
          <p:nvPr>
            <p:ph type="ftr" sz="quarter" idx="10"/>
          </p:nvPr>
        </p:nvSpPr>
        <p:spPr/>
        <p:txBody>
          <a:bodyPr/>
          <a:lstStyle>
            <a:lvl1pPr>
              <a:defRPr/>
            </a:lvl1pPr>
          </a:lstStyle>
          <a:p>
            <a:pPr>
              <a:defRPr/>
            </a:pPr>
            <a:endParaRPr lang="zh-CN" altLang="zh-CN"/>
          </a:p>
        </p:txBody>
      </p:sp>
      <p:sp>
        <p:nvSpPr>
          <p:cNvPr id="7" name="Rectangle 3"/>
          <p:cNvSpPr>
            <a:spLocks noGrp="1" noChangeArrowheads="1"/>
          </p:cNvSpPr>
          <p:nvPr>
            <p:ph type="sldNum" sz="quarter" idx="11"/>
          </p:nvPr>
        </p:nvSpPr>
        <p:spPr/>
        <p:txBody>
          <a:bodyPr/>
          <a:lstStyle>
            <a:lvl1pPr>
              <a:defRPr/>
            </a:lvl1pPr>
          </a:lstStyle>
          <a:p>
            <a:pPr>
              <a:defRPr/>
            </a:pPr>
            <a:fld id="{E8FD81BF-1650-4D6B-81D6-97755F3EA411}" type="slidenum">
              <a:rPr lang="zh-CN" altLang="zh-CN"/>
            </a:fld>
            <a:endParaRPr lang="zh-CN" altLang="zh-CN"/>
          </a:p>
        </p:txBody>
      </p:sp>
      <p:sp>
        <p:nvSpPr>
          <p:cNvPr id="8" name="Rectangle 16"/>
          <p:cNvSpPr>
            <a:spLocks noGrp="1" noChangeArrowheads="1"/>
          </p:cNvSpPr>
          <p:nvPr>
            <p:ph type="dt" sz="half" idx="12"/>
          </p:nvPr>
        </p:nvSpPr>
        <p:spPr/>
        <p:txBody>
          <a:bodyPr/>
          <a:lstStyle>
            <a:lvl1pPr>
              <a:defRPr/>
            </a:lvl1pPr>
          </a:lstStyle>
          <a:p>
            <a:pPr>
              <a:defRPr/>
            </a:pPr>
            <a:endParaRPr lang="zh-CN" altLang="zh-CN"/>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showMasterSp="0">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981200"/>
            <a:ext cx="8229600" cy="3886200"/>
          </a:xfrm>
        </p:spPr>
        <p:txBody>
          <a:bodyPr/>
          <a:lstStyle/>
          <a:p>
            <a:pPr lvl="0"/>
            <a:endParaRPr lang="zh-CN" altLang="en-US" noProof="0" smtClean="0"/>
          </a:p>
        </p:txBody>
      </p:sp>
      <p:sp>
        <p:nvSpPr>
          <p:cNvPr id="4" name="Rectangle 2"/>
          <p:cNvSpPr>
            <a:spLocks noGrp="1" noChangeArrowheads="1"/>
          </p:cNvSpPr>
          <p:nvPr>
            <p:ph type="ftr" sz="quarter" idx="10"/>
          </p:nvPr>
        </p:nvSpPr>
        <p:spPr/>
        <p:txBody>
          <a:bodyPr/>
          <a:lstStyle>
            <a:lvl1pPr>
              <a:defRPr/>
            </a:lvl1pPr>
          </a:lstStyle>
          <a:p>
            <a:pPr>
              <a:defRPr/>
            </a:pPr>
            <a:endParaRPr lang="zh-CN" altLang="zh-CN"/>
          </a:p>
        </p:txBody>
      </p:sp>
      <p:sp>
        <p:nvSpPr>
          <p:cNvPr id="5" name="Rectangle 3"/>
          <p:cNvSpPr>
            <a:spLocks noGrp="1" noChangeArrowheads="1"/>
          </p:cNvSpPr>
          <p:nvPr>
            <p:ph type="sldNum" sz="quarter" idx="11"/>
          </p:nvPr>
        </p:nvSpPr>
        <p:spPr/>
        <p:txBody>
          <a:bodyPr/>
          <a:lstStyle>
            <a:lvl1pPr>
              <a:defRPr/>
            </a:lvl1pPr>
          </a:lstStyle>
          <a:p>
            <a:pPr>
              <a:defRPr/>
            </a:pPr>
            <a:fld id="{88B06C26-FDE7-4F41-B1ED-ED97BB7DF63E}" type="slidenum">
              <a:rPr lang="zh-CN" altLang="zh-CN"/>
            </a:fld>
            <a:endParaRPr lang="zh-CN" altLang="zh-CN"/>
          </a:p>
        </p:txBody>
      </p:sp>
      <p:sp>
        <p:nvSpPr>
          <p:cNvPr id="6" name="Rectangle 16"/>
          <p:cNvSpPr>
            <a:spLocks noGrp="1" noChangeArrowheads="1"/>
          </p:cNvSpPr>
          <p:nvPr>
            <p:ph type="dt" sz="half" idx="12"/>
          </p:nvPr>
        </p:nvSpPr>
        <p:spPr/>
        <p:txBody>
          <a:bodyPr/>
          <a:lstStyle>
            <a:lvl1pPr>
              <a:defRPr/>
            </a:lvl1pPr>
          </a:lstStyle>
          <a:p>
            <a:pPr>
              <a:defRPr/>
            </a:pPr>
            <a:endParaRPr lang="zh-CN" altLang="zh-CN"/>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4" name="Group 2"/>
          <p:cNvGrpSpPr/>
          <p:nvPr/>
        </p:nvGrpSpPr>
        <p:grpSpPr bwMode="auto">
          <a:xfrm>
            <a:off x="0" y="2438400"/>
            <a:ext cx="9009063" cy="1052513"/>
            <a:chOff x="0" y="0"/>
            <a:chExt cx="5675" cy="663"/>
          </a:xfrm>
        </p:grpSpPr>
        <p:grpSp>
          <p:nvGrpSpPr>
            <p:cNvPr id="5" name="Group 3"/>
            <p:cNvGrpSpPr/>
            <p:nvPr/>
          </p:nvGrpSpPr>
          <p:grpSpPr bwMode="auto">
            <a:xfrm>
              <a:off x="183" y="68"/>
              <a:ext cx="448" cy="299"/>
              <a:chOff x="0" y="0"/>
              <a:chExt cx="624" cy="432"/>
            </a:xfrm>
          </p:grpSpPr>
          <p:sp>
            <p:nvSpPr>
              <p:cNvPr id="12" name="Rectangle 4"/>
              <p:cNvSpPr>
                <a:spLocks noChangeArrowheads="1"/>
              </p:cNvSpPr>
              <p:nvPr/>
            </p:nvSpPr>
            <p:spPr bwMode="auto">
              <a:xfrm>
                <a:off x="0" y="0"/>
                <a:ext cx="384" cy="432"/>
              </a:xfrm>
              <a:prstGeom prst="rect">
                <a:avLst/>
              </a:prstGeom>
              <a:solidFill>
                <a:schemeClr val="folHlink"/>
              </a:solidFill>
              <a:ln w="9525">
                <a:noFill/>
                <a:miter lim="800000"/>
              </a:ln>
              <a:effectLst/>
            </p:spPr>
            <p:txBody>
              <a:bodyPr wrap="none" anchor="ctr"/>
              <a:lstStyle/>
              <a:p>
                <a:endParaRPr lang="zh-CN" altLang="en-US"/>
              </a:p>
            </p:txBody>
          </p:sp>
          <p:sp>
            <p:nvSpPr>
              <p:cNvPr id="13" name="Rectangle 5"/>
              <p:cNvSpPr>
                <a:spLocks noChangeArrowheads="1"/>
              </p:cNvSpPr>
              <p:nvPr/>
            </p:nvSpPr>
            <p:spPr bwMode="auto">
              <a:xfrm>
                <a:off x="336" y="0"/>
                <a:ext cx="288" cy="432"/>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endParaRPr lang="zh-CN" altLang="en-US"/>
              </a:p>
            </p:txBody>
          </p:sp>
        </p:grpSp>
        <p:grpSp>
          <p:nvGrpSpPr>
            <p:cNvPr id="6" name="Group 6"/>
            <p:cNvGrpSpPr/>
            <p:nvPr/>
          </p:nvGrpSpPr>
          <p:grpSpPr bwMode="auto">
            <a:xfrm>
              <a:off x="261" y="334"/>
              <a:ext cx="465" cy="299"/>
              <a:chOff x="0" y="0"/>
              <a:chExt cx="672" cy="432"/>
            </a:xfrm>
          </p:grpSpPr>
          <p:sp>
            <p:nvSpPr>
              <p:cNvPr id="10" name="Rectangle 7"/>
              <p:cNvSpPr>
                <a:spLocks noChangeArrowheads="1"/>
              </p:cNvSpPr>
              <p:nvPr/>
            </p:nvSpPr>
            <p:spPr bwMode="auto">
              <a:xfrm>
                <a:off x="0" y="0"/>
                <a:ext cx="384" cy="432"/>
              </a:xfrm>
              <a:prstGeom prst="rect">
                <a:avLst/>
              </a:prstGeom>
              <a:solidFill>
                <a:schemeClr val="accent2"/>
              </a:solidFill>
              <a:ln w="9525">
                <a:noFill/>
                <a:miter lim="800000"/>
              </a:ln>
              <a:effectLst/>
            </p:spPr>
            <p:txBody>
              <a:bodyPr wrap="none" anchor="ctr"/>
              <a:lstStyle/>
              <a:p>
                <a:endParaRPr lang="zh-CN" altLang="en-US"/>
              </a:p>
            </p:txBody>
          </p:sp>
          <p:sp>
            <p:nvSpPr>
              <p:cNvPr id="11" name="Rectangle 8"/>
              <p:cNvSpPr>
                <a:spLocks noChangeArrowheads="1"/>
              </p:cNvSpPr>
              <p:nvPr/>
            </p:nvSpPr>
            <p:spPr bwMode="auto">
              <a:xfrm>
                <a:off x="336" y="0"/>
                <a:ext cx="336" cy="432"/>
              </a:xfrm>
              <a:prstGeom prst="rect">
                <a:avLst/>
              </a:prstGeom>
              <a:gradFill rotWithShape="0">
                <a:gsLst>
                  <a:gs pos="0">
                    <a:schemeClr val="accent2"/>
                  </a:gs>
                  <a:gs pos="100000">
                    <a:schemeClr val="bg1"/>
                  </a:gs>
                </a:gsLst>
                <a:lin ang="0" scaled="1"/>
              </a:gradFill>
              <a:ln w="9525">
                <a:noFill/>
                <a:miter lim="800000"/>
              </a:ln>
              <a:effectLst/>
            </p:spPr>
            <p:txBody>
              <a:bodyPr wrap="none" anchor="ctr"/>
              <a:lstStyle/>
              <a:p>
                <a:endParaRPr lang="zh-CN" altLang="en-US"/>
              </a:p>
            </p:txBody>
          </p:sp>
        </p:grpSp>
        <p:sp>
          <p:nvSpPr>
            <p:cNvPr id="7" name="Rectangle 9"/>
            <p:cNvSpPr>
              <a:spLocks noChangeArrowheads="1"/>
            </p:cNvSpPr>
            <p:nvPr/>
          </p:nvSpPr>
          <p:spPr bwMode="auto">
            <a:xfrm>
              <a:off x="0" y="288"/>
              <a:ext cx="353" cy="266"/>
            </a:xfrm>
            <a:prstGeom prst="rect">
              <a:avLst/>
            </a:prstGeom>
            <a:gradFill rotWithShape="0">
              <a:gsLst>
                <a:gs pos="0">
                  <a:schemeClr val="bg1"/>
                </a:gs>
                <a:gs pos="100000">
                  <a:schemeClr val="hlink"/>
                </a:gs>
              </a:gsLst>
              <a:lin ang="18900000" scaled="1"/>
            </a:gradFill>
            <a:ln w="9525">
              <a:noFill/>
              <a:miter lim="800000"/>
            </a:ln>
            <a:effectLst/>
          </p:spPr>
          <p:txBody>
            <a:bodyPr wrap="none" anchor="ctr"/>
            <a:lstStyle/>
            <a:p>
              <a:endParaRPr lang="zh-CN" altLang="en-US"/>
            </a:p>
          </p:txBody>
        </p:sp>
        <p:sp>
          <p:nvSpPr>
            <p:cNvPr id="8" name="Rectangle 10"/>
            <p:cNvSpPr>
              <a:spLocks noChangeArrowheads="1"/>
            </p:cNvSpPr>
            <p:nvPr/>
          </p:nvSpPr>
          <p:spPr bwMode="auto">
            <a:xfrm>
              <a:off x="400" y="0"/>
              <a:ext cx="20" cy="663"/>
            </a:xfrm>
            <a:prstGeom prst="rect">
              <a:avLst/>
            </a:prstGeom>
            <a:solidFill>
              <a:schemeClr val="bg2"/>
            </a:solidFill>
            <a:ln w="9525">
              <a:noFill/>
              <a:miter lim="800000"/>
            </a:ln>
            <a:effectLst/>
          </p:spPr>
          <p:txBody>
            <a:bodyPr wrap="none" anchor="ctr"/>
            <a:lstStyle/>
            <a:p>
              <a:endParaRPr lang="zh-CN" altLang="en-US"/>
            </a:p>
          </p:txBody>
        </p:sp>
        <p:sp>
          <p:nvSpPr>
            <p:cNvPr id="9" name="Rectangle 11"/>
            <p:cNvSpPr>
              <a:spLocks noChangeArrowheads="1"/>
            </p:cNvSpPr>
            <p:nvPr/>
          </p:nvSpPr>
          <p:spPr bwMode="auto">
            <a:xfrm flipV="1">
              <a:off x="199" y="518"/>
              <a:ext cx="5476" cy="35"/>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endParaRPr lang="zh-CN" altLang="en-US"/>
            </a:p>
          </p:txBody>
        </p:sp>
      </p:grpSp>
      <p:sp>
        <p:nvSpPr>
          <p:cNvPr id="5132" name="Rectangle 12"/>
          <p:cNvSpPr>
            <a:spLocks noGrp="1" noChangeArrowheads="1"/>
          </p:cNvSpPr>
          <p:nvPr>
            <p:ph type="ctrTitle"/>
          </p:nvPr>
        </p:nvSpPr>
        <p:spPr>
          <a:xfrm>
            <a:off x="990600" y="1676400"/>
            <a:ext cx="7772400" cy="1462088"/>
          </a:xfrm>
        </p:spPr>
        <p:txBody>
          <a:bodyPr/>
          <a:lstStyle>
            <a:lvl1pPr>
              <a:defRPr/>
            </a:lvl1pPr>
          </a:lstStyle>
          <a:p>
            <a:pPr lvl="0"/>
            <a:r>
              <a:rPr lang="zh-CN" noProof="0" smtClean="0"/>
              <a:t>单击此处编辑母版标题样式</a:t>
            </a:r>
            <a:endParaRPr lang="zh-CN" noProof="0" smtClean="0"/>
          </a:p>
        </p:txBody>
      </p:sp>
      <p:sp>
        <p:nvSpPr>
          <p:cNvPr id="5133"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noProof="0" smtClean="0"/>
              <a:t>单击此处编辑母版副标题样式</a:t>
            </a:r>
            <a:endParaRPr lang="zh-CN" noProof="0" smtClean="0"/>
          </a:p>
        </p:txBody>
      </p:sp>
      <p:sp>
        <p:nvSpPr>
          <p:cNvPr id="14" name="Rectangle 14"/>
          <p:cNvSpPr>
            <a:spLocks noGrp="1" noChangeArrowheads="1"/>
          </p:cNvSpPr>
          <p:nvPr>
            <p:ph type="dt" sz="half" idx="10"/>
          </p:nvPr>
        </p:nvSpPr>
        <p:spPr>
          <a:xfrm>
            <a:off x="990600" y="6248400"/>
            <a:ext cx="1905000" cy="4572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mtClean="0">
                <a:solidFill>
                  <a:schemeClr val="bg2"/>
                </a:solidFill>
              </a:defRPr>
            </a:lvl1pPr>
          </a:lstStyle>
          <a:p>
            <a:pPr>
              <a:defRPr/>
            </a:pPr>
            <a:endParaRPr lang="zh-CN" altLang="zh-CN"/>
          </a:p>
        </p:txBody>
      </p:sp>
      <p:sp>
        <p:nvSpPr>
          <p:cNvPr id="15" name="Rectangle 15"/>
          <p:cNvSpPr>
            <a:spLocks noGrp="1" noChangeArrowheads="1"/>
          </p:cNvSpPr>
          <p:nvPr>
            <p:ph type="ftr" sz="quarter" idx="11"/>
          </p:nvPr>
        </p:nvSpPr>
        <p:spPr>
          <a:xfrm>
            <a:off x="3429000" y="6248400"/>
            <a:ext cx="2895600" cy="4572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mtClean="0">
                <a:solidFill>
                  <a:schemeClr val="bg2"/>
                </a:solidFill>
              </a:defRPr>
            </a:lvl1pPr>
          </a:lstStyle>
          <a:p>
            <a:pPr>
              <a:defRPr/>
            </a:pPr>
            <a:endParaRPr lang="zh-CN" altLang="zh-CN"/>
          </a:p>
        </p:txBody>
      </p:sp>
      <p:sp>
        <p:nvSpPr>
          <p:cNvPr id="16" name="Rectangle 16"/>
          <p:cNvSpPr>
            <a:spLocks noGrp="1" noChangeArrowheads="1"/>
          </p:cNvSpPr>
          <p:nvPr>
            <p:ph type="sldNum" sz="quarter" idx="12"/>
          </p:nvPr>
        </p:nvSpPr>
        <p:spPr>
          <a:xfrm>
            <a:off x="6858000" y="6248400"/>
            <a:ext cx="1905000" cy="4572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mtClean="0">
                <a:solidFill>
                  <a:schemeClr val="bg2"/>
                </a:solidFill>
              </a:defRPr>
            </a:lvl1pPr>
          </a:lstStyle>
          <a:p>
            <a:pPr>
              <a:defRPr/>
            </a:pPr>
            <a:fld id="{B357E898-DF80-4EFC-8496-F283D12A7833}" type="slidenum">
              <a:rPr lang="zh-CN" altLang="zh-CN"/>
            </a:fld>
            <a:endParaRPr lang="zh-CN"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zh-CN" altLang="zh-CN"/>
          </a:p>
        </p:txBody>
      </p:sp>
      <p:sp>
        <p:nvSpPr>
          <p:cNvPr id="5" name="Rectangle 12"/>
          <p:cNvSpPr>
            <a:spLocks noGrp="1" noChangeArrowheads="1"/>
          </p:cNvSpPr>
          <p:nvPr>
            <p:ph type="ftr" sz="quarter" idx="11"/>
          </p:nvPr>
        </p:nvSpPr>
        <p:spPr/>
        <p:txBody>
          <a:bodyPr/>
          <a:lstStyle>
            <a:lvl1pPr>
              <a:defRPr/>
            </a:lvl1pPr>
          </a:lstStyle>
          <a:p>
            <a:pPr>
              <a:defRPr/>
            </a:pPr>
            <a:endParaRPr lang="zh-CN" altLang="zh-CN"/>
          </a:p>
        </p:txBody>
      </p:sp>
      <p:sp>
        <p:nvSpPr>
          <p:cNvPr id="6" name="Rectangle 13"/>
          <p:cNvSpPr>
            <a:spLocks noGrp="1" noChangeArrowheads="1"/>
          </p:cNvSpPr>
          <p:nvPr>
            <p:ph type="sldNum" sz="quarter" idx="12"/>
          </p:nvPr>
        </p:nvSpPr>
        <p:spPr/>
        <p:txBody>
          <a:bodyPr/>
          <a:lstStyle>
            <a:lvl1pPr>
              <a:defRPr/>
            </a:lvl1pPr>
          </a:lstStyle>
          <a:p>
            <a:pPr>
              <a:defRPr/>
            </a:pPr>
            <a:fld id="{E7FFB04E-637C-47A1-9CA7-9A1B9E99F636}" type="slidenum">
              <a:rPr lang="zh-CN" altLang="zh-CN"/>
            </a:fld>
            <a:endParaRPr lang="zh-CN"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11"/>
          <p:cNvSpPr>
            <a:spLocks noGrp="1" noChangeArrowheads="1"/>
          </p:cNvSpPr>
          <p:nvPr>
            <p:ph type="dt" sz="half" idx="10"/>
          </p:nvPr>
        </p:nvSpPr>
        <p:spPr/>
        <p:txBody>
          <a:bodyPr/>
          <a:lstStyle>
            <a:lvl1pPr>
              <a:defRPr/>
            </a:lvl1pPr>
          </a:lstStyle>
          <a:p>
            <a:pPr>
              <a:defRPr/>
            </a:pPr>
            <a:endParaRPr lang="zh-CN" altLang="zh-CN"/>
          </a:p>
        </p:txBody>
      </p:sp>
      <p:sp>
        <p:nvSpPr>
          <p:cNvPr id="5" name="Rectangle 12"/>
          <p:cNvSpPr>
            <a:spLocks noGrp="1" noChangeArrowheads="1"/>
          </p:cNvSpPr>
          <p:nvPr>
            <p:ph type="ftr" sz="quarter" idx="11"/>
          </p:nvPr>
        </p:nvSpPr>
        <p:spPr/>
        <p:txBody>
          <a:bodyPr/>
          <a:lstStyle>
            <a:lvl1pPr>
              <a:defRPr/>
            </a:lvl1pPr>
          </a:lstStyle>
          <a:p>
            <a:pPr>
              <a:defRPr/>
            </a:pPr>
            <a:endParaRPr lang="zh-CN" altLang="zh-CN"/>
          </a:p>
        </p:txBody>
      </p:sp>
      <p:sp>
        <p:nvSpPr>
          <p:cNvPr id="6" name="Rectangle 13"/>
          <p:cNvSpPr>
            <a:spLocks noGrp="1" noChangeArrowheads="1"/>
          </p:cNvSpPr>
          <p:nvPr>
            <p:ph type="sldNum" sz="quarter" idx="12"/>
          </p:nvPr>
        </p:nvSpPr>
        <p:spPr/>
        <p:txBody>
          <a:bodyPr/>
          <a:lstStyle>
            <a:lvl1pPr>
              <a:defRPr/>
            </a:lvl1pPr>
          </a:lstStyle>
          <a:p>
            <a:pPr>
              <a:defRPr/>
            </a:pPr>
            <a:fld id="{A26CA1FD-A401-4573-8BA0-3648E4345C28}" type="slidenum">
              <a:rPr lang="zh-CN" altLang="zh-CN"/>
            </a:fld>
            <a:endParaRPr lang="zh-CN"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11"/>
          <p:cNvSpPr>
            <a:spLocks noGrp="1" noChangeArrowheads="1"/>
          </p:cNvSpPr>
          <p:nvPr>
            <p:ph type="dt" sz="half" idx="10"/>
          </p:nvPr>
        </p:nvSpPr>
        <p:spPr/>
        <p:txBody>
          <a:bodyPr/>
          <a:lstStyle>
            <a:lvl1pPr>
              <a:defRPr/>
            </a:lvl1pPr>
          </a:lstStyle>
          <a:p>
            <a:pPr>
              <a:defRPr/>
            </a:pPr>
            <a:endParaRPr lang="zh-CN" altLang="zh-CN"/>
          </a:p>
        </p:txBody>
      </p:sp>
      <p:sp>
        <p:nvSpPr>
          <p:cNvPr id="6" name="Rectangle 12"/>
          <p:cNvSpPr>
            <a:spLocks noGrp="1" noChangeArrowheads="1"/>
          </p:cNvSpPr>
          <p:nvPr>
            <p:ph type="ftr" sz="quarter" idx="11"/>
          </p:nvPr>
        </p:nvSpPr>
        <p:spPr/>
        <p:txBody>
          <a:bodyPr/>
          <a:lstStyle>
            <a:lvl1pPr>
              <a:defRPr/>
            </a:lvl1pPr>
          </a:lstStyle>
          <a:p>
            <a:pPr>
              <a:defRPr/>
            </a:pPr>
            <a:endParaRPr lang="zh-CN" altLang="zh-CN"/>
          </a:p>
        </p:txBody>
      </p:sp>
      <p:sp>
        <p:nvSpPr>
          <p:cNvPr id="7" name="Rectangle 13"/>
          <p:cNvSpPr>
            <a:spLocks noGrp="1" noChangeArrowheads="1"/>
          </p:cNvSpPr>
          <p:nvPr>
            <p:ph type="sldNum" sz="quarter" idx="12"/>
          </p:nvPr>
        </p:nvSpPr>
        <p:spPr/>
        <p:txBody>
          <a:bodyPr/>
          <a:lstStyle>
            <a:lvl1pPr>
              <a:defRPr/>
            </a:lvl1pPr>
          </a:lstStyle>
          <a:p>
            <a:pPr>
              <a:defRPr/>
            </a:pPr>
            <a:fld id="{5F444229-3B20-4EF0-B862-1CFFC7EF1331}" type="slidenum">
              <a:rPr lang="zh-CN" altLang="zh-CN"/>
            </a:fld>
            <a:endParaRPr lang="zh-CN"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Tree>
  </p:cSld>
  <p:clrMapOvr>
    <a:masterClrMapping/>
  </p:clrMapOvr>
  <p:transition advClick="0" advTm="500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11"/>
          <p:cNvSpPr>
            <a:spLocks noGrp="1" noChangeArrowheads="1"/>
          </p:cNvSpPr>
          <p:nvPr>
            <p:ph type="dt" sz="half" idx="10"/>
          </p:nvPr>
        </p:nvSpPr>
        <p:spPr/>
        <p:txBody>
          <a:bodyPr/>
          <a:lstStyle>
            <a:lvl1pPr>
              <a:defRPr/>
            </a:lvl1pPr>
          </a:lstStyle>
          <a:p>
            <a:pPr>
              <a:defRPr/>
            </a:pPr>
            <a:endParaRPr lang="zh-CN" altLang="zh-CN"/>
          </a:p>
        </p:txBody>
      </p:sp>
      <p:sp>
        <p:nvSpPr>
          <p:cNvPr id="8" name="Rectangle 12"/>
          <p:cNvSpPr>
            <a:spLocks noGrp="1" noChangeArrowheads="1"/>
          </p:cNvSpPr>
          <p:nvPr>
            <p:ph type="ftr" sz="quarter" idx="11"/>
          </p:nvPr>
        </p:nvSpPr>
        <p:spPr/>
        <p:txBody>
          <a:bodyPr/>
          <a:lstStyle>
            <a:lvl1pPr>
              <a:defRPr/>
            </a:lvl1pPr>
          </a:lstStyle>
          <a:p>
            <a:pPr>
              <a:defRPr/>
            </a:pPr>
            <a:endParaRPr lang="zh-CN" altLang="zh-CN"/>
          </a:p>
        </p:txBody>
      </p:sp>
      <p:sp>
        <p:nvSpPr>
          <p:cNvPr id="9" name="Rectangle 13"/>
          <p:cNvSpPr>
            <a:spLocks noGrp="1" noChangeArrowheads="1"/>
          </p:cNvSpPr>
          <p:nvPr>
            <p:ph type="sldNum" sz="quarter" idx="12"/>
          </p:nvPr>
        </p:nvSpPr>
        <p:spPr/>
        <p:txBody>
          <a:bodyPr/>
          <a:lstStyle>
            <a:lvl1pPr>
              <a:defRPr/>
            </a:lvl1pPr>
          </a:lstStyle>
          <a:p>
            <a:pPr>
              <a:defRPr/>
            </a:pPr>
            <a:fld id="{6DC2C196-4837-4004-8D79-FA4A19AF59F8}" type="slidenum">
              <a:rPr lang="zh-CN" altLang="zh-CN"/>
            </a:fld>
            <a:endParaRPr lang="zh-CN"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p:txBody>
          <a:bodyPr/>
          <a:lstStyle>
            <a:lvl1pPr>
              <a:defRPr/>
            </a:lvl1pPr>
          </a:lstStyle>
          <a:p>
            <a:pPr>
              <a:defRPr/>
            </a:pPr>
            <a:endParaRPr lang="zh-CN" altLang="zh-CN"/>
          </a:p>
        </p:txBody>
      </p:sp>
      <p:sp>
        <p:nvSpPr>
          <p:cNvPr id="4" name="Rectangle 12"/>
          <p:cNvSpPr>
            <a:spLocks noGrp="1" noChangeArrowheads="1"/>
          </p:cNvSpPr>
          <p:nvPr>
            <p:ph type="ftr" sz="quarter" idx="11"/>
          </p:nvPr>
        </p:nvSpPr>
        <p:spPr/>
        <p:txBody>
          <a:bodyPr/>
          <a:lstStyle>
            <a:lvl1pPr>
              <a:defRPr/>
            </a:lvl1pPr>
          </a:lstStyle>
          <a:p>
            <a:pPr>
              <a:defRPr/>
            </a:pPr>
            <a:endParaRPr lang="zh-CN" altLang="zh-CN"/>
          </a:p>
        </p:txBody>
      </p:sp>
      <p:sp>
        <p:nvSpPr>
          <p:cNvPr id="5" name="Rectangle 13"/>
          <p:cNvSpPr>
            <a:spLocks noGrp="1" noChangeArrowheads="1"/>
          </p:cNvSpPr>
          <p:nvPr>
            <p:ph type="sldNum" sz="quarter" idx="12"/>
          </p:nvPr>
        </p:nvSpPr>
        <p:spPr/>
        <p:txBody>
          <a:bodyPr/>
          <a:lstStyle>
            <a:lvl1pPr>
              <a:defRPr/>
            </a:lvl1pPr>
          </a:lstStyle>
          <a:p>
            <a:pPr>
              <a:defRPr/>
            </a:pPr>
            <a:fld id="{F0C27725-CD83-45F5-BE1E-A2C1E98DCFFF}" type="slidenum">
              <a:rPr lang="zh-CN" altLang="zh-CN"/>
            </a:fld>
            <a:endParaRPr lang="zh-CN"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a:defRPr/>
            </a:lvl1pPr>
          </a:lstStyle>
          <a:p>
            <a:pPr>
              <a:defRPr/>
            </a:pPr>
            <a:endParaRPr lang="zh-CN" altLang="zh-CN"/>
          </a:p>
        </p:txBody>
      </p:sp>
      <p:sp>
        <p:nvSpPr>
          <p:cNvPr id="3" name="Rectangle 12"/>
          <p:cNvSpPr>
            <a:spLocks noGrp="1" noChangeArrowheads="1"/>
          </p:cNvSpPr>
          <p:nvPr>
            <p:ph type="ftr" sz="quarter" idx="11"/>
          </p:nvPr>
        </p:nvSpPr>
        <p:spPr/>
        <p:txBody>
          <a:bodyPr/>
          <a:lstStyle>
            <a:lvl1pPr>
              <a:defRPr/>
            </a:lvl1pPr>
          </a:lstStyle>
          <a:p>
            <a:pPr>
              <a:defRPr/>
            </a:pPr>
            <a:endParaRPr lang="zh-CN" altLang="zh-CN"/>
          </a:p>
        </p:txBody>
      </p:sp>
      <p:sp>
        <p:nvSpPr>
          <p:cNvPr id="4" name="Rectangle 13"/>
          <p:cNvSpPr>
            <a:spLocks noGrp="1" noChangeArrowheads="1"/>
          </p:cNvSpPr>
          <p:nvPr>
            <p:ph type="sldNum" sz="quarter" idx="12"/>
          </p:nvPr>
        </p:nvSpPr>
        <p:spPr/>
        <p:txBody>
          <a:bodyPr/>
          <a:lstStyle>
            <a:lvl1pPr>
              <a:defRPr/>
            </a:lvl1pPr>
          </a:lstStyle>
          <a:p>
            <a:pPr>
              <a:defRPr/>
            </a:pPr>
            <a:fld id="{5E91930B-D818-48CF-849A-37BAB4DC1CC1}" type="slidenum">
              <a:rPr lang="zh-CN" altLang="zh-CN"/>
            </a:fld>
            <a:endParaRPr lang="zh-CN"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11"/>
          <p:cNvSpPr>
            <a:spLocks noGrp="1" noChangeArrowheads="1"/>
          </p:cNvSpPr>
          <p:nvPr>
            <p:ph type="dt" sz="half" idx="10"/>
          </p:nvPr>
        </p:nvSpPr>
        <p:spPr/>
        <p:txBody>
          <a:bodyPr/>
          <a:lstStyle>
            <a:lvl1pPr>
              <a:defRPr/>
            </a:lvl1pPr>
          </a:lstStyle>
          <a:p>
            <a:pPr>
              <a:defRPr/>
            </a:pPr>
            <a:endParaRPr lang="zh-CN" altLang="zh-CN"/>
          </a:p>
        </p:txBody>
      </p:sp>
      <p:sp>
        <p:nvSpPr>
          <p:cNvPr id="6" name="Rectangle 12"/>
          <p:cNvSpPr>
            <a:spLocks noGrp="1" noChangeArrowheads="1"/>
          </p:cNvSpPr>
          <p:nvPr>
            <p:ph type="ftr" sz="quarter" idx="11"/>
          </p:nvPr>
        </p:nvSpPr>
        <p:spPr/>
        <p:txBody>
          <a:bodyPr/>
          <a:lstStyle>
            <a:lvl1pPr>
              <a:defRPr/>
            </a:lvl1pPr>
          </a:lstStyle>
          <a:p>
            <a:pPr>
              <a:defRPr/>
            </a:pPr>
            <a:endParaRPr lang="zh-CN" altLang="zh-CN"/>
          </a:p>
        </p:txBody>
      </p:sp>
      <p:sp>
        <p:nvSpPr>
          <p:cNvPr id="7" name="Rectangle 13"/>
          <p:cNvSpPr>
            <a:spLocks noGrp="1" noChangeArrowheads="1"/>
          </p:cNvSpPr>
          <p:nvPr>
            <p:ph type="sldNum" sz="quarter" idx="12"/>
          </p:nvPr>
        </p:nvSpPr>
        <p:spPr/>
        <p:txBody>
          <a:bodyPr/>
          <a:lstStyle>
            <a:lvl1pPr>
              <a:defRPr/>
            </a:lvl1pPr>
          </a:lstStyle>
          <a:p>
            <a:pPr>
              <a:defRPr/>
            </a:pPr>
            <a:fld id="{5F35D31A-0373-4AC4-ADE9-8EFBB3F203B1}" type="slidenum">
              <a:rPr lang="zh-CN" altLang="zh-CN"/>
            </a:fld>
            <a:endParaRPr lang="zh-CN"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11"/>
          <p:cNvSpPr>
            <a:spLocks noGrp="1" noChangeArrowheads="1"/>
          </p:cNvSpPr>
          <p:nvPr>
            <p:ph type="dt" sz="half" idx="10"/>
          </p:nvPr>
        </p:nvSpPr>
        <p:spPr/>
        <p:txBody>
          <a:bodyPr/>
          <a:lstStyle>
            <a:lvl1pPr>
              <a:defRPr/>
            </a:lvl1pPr>
          </a:lstStyle>
          <a:p>
            <a:pPr>
              <a:defRPr/>
            </a:pPr>
            <a:endParaRPr lang="zh-CN" altLang="zh-CN"/>
          </a:p>
        </p:txBody>
      </p:sp>
      <p:sp>
        <p:nvSpPr>
          <p:cNvPr id="6" name="Rectangle 12"/>
          <p:cNvSpPr>
            <a:spLocks noGrp="1" noChangeArrowheads="1"/>
          </p:cNvSpPr>
          <p:nvPr>
            <p:ph type="ftr" sz="quarter" idx="11"/>
          </p:nvPr>
        </p:nvSpPr>
        <p:spPr/>
        <p:txBody>
          <a:bodyPr/>
          <a:lstStyle>
            <a:lvl1pPr>
              <a:defRPr/>
            </a:lvl1pPr>
          </a:lstStyle>
          <a:p>
            <a:pPr>
              <a:defRPr/>
            </a:pPr>
            <a:endParaRPr lang="zh-CN" altLang="zh-CN"/>
          </a:p>
        </p:txBody>
      </p:sp>
      <p:sp>
        <p:nvSpPr>
          <p:cNvPr id="7" name="Rectangle 13"/>
          <p:cNvSpPr>
            <a:spLocks noGrp="1" noChangeArrowheads="1"/>
          </p:cNvSpPr>
          <p:nvPr>
            <p:ph type="sldNum" sz="quarter" idx="12"/>
          </p:nvPr>
        </p:nvSpPr>
        <p:spPr/>
        <p:txBody>
          <a:bodyPr/>
          <a:lstStyle>
            <a:lvl1pPr>
              <a:defRPr/>
            </a:lvl1pPr>
          </a:lstStyle>
          <a:p>
            <a:pPr>
              <a:defRPr/>
            </a:pPr>
            <a:fld id="{E091FB84-F6CE-460B-93E2-25A5836977AA}" type="slidenum">
              <a:rPr lang="zh-CN" altLang="zh-CN"/>
            </a:fld>
            <a:endParaRPr lang="zh-CN"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zh-CN" altLang="zh-CN"/>
          </a:p>
        </p:txBody>
      </p:sp>
      <p:sp>
        <p:nvSpPr>
          <p:cNvPr id="5" name="Rectangle 12"/>
          <p:cNvSpPr>
            <a:spLocks noGrp="1" noChangeArrowheads="1"/>
          </p:cNvSpPr>
          <p:nvPr>
            <p:ph type="ftr" sz="quarter" idx="11"/>
          </p:nvPr>
        </p:nvSpPr>
        <p:spPr/>
        <p:txBody>
          <a:bodyPr/>
          <a:lstStyle>
            <a:lvl1pPr>
              <a:defRPr/>
            </a:lvl1pPr>
          </a:lstStyle>
          <a:p>
            <a:pPr>
              <a:defRPr/>
            </a:pPr>
            <a:endParaRPr lang="zh-CN" altLang="zh-CN"/>
          </a:p>
        </p:txBody>
      </p:sp>
      <p:sp>
        <p:nvSpPr>
          <p:cNvPr id="6" name="Rectangle 13"/>
          <p:cNvSpPr>
            <a:spLocks noGrp="1" noChangeArrowheads="1"/>
          </p:cNvSpPr>
          <p:nvPr>
            <p:ph type="sldNum" sz="quarter" idx="12"/>
          </p:nvPr>
        </p:nvSpPr>
        <p:spPr/>
        <p:txBody>
          <a:bodyPr/>
          <a:lstStyle>
            <a:lvl1pPr>
              <a:defRPr/>
            </a:lvl1pPr>
          </a:lstStyle>
          <a:p>
            <a:pPr>
              <a:defRPr/>
            </a:pPr>
            <a:fld id="{ED2D494D-D2DF-4439-98B5-6950EAB79F0B}" type="slidenum">
              <a:rPr lang="zh-CN" altLang="zh-CN"/>
            </a:fld>
            <a:endParaRPr lang="zh-CN"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11"/>
          <p:cNvSpPr>
            <a:spLocks noGrp="1" noChangeArrowheads="1"/>
          </p:cNvSpPr>
          <p:nvPr>
            <p:ph type="dt" sz="half" idx="10"/>
          </p:nvPr>
        </p:nvSpPr>
        <p:spPr/>
        <p:txBody>
          <a:bodyPr/>
          <a:lstStyle>
            <a:lvl1pPr>
              <a:defRPr/>
            </a:lvl1pPr>
          </a:lstStyle>
          <a:p>
            <a:pPr>
              <a:defRPr/>
            </a:pPr>
            <a:endParaRPr lang="zh-CN" altLang="zh-CN"/>
          </a:p>
        </p:txBody>
      </p:sp>
      <p:sp>
        <p:nvSpPr>
          <p:cNvPr id="5" name="Rectangle 12"/>
          <p:cNvSpPr>
            <a:spLocks noGrp="1" noChangeArrowheads="1"/>
          </p:cNvSpPr>
          <p:nvPr>
            <p:ph type="ftr" sz="quarter" idx="11"/>
          </p:nvPr>
        </p:nvSpPr>
        <p:spPr/>
        <p:txBody>
          <a:bodyPr/>
          <a:lstStyle>
            <a:lvl1pPr>
              <a:defRPr/>
            </a:lvl1pPr>
          </a:lstStyle>
          <a:p>
            <a:pPr>
              <a:defRPr/>
            </a:pPr>
            <a:endParaRPr lang="zh-CN" altLang="zh-CN"/>
          </a:p>
        </p:txBody>
      </p:sp>
      <p:sp>
        <p:nvSpPr>
          <p:cNvPr id="6" name="Rectangle 13"/>
          <p:cNvSpPr>
            <a:spLocks noGrp="1" noChangeArrowheads="1"/>
          </p:cNvSpPr>
          <p:nvPr>
            <p:ph type="sldNum" sz="quarter" idx="12"/>
          </p:nvPr>
        </p:nvSpPr>
        <p:spPr/>
        <p:txBody>
          <a:bodyPr/>
          <a:lstStyle>
            <a:lvl1pPr>
              <a:defRPr/>
            </a:lvl1pPr>
          </a:lstStyle>
          <a:p>
            <a:pPr>
              <a:defRPr/>
            </a:pPr>
            <a:fld id="{020EF5F2-7A90-485C-AE2B-DC2C74ACA952}" type="slidenum">
              <a:rPr lang="zh-CN" altLang="zh-CN"/>
            </a:fld>
            <a:endParaRPr lang="zh-CN"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chart" preserve="1" showMasterSp="0">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1182688" y="2017713"/>
            <a:ext cx="7772400" cy="4114800"/>
          </a:xfrm>
        </p:spPr>
        <p:txBody>
          <a:bodyPr/>
          <a:lstStyle/>
          <a:p>
            <a:pPr lvl="0"/>
            <a:endParaRPr lang="zh-CN" altLang="en-US" noProof="0" smtClean="0"/>
          </a:p>
        </p:txBody>
      </p:sp>
      <p:sp>
        <p:nvSpPr>
          <p:cNvPr id="4" name="Rectangle 11"/>
          <p:cNvSpPr>
            <a:spLocks noGrp="1" noChangeArrowheads="1"/>
          </p:cNvSpPr>
          <p:nvPr>
            <p:ph type="dt" sz="half" idx="10"/>
          </p:nvPr>
        </p:nvSpPr>
        <p:spPr/>
        <p:txBody>
          <a:bodyPr/>
          <a:lstStyle>
            <a:lvl1pPr>
              <a:defRPr/>
            </a:lvl1pPr>
          </a:lstStyle>
          <a:p>
            <a:pPr>
              <a:defRPr/>
            </a:pPr>
            <a:endParaRPr lang="zh-CN" altLang="zh-CN"/>
          </a:p>
        </p:txBody>
      </p:sp>
      <p:sp>
        <p:nvSpPr>
          <p:cNvPr id="5" name="Rectangle 12"/>
          <p:cNvSpPr>
            <a:spLocks noGrp="1" noChangeArrowheads="1"/>
          </p:cNvSpPr>
          <p:nvPr>
            <p:ph type="ftr" sz="quarter" idx="11"/>
          </p:nvPr>
        </p:nvSpPr>
        <p:spPr/>
        <p:txBody>
          <a:bodyPr/>
          <a:lstStyle>
            <a:lvl1pPr>
              <a:defRPr/>
            </a:lvl1pPr>
          </a:lstStyle>
          <a:p>
            <a:pPr>
              <a:defRPr/>
            </a:pPr>
            <a:endParaRPr lang="zh-CN" altLang="zh-CN"/>
          </a:p>
        </p:txBody>
      </p:sp>
      <p:sp>
        <p:nvSpPr>
          <p:cNvPr id="6" name="Rectangle 13"/>
          <p:cNvSpPr>
            <a:spLocks noGrp="1" noChangeArrowheads="1"/>
          </p:cNvSpPr>
          <p:nvPr>
            <p:ph type="sldNum" sz="quarter" idx="12"/>
          </p:nvPr>
        </p:nvSpPr>
        <p:spPr/>
        <p:txBody>
          <a:bodyPr/>
          <a:lstStyle>
            <a:lvl1pPr>
              <a:defRPr/>
            </a:lvl1pPr>
          </a:lstStyle>
          <a:p>
            <a:pPr>
              <a:defRPr/>
            </a:pPr>
            <a:fld id="{0CCD07BF-74E6-4EB6-82E9-BCDC4F91CE08}" type="slidenum">
              <a:rPr lang="zh-CN" altLang="zh-CN"/>
            </a:fld>
            <a:endParaRPr lang="zh-CN"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zh-TW" altLang="en-US"/>
          </a:p>
        </p:txBody>
      </p:sp>
      <p:sp>
        <p:nvSpPr>
          <p:cNvPr id="5" name="Rectangle 5"/>
          <p:cNvSpPr>
            <a:spLocks noGrp="1" noChangeArrowheads="1"/>
          </p:cNvSpPr>
          <p:nvPr>
            <p:ph type="ftr" sz="quarter" idx="11"/>
          </p:nvPr>
        </p:nvSpPr>
        <p:spPr/>
        <p:txBody>
          <a:bodyPr/>
          <a:lstStyle>
            <a:lvl1pPr>
              <a:defRPr/>
            </a:lvl1pPr>
          </a:lstStyle>
          <a:p>
            <a:pPr>
              <a:defRPr/>
            </a:pPr>
            <a:endParaRPr lang="zh-TW" altLang="en-US"/>
          </a:p>
        </p:txBody>
      </p:sp>
      <p:sp>
        <p:nvSpPr>
          <p:cNvPr id="6" name="Rectangle 6"/>
          <p:cNvSpPr>
            <a:spLocks noGrp="1" noChangeArrowheads="1"/>
          </p:cNvSpPr>
          <p:nvPr>
            <p:ph type="sldNum" sz="quarter" idx="12"/>
          </p:nvPr>
        </p:nvSpPr>
        <p:spPr/>
        <p:txBody>
          <a:bodyPr/>
          <a:lstStyle>
            <a:lvl1pPr>
              <a:defRPr/>
            </a:lvl1pPr>
          </a:lstStyle>
          <a:p>
            <a:pPr>
              <a:defRPr/>
            </a:pPr>
            <a:fld id="{749168F7-F741-4F66-BFB3-D2241DA42C59}" type="slidenum">
              <a:rPr lang="zh-TW" altLang="en-US"/>
            </a:fld>
            <a:endParaRPr lang="zh-TW"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zh-TW" altLang="en-US"/>
          </a:p>
        </p:txBody>
      </p:sp>
      <p:sp>
        <p:nvSpPr>
          <p:cNvPr id="5" name="Rectangle 5"/>
          <p:cNvSpPr>
            <a:spLocks noGrp="1" noChangeArrowheads="1"/>
          </p:cNvSpPr>
          <p:nvPr>
            <p:ph type="ftr" sz="quarter" idx="11"/>
          </p:nvPr>
        </p:nvSpPr>
        <p:spPr/>
        <p:txBody>
          <a:bodyPr/>
          <a:lstStyle>
            <a:lvl1pPr>
              <a:defRPr/>
            </a:lvl1pPr>
          </a:lstStyle>
          <a:p>
            <a:pPr>
              <a:defRPr/>
            </a:pPr>
            <a:endParaRPr lang="zh-TW" altLang="en-US"/>
          </a:p>
        </p:txBody>
      </p:sp>
      <p:sp>
        <p:nvSpPr>
          <p:cNvPr id="6" name="Rectangle 6"/>
          <p:cNvSpPr>
            <a:spLocks noGrp="1" noChangeArrowheads="1"/>
          </p:cNvSpPr>
          <p:nvPr>
            <p:ph type="sldNum" sz="quarter" idx="12"/>
          </p:nvPr>
        </p:nvSpPr>
        <p:spPr/>
        <p:txBody>
          <a:bodyPr/>
          <a:lstStyle>
            <a:lvl1pPr>
              <a:defRPr/>
            </a:lvl1pPr>
          </a:lstStyle>
          <a:p>
            <a:pPr>
              <a:defRPr/>
            </a:pPr>
            <a:fld id="{5C6D4A42-1427-4AB2-9833-D8B4CB561AE4}" type="slidenum">
              <a:rPr lang="zh-TW" altLang="en-US"/>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0" y="1447800"/>
            <a:ext cx="1003300" cy="4906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1155700" y="1447800"/>
            <a:ext cx="1003300" cy="4906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advClick="0" advTm="5000"/>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zh-TW" altLang="en-US"/>
          </a:p>
        </p:txBody>
      </p:sp>
      <p:sp>
        <p:nvSpPr>
          <p:cNvPr id="5" name="Rectangle 5"/>
          <p:cNvSpPr>
            <a:spLocks noGrp="1" noChangeArrowheads="1"/>
          </p:cNvSpPr>
          <p:nvPr>
            <p:ph type="ftr" sz="quarter" idx="11"/>
          </p:nvPr>
        </p:nvSpPr>
        <p:spPr/>
        <p:txBody>
          <a:bodyPr/>
          <a:lstStyle>
            <a:lvl1pPr>
              <a:defRPr/>
            </a:lvl1pPr>
          </a:lstStyle>
          <a:p>
            <a:pPr>
              <a:defRPr/>
            </a:pPr>
            <a:endParaRPr lang="zh-TW" altLang="en-US"/>
          </a:p>
        </p:txBody>
      </p:sp>
      <p:sp>
        <p:nvSpPr>
          <p:cNvPr id="6" name="Rectangle 6"/>
          <p:cNvSpPr>
            <a:spLocks noGrp="1" noChangeArrowheads="1"/>
          </p:cNvSpPr>
          <p:nvPr>
            <p:ph type="sldNum" sz="quarter" idx="12"/>
          </p:nvPr>
        </p:nvSpPr>
        <p:spPr/>
        <p:txBody>
          <a:bodyPr/>
          <a:lstStyle>
            <a:lvl1pPr>
              <a:defRPr/>
            </a:lvl1pPr>
          </a:lstStyle>
          <a:p>
            <a:pPr>
              <a:defRPr/>
            </a:pPr>
            <a:fld id="{E74140F2-7B4C-474E-A0FD-2EDB9871EEB2}" type="slidenum">
              <a:rPr lang="zh-TW" altLang="en-US"/>
            </a:fld>
            <a:endParaRPr lang="zh-TW"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zh-TW" altLang="en-US"/>
          </a:p>
        </p:txBody>
      </p:sp>
      <p:sp>
        <p:nvSpPr>
          <p:cNvPr id="6" name="Rectangle 5"/>
          <p:cNvSpPr>
            <a:spLocks noGrp="1" noChangeArrowheads="1"/>
          </p:cNvSpPr>
          <p:nvPr>
            <p:ph type="ftr" sz="quarter" idx="11"/>
          </p:nvPr>
        </p:nvSpPr>
        <p:spPr/>
        <p:txBody>
          <a:bodyPr/>
          <a:lstStyle>
            <a:lvl1pPr>
              <a:defRPr/>
            </a:lvl1pPr>
          </a:lstStyle>
          <a:p>
            <a:pPr>
              <a:defRPr/>
            </a:pPr>
            <a:endParaRPr lang="zh-TW" altLang="en-US"/>
          </a:p>
        </p:txBody>
      </p:sp>
      <p:sp>
        <p:nvSpPr>
          <p:cNvPr id="7" name="Rectangle 6"/>
          <p:cNvSpPr>
            <a:spLocks noGrp="1" noChangeArrowheads="1"/>
          </p:cNvSpPr>
          <p:nvPr>
            <p:ph type="sldNum" sz="quarter" idx="12"/>
          </p:nvPr>
        </p:nvSpPr>
        <p:spPr/>
        <p:txBody>
          <a:bodyPr/>
          <a:lstStyle>
            <a:lvl1pPr>
              <a:defRPr/>
            </a:lvl1pPr>
          </a:lstStyle>
          <a:p>
            <a:pPr>
              <a:defRPr/>
            </a:pPr>
            <a:fld id="{4FD6FC63-9AFA-41FE-9E8C-8681963BD65C}" type="slidenum">
              <a:rPr lang="zh-TW" altLang="en-US"/>
            </a:fld>
            <a:endParaRPr lang="zh-TW"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zh-TW" altLang="en-US"/>
          </a:p>
        </p:txBody>
      </p:sp>
      <p:sp>
        <p:nvSpPr>
          <p:cNvPr id="8" name="Rectangle 5"/>
          <p:cNvSpPr>
            <a:spLocks noGrp="1" noChangeArrowheads="1"/>
          </p:cNvSpPr>
          <p:nvPr>
            <p:ph type="ftr" sz="quarter" idx="11"/>
          </p:nvPr>
        </p:nvSpPr>
        <p:spPr/>
        <p:txBody>
          <a:bodyPr/>
          <a:lstStyle>
            <a:lvl1pPr>
              <a:defRPr/>
            </a:lvl1pPr>
          </a:lstStyle>
          <a:p>
            <a:pPr>
              <a:defRPr/>
            </a:pPr>
            <a:endParaRPr lang="zh-TW" altLang="en-US"/>
          </a:p>
        </p:txBody>
      </p:sp>
      <p:sp>
        <p:nvSpPr>
          <p:cNvPr id="9" name="Rectangle 6"/>
          <p:cNvSpPr>
            <a:spLocks noGrp="1" noChangeArrowheads="1"/>
          </p:cNvSpPr>
          <p:nvPr>
            <p:ph type="sldNum" sz="quarter" idx="12"/>
          </p:nvPr>
        </p:nvSpPr>
        <p:spPr/>
        <p:txBody>
          <a:bodyPr/>
          <a:lstStyle>
            <a:lvl1pPr>
              <a:defRPr/>
            </a:lvl1pPr>
          </a:lstStyle>
          <a:p>
            <a:pPr>
              <a:defRPr/>
            </a:pPr>
            <a:fld id="{0FD5D182-EE66-427F-BDF8-A95909AB833E}" type="slidenum">
              <a:rPr lang="zh-TW" altLang="en-US"/>
            </a:fld>
            <a:endParaRPr lang="zh-TW"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zh-TW" altLang="en-US"/>
          </a:p>
        </p:txBody>
      </p:sp>
      <p:sp>
        <p:nvSpPr>
          <p:cNvPr id="4" name="Rectangle 5"/>
          <p:cNvSpPr>
            <a:spLocks noGrp="1" noChangeArrowheads="1"/>
          </p:cNvSpPr>
          <p:nvPr>
            <p:ph type="ftr" sz="quarter" idx="11"/>
          </p:nvPr>
        </p:nvSpPr>
        <p:spPr/>
        <p:txBody>
          <a:bodyPr/>
          <a:lstStyle>
            <a:lvl1pPr>
              <a:defRPr/>
            </a:lvl1pPr>
          </a:lstStyle>
          <a:p>
            <a:pPr>
              <a:defRPr/>
            </a:pPr>
            <a:endParaRPr lang="zh-TW" altLang="en-US"/>
          </a:p>
        </p:txBody>
      </p:sp>
      <p:sp>
        <p:nvSpPr>
          <p:cNvPr id="5" name="Rectangle 6"/>
          <p:cNvSpPr>
            <a:spLocks noGrp="1" noChangeArrowheads="1"/>
          </p:cNvSpPr>
          <p:nvPr>
            <p:ph type="sldNum" sz="quarter" idx="12"/>
          </p:nvPr>
        </p:nvSpPr>
        <p:spPr/>
        <p:txBody>
          <a:bodyPr/>
          <a:lstStyle>
            <a:lvl1pPr>
              <a:defRPr/>
            </a:lvl1pPr>
          </a:lstStyle>
          <a:p>
            <a:pPr>
              <a:defRPr/>
            </a:pPr>
            <a:fld id="{7BEEA90D-15A1-4A65-89A7-4904A5A1C227}" type="slidenum">
              <a:rPr lang="zh-TW" altLang="en-US"/>
            </a:fld>
            <a:endParaRPr lang="zh-TW"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zh-TW" altLang="en-US"/>
          </a:p>
        </p:txBody>
      </p:sp>
      <p:sp>
        <p:nvSpPr>
          <p:cNvPr id="3" name="Rectangle 5"/>
          <p:cNvSpPr>
            <a:spLocks noGrp="1" noChangeArrowheads="1"/>
          </p:cNvSpPr>
          <p:nvPr>
            <p:ph type="ftr" sz="quarter" idx="11"/>
          </p:nvPr>
        </p:nvSpPr>
        <p:spPr/>
        <p:txBody>
          <a:bodyPr/>
          <a:lstStyle>
            <a:lvl1pPr>
              <a:defRPr/>
            </a:lvl1pPr>
          </a:lstStyle>
          <a:p>
            <a:pPr>
              <a:defRPr/>
            </a:pPr>
            <a:endParaRPr lang="zh-TW" altLang="en-US"/>
          </a:p>
        </p:txBody>
      </p:sp>
      <p:sp>
        <p:nvSpPr>
          <p:cNvPr id="4" name="Rectangle 6"/>
          <p:cNvSpPr>
            <a:spLocks noGrp="1" noChangeArrowheads="1"/>
          </p:cNvSpPr>
          <p:nvPr>
            <p:ph type="sldNum" sz="quarter" idx="12"/>
          </p:nvPr>
        </p:nvSpPr>
        <p:spPr/>
        <p:txBody>
          <a:bodyPr/>
          <a:lstStyle>
            <a:lvl1pPr>
              <a:defRPr/>
            </a:lvl1pPr>
          </a:lstStyle>
          <a:p>
            <a:pPr>
              <a:defRPr/>
            </a:pPr>
            <a:fld id="{A98B4016-916D-4483-87EB-39B6D088C8E8}" type="slidenum">
              <a:rPr lang="zh-TW" altLang="en-US"/>
            </a:fld>
            <a:endParaRPr lang="zh-TW"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zh-TW" altLang="en-US"/>
          </a:p>
        </p:txBody>
      </p:sp>
      <p:sp>
        <p:nvSpPr>
          <p:cNvPr id="6" name="Rectangle 5"/>
          <p:cNvSpPr>
            <a:spLocks noGrp="1" noChangeArrowheads="1"/>
          </p:cNvSpPr>
          <p:nvPr>
            <p:ph type="ftr" sz="quarter" idx="11"/>
          </p:nvPr>
        </p:nvSpPr>
        <p:spPr/>
        <p:txBody>
          <a:bodyPr/>
          <a:lstStyle>
            <a:lvl1pPr>
              <a:defRPr/>
            </a:lvl1pPr>
          </a:lstStyle>
          <a:p>
            <a:pPr>
              <a:defRPr/>
            </a:pPr>
            <a:endParaRPr lang="zh-TW" altLang="en-US"/>
          </a:p>
        </p:txBody>
      </p:sp>
      <p:sp>
        <p:nvSpPr>
          <p:cNvPr id="7" name="Rectangle 6"/>
          <p:cNvSpPr>
            <a:spLocks noGrp="1" noChangeArrowheads="1"/>
          </p:cNvSpPr>
          <p:nvPr>
            <p:ph type="sldNum" sz="quarter" idx="12"/>
          </p:nvPr>
        </p:nvSpPr>
        <p:spPr/>
        <p:txBody>
          <a:bodyPr/>
          <a:lstStyle>
            <a:lvl1pPr>
              <a:defRPr/>
            </a:lvl1pPr>
          </a:lstStyle>
          <a:p>
            <a:pPr>
              <a:defRPr/>
            </a:pPr>
            <a:fld id="{9EA50CB1-64BB-4345-925B-14CAFC2D213E}" type="slidenum">
              <a:rPr lang="zh-TW" altLang="en-US"/>
            </a:fld>
            <a:endParaRPr lang="zh-TW"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zh-TW" altLang="en-US"/>
          </a:p>
        </p:txBody>
      </p:sp>
      <p:sp>
        <p:nvSpPr>
          <p:cNvPr id="6" name="Rectangle 5"/>
          <p:cNvSpPr>
            <a:spLocks noGrp="1" noChangeArrowheads="1"/>
          </p:cNvSpPr>
          <p:nvPr>
            <p:ph type="ftr" sz="quarter" idx="11"/>
          </p:nvPr>
        </p:nvSpPr>
        <p:spPr/>
        <p:txBody>
          <a:bodyPr/>
          <a:lstStyle>
            <a:lvl1pPr>
              <a:defRPr/>
            </a:lvl1pPr>
          </a:lstStyle>
          <a:p>
            <a:pPr>
              <a:defRPr/>
            </a:pPr>
            <a:endParaRPr lang="zh-TW" altLang="en-US"/>
          </a:p>
        </p:txBody>
      </p:sp>
      <p:sp>
        <p:nvSpPr>
          <p:cNvPr id="7" name="Rectangle 6"/>
          <p:cNvSpPr>
            <a:spLocks noGrp="1" noChangeArrowheads="1"/>
          </p:cNvSpPr>
          <p:nvPr>
            <p:ph type="sldNum" sz="quarter" idx="12"/>
          </p:nvPr>
        </p:nvSpPr>
        <p:spPr/>
        <p:txBody>
          <a:bodyPr/>
          <a:lstStyle>
            <a:lvl1pPr>
              <a:defRPr/>
            </a:lvl1pPr>
          </a:lstStyle>
          <a:p>
            <a:pPr>
              <a:defRPr/>
            </a:pPr>
            <a:fld id="{4C853337-42A9-4988-A1CA-6D096F7BF85A}" type="slidenum">
              <a:rPr lang="zh-TW" altLang="en-US"/>
            </a:fld>
            <a:endParaRPr lang="zh-TW"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zh-TW" altLang="en-US"/>
          </a:p>
        </p:txBody>
      </p:sp>
      <p:sp>
        <p:nvSpPr>
          <p:cNvPr id="5" name="Rectangle 5"/>
          <p:cNvSpPr>
            <a:spLocks noGrp="1" noChangeArrowheads="1"/>
          </p:cNvSpPr>
          <p:nvPr>
            <p:ph type="ftr" sz="quarter" idx="11"/>
          </p:nvPr>
        </p:nvSpPr>
        <p:spPr/>
        <p:txBody>
          <a:bodyPr/>
          <a:lstStyle>
            <a:lvl1pPr>
              <a:defRPr/>
            </a:lvl1pPr>
          </a:lstStyle>
          <a:p>
            <a:pPr>
              <a:defRPr/>
            </a:pPr>
            <a:endParaRPr lang="zh-TW" altLang="en-US"/>
          </a:p>
        </p:txBody>
      </p:sp>
      <p:sp>
        <p:nvSpPr>
          <p:cNvPr id="6" name="Rectangle 6"/>
          <p:cNvSpPr>
            <a:spLocks noGrp="1" noChangeArrowheads="1"/>
          </p:cNvSpPr>
          <p:nvPr>
            <p:ph type="sldNum" sz="quarter" idx="12"/>
          </p:nvPr>
        </p:nvSpPr>
        <p:spPr/>
        <p:txBody>
          <a:bodyPr/>
          <a:lstStyle>
            <a:lvl1pPr>
              <a:defRPr/>
            </a:lvl1pPr>
          </a:lstStyle>
          <a:p>
            <a:pPr>
              <a:defRPr/>
            </a:pPr>
            <a:fld id="{5BEAE2AD-7DDB-4CA5-B5F5-8E7B6184E8CD}" type="slidenum">
              <a:rPr lang="zh-TW" altLang="en-US"/>
            </a:fld>
            <a:endParaRPr lang="zh-TW"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zh-TW" altLang="en-US"/>
          </a:p>
        </p:txBody>
      </p:sp>
      <p:sp>
        <p:nvSpPr>
          <p:cNvPr id="5" name="Rectangle 5"/>
          <p:cNvSpPr>
            <a:spLocks noGrp="1" noChangeArrowheads="1"/>
          </p:cNvSpPr>
          <p:nvPr>
            <p:ph type="ftr" sz="quarter" idx="11"/>
          </p:nvPr>
        </p:nvSpPr>
        <p:spPr/>
        <p:txBody>
          <a:bodyPr/>
          <a:lstStyle>
            <a:lvl1pPr>
              <a:defRPr/>
            </a:lvl1pPr>
          </a:lstStyle>
          <a:p>
            <a:pPr>
              <a:defRPr/>
            </a:pPr>
            <a:endParaRPr lang="zh-TW" altLang="en-US"/>
          </a:p>
        </p:txBody>
      </p:sp>
      <p:sp>
        <p:nvSpPr>
          <p:cNvPr id="6" name="Rectangle 6"/>
          <p:cNvSpPr>
            <a:spLocks noGrp="1" noChangeArrowheads="1"/>
          </p:cNvSpPr>
          <p:nvPr>
            <p:ph type="sldNum" sz="quarter" idx="12"/>
          </p:nvPr>
        </p:nvSpPr>
        <p:spPr/>
        <p:txBody>
          <a:bodyPr/>
          <a:lstStyle>
            <a:lvl1pPr>
              <a:defRPr/>
            </a:lvl1pPr>
          </a:lstStyle>
          <a:p>
            <a:pPr>
              <a:defRPr/>
            </a:pPr>
            <a:fld id="{F04376B4-A7ED-4121-9D03-D5419F7B258C}" type="slidenum">
              <a:rPr lang="zh-TW" altLang="en-US"/>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ransition advClick="0" advTm="500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transition advClick="0" advTm="500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transition advClick="0" advTm="500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transition advClick="0" advTm="500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transition advClick="0" advTm="500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6" Type="http://schemas.openxmlformats.org/officeDocument/2006/relationships/theme" Target="../theme/theme2.xml"/><Relationship Id="rId15" Type="http://schemas.openxmlformats.org/officeDocument/2006/relationships/image" Target="../media/image1.jpeg"/><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4" Type="http://schemas.openxmlformats.org/officeDocument/2006/relationships/theme" Target="../theme/theme3.xml"/><Relationship Id="rId13" Type="http://schemas.openxmlformats.org/officeDocument/2006/relationships/image" Target="../media/image1.jpeg"/><Relationship Id="rId12" Type="http://schemas.openxmlformats.org/officeDocument/2006/relationships/slideLayout" Target="../slideLayouts/slideLayout37.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6.xml"/><Relationship Id="rId8" Type="http://schemas.openxmlformats.org/officeDocument/2006/relationships/slideLayout" Target="../slideLayouts/slideLayout45.xml"/><Relationship Id="rId7" Type="http://schemas.openxmlformats.org/officeDocument/2006/relationships/slideLayout" Target="../slideLayouts/slideLayout44.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3" Type="http://schemas.openxmlformats.org/officeDocument/2006/relationships/slideLayout" Target="../slideLayouts/slideLayout40.xml"/><Relationship Id="rId2" Type="http://schemas.openxmlformats.org/officeDocument/2006/relationships/slideLayout" Target="../slideLayouts/slideLayout39.xml"/><Relationship Id="rId13" Type="http://schemas.openxmlformats.org/officeDocument/2006/relationships/theme" Target="../theme/theme4.xml"/><Relationship Id="rId12" Type="http://schemas.openxmlformats.org/officeDocument/2006/relationships/image" Target="../media/image1.jpeg"/><Relationship Id="rId11" Type="http://schemas.openxmlformats.org/officeDocument/2006/relationships/slideLayout" Target="../slideLayouts/slideLayout48.xml"/><Relationship Id="rId10" Type="http://schemas.openxmlformats.org/officeDocument/2006/relationships/slideLayout" Target="../slideLayouts/slideLayout47.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0" y="1447800"/>
            <a:ext cx="2159000" cy="4906963"/>
          </a:xfrm>
          <a:prstGeom prst="rect">
            <a:avLst/>
          </a:prstGeom>
          <a:noFill/>
          <a:ln w="9525">
            <a:noFill/>
            <a:miter lim="800000"/>
          </a:ln>
        </p:spPr>
        <p:txBody>
          <a:bodyPr vert="horz" wrap="square" lIns="91440" tIns="45720" rIns="91440" bIns="45720" numCol="1" anchor="t" anchorCtr="0" compatLnSpc="1"/>
          <a:lstStyle/>
          <a:p>
            <a:pPr lvl="0"/>
            <a:r>
              <a:rPr lang="zh-CN" smtClean="0"/>
              <a:t>单击此处编辑母版文本样式</a:t>
            </a:r>
            <a:endParaRPr lang="zh-CN" smtClean="0"/>
          </a:p>
        </p:txBody>
      </p:sp>
      <p:sp>
        <p:nvSpPr>
          <p:cNvPr id="1027" name="Text Box 3"/>
          <p:cNvSpPr txBox="1">
            <a:spLocks noChangeArrowheads="1"/>
          </p:cNvSpPr>
          <p:nvPr/>
        </p:nvSpPr>
        <p:spPr bwMode="auto">
          <a:xfrm>
            <a:off x="8001000" y="6521450"/>
            <a:ext cx="11430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r">
              <a:spcBef>
                <a:spcPct val="50000"/>
              </a:spcBef>
            </a:pPr>
            <a:r>
              <a:rPr lang="zh-CN" altLang="zh-CN" sz="1400" b="0">
                <a:solidFill>
                  <a:srgbClr val="111111"/>
                </a:solidFill>
                <a:effectLst>
                  <a:outerShdw blurRad="38100" dist="38100" dir="2700000" algn="tl">
                    <a:srgbClr val="C0C0C0"/>
                  </a:outerShdw>
                </a:effectLst>
                <a:ea typeface="黑体" panose="02010609060101010101" pitchFamily="2" charset="-122"/>
              </a:rPr>
              <a:t>1</a:t>
            </a:r>
            <a:endParaRPr lang="zh-CN" altLang="zh-CN" sz="1400" b="0">
              <a:solidFill>
                <a:srgbClr val="111111"/>
              </a:solidFill>
              <a:effectLst>
                <a:outerShdw blurRad="38100" dist="38100" dir="2700000" algn="tl">
                  <a:srgbClr val="C0C0C0"/>
                </a:outerShdw>
              </a:effectLst>
              <a:ea typeface="黑体" panose="02010609060101010101" pitchFamily="2" charset="-122"/>
            </a:endParaRPr>
          </a:p>
        </p:txBody>
      </p:sp>
      <p:sp>
        <p:nvSpPr>
          <p:cNvPr id="1028" name="Line 4"/>
          <p:cNvSpPr>
            <a:spLocks noChangeShapeType="1"/>
          </p:cNvSpPr>
          <p:nvPr/>
        </p:nvSpPr>
        <p:spPr bwMode="auto">
          <a:xfrm>
            <a:off x="2514600" y="1330325"/>
            <a:ext cx="6629400" cy="1588"/>
          </a:xfrm>
          <a:prstGeom prst="line">
            <a:avLst/>
          </a:prstGeom>
          <a:noFill/>
          <a:ln w="63500" cmpd="thinThick">
            <a:solidFill>
              <a:srgbClr val="4D4D4D"/>
            </a:solidFill>
            <a:round/>
          </a:ln>
          <a:effectLst/>
        </p:spPr>
        <p:txBody>
          <a:bodyPr wrap="none" anchor="ctr"/>
          <a:lstStyle/>
          <a:p>
            <a:endParaRPr lang="zh-CN" altLang="en-US"/>
          </a:p>
        </p:txBody>
      </p:sp>
      <p:sp>
        <p:nvSpPr>
          <p:cNvPr id="1029" name="Line 5"/>
          <p:cNvSpPr>
            <a:spLocks noChangeShapeType="1"/>
          </p:cNvSpPr>
          <p:nvPr/>
        </p:nvSpPr>
        <p:spPr bwMode="auto">
          <a:xfrm>
            <a:off x="2514600" y="1371600"/>
            <a:ext cx="0" cy="5486400"/>
          </a:xfrm>
          <a:prstGeom prst="line">
            <a:avLst/>
          </a:prstGeom>
          <a:noFill/>
          <a:ln w="9525">
            <a:noFill/>
            <a:round/>
          </a:ln>
          <a:effectLst/>
        </p:spPr>
        <p:txBody>
          <a:bodyPr wrap="none" anchor="ctr"/>
          <a:lstStyle/>
          <a:p>
            <a:endParaRPr lang="zh-CN" altLang="en-US"/>
          </a:p>
        </p:txBody>
      </p:sp>
      <p:sp>
        <p:nvSpPr>
          <p:cNvPr id="1030" name="Rectangle 6"/>
          <p:cNvSpPr>
            <a:spLocks noChangeArrowheads="1"/>
          </p:cNvSpPr>
          <p:nvPr userDrawn="1"/>
        </p:nvSpPr>
        <p:spPr bwMode="auto">
          <a:xfrm>
            <a:off x="2484438" y="188913"/>
            <a:ext cx="6659562" cy="576262"/>
          </a:xfrm>
          <a:prstGeom prst="rect">
            <a:avLst/>
          </a:prstGeom>
          <a:solidFill>
            <a:srgbClr val="4D4D4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l">
              <a:defRPr/>
            </a:pPr>
            <a:r>
              <a:rPr lang="zh-CN" sz="2200">
                <a:solidFill>
                  <a:schemeClr val="bg1"/>
                </a:solidFill>
                <a:effectLst>
                  <a:outerShdw blurRad="38100" dist="38100" dir="2700000" algn="tl">
                    <a:srgbClr val="000000"/>
                  </a:outerShdw>
                </a:effectLst>
              </a:rPr>
              <a:t>高层成品住宅装修房培训资料</a:t>
            </a:r>
            <a:endParaRPr lang="zh-CN" sz="2200">
              <a:solidFill>
                <a:schemeClr val="bg1"/>
              </a:solidFill>
              <a:effectLst>
                <a:outerShdw blurRad="38100" dist="38100" dir="2700000" algn="tl">
                  <a:srgbClr val="000000"/>
                </a:outerShdw>
              </a:effectLst>
            </a:endParaRPr>
          </a:p>
        </p:txBody>
      </p:sp>
      <p:sp>
        <p:nvSpPr>
          <p:cNvPr id="1031" name="Rectangle 7"/>
          <p:cNvSpPr>
            <a:spLocks noChangeArrowheads="1"/>
          </p:cNvSpPr>
          <p:nvPr userDrawn="1"/>
        </p:nvSpPr>
        <p:spPr bwMode="auto">
          <a:xfrm>
            <a:off x="2484438" y="765175"/>
            <a:ext cx="6659562" cy="72072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13500000" algn="ctr" rotWithShape="0">
                    <a:srgbClr val="FF9900">
                      <a:gamma/>
                      <a:shade val="60000"/>
                      <a:invGamma/>
                    </a:srgbClr>
                  </a:outerShdw>
                </a:effectLst>
              </a14:hiddenEffects>
            </a:ext>
          </a:extLst>
        </p:spPr>
        <p:txBody>
          <a:bodyPr wrap="none" anchor="ctr"/>
          <a:lstStyle/>
          <a:p>
            <a:pPr algn="l">
              <a:defRPr/>
            </a:pPr>
            <a:endParaRPr lang="zh-CN" altLang="zh-CN" sz="2800">
              <a:solidFill>
                <a:srgbClr val="FF9933"/>
              </a:solidFill>
              <a:effectLst>
                <a:outerShdw blurRad="38100" dist="38100" dir="2700000" algn="tl">
                  <a:srgbClr val="000000"/>
                </a:outerShdw>
              </a:effectLst>
            </a:endParaRPr>
          </a:p>
        </p:txBody>
      </p:sp>
      <p:pic>
        <p:nvPicPr>
          <p:cNvPr id="1032" name="图片 1"/>
          <p:cNvPicPr>
            <a:picLocks noChangeAspect="1"/>
          </p:cNvPicPr>
          <p:nvPr userDrawn="1"/>
        </p:nvPicPr>
        <p:blipFill>
          <a:blip r:embed="rId12" cstate="print"/>
          <a:srcRect/>
          <a:stretch>
            <a:fillRect/>
          </a:stretch>
        </p:blipFill>
        <p:spPr bwMode="auto">
          <a:xfrm>
            <a:off x="158750" y="6223000"/>
            <a:ext cx="8826500" cy="635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advClick="0" advTm="5000"/>
  <p:txStyles>
    <p:titleStyle>
      <a:lvl1pPr algn="l" rtl="0" eaLnBrk="0" fontAlgn="base" hangingPunct="0">
        <a:spcBef>
          <a:spcPct val="0"/>
        </a:spcBef>
        <a:spcAft>
          <a:spcPct val="0"/>
        </a:spcAft>
        <a:defRPr sz="22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2200" b="1">
          <a:solidFill>
            <a:schemeClr val="bg1"/>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2200" b="1">
          <a:solidFill>
            <a:schemeClr val="bg1"/>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2200" b="1">
          <a:solidFill>
            <a:schemeClr val="bg1"/>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2200" b="1">
          <a:solidFill>
            <a:schemeClr val="bg1"/>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l" rtl="0" fontAlgn="base">
        <a:spcBef>
          <a:spcPct val="0"/>
        </a:spcBef>
        <a:spcAft>
          <a:spcPct val="0"/>
        </a:spcAft>
        <a:defRPr sz="2200" b="1">
          <a:solidFill>
            <a:schemeClr val="bg1"/>
          </a:solidFill>
          <a:effectLst>
            <a:outerShdw blurRad="38100" dist="38100" dir="2700000" algn="tl">
              <a:srgbClr val="C0C0C0"/>
            </a:outerShdw>
          </a:effectLst>
          <a:latin typeface="Arial" panose="020B0604020202020204" pitchFamily="34" charset="0"/>
          <a:ea typeface="宋体" panose="02010600030101010101" pitchFamily="2" charset="-122"/>
        </a:defRPr>
      </a:lvl6pPr>
      <a:lvl7pPr marL="914400" algn="l" rtl="0" fontAlgn="base">
        <a:spcBef>
          <a:spcPct val="0"/>
        </a:spcBef>
        <a:spcAft>
          <a:spcPct val="0"/>
        </a:spcAft>
        <a:defRPr sz="2200" b="1">
          <a:solidFill>
            <a:schemeClr val="bg1"/>
          </a:solidFill>
          <a:effectLst>
            <a:outerShdw blurRad="38100" dist="38100" dir="2700000" algn="tl">
              <a:srgbClr val="C0C0C0"/>
            </a:outerShdw>
          </a:effectLst>
          <a:latin typeface="Arial" panose="020B0604020202020204" pitchFamily="34" charset="0"/>
          <a:ea typeface="宋体" panose="02010600030101010101" pitchFamily="2" charset="-122"/>
        </a:defRPr>
      </a:lvl7pPr>
      <a:lvl8pPr marL="1371600" algn="l" rtl="0" fontAlgn="base">
        <a:spcBef>
          <a:spcPct val="0"/>
        </a:spcBef>
        <a:spcAft>
          <a:spcPct val="0"/>
        </a:spcAft>
        <a:defRPr sz="2200" b="1">
          <a:solidFill>
            <a:schemeClr val="bg1"/>
          </a:solidFill>
          <a:effectLst>
            <a:outerShdw blurRad="38100" dist="38100" dir="2700000" algn="tl">
              <a:srgbClr val="C0C0C0"/>
            </a:outerShdw>
          </a:effectLst>
          <a:latin typeface="Arial" panose="020B0604020202020204" pitchFamily="34" charset="0"/>
          <a:ea typeface="宋体" panose="02010600030101010101" pitchFamily="2" charset="-122"/>
        </a:defRPr>
      </a:lvl8pPr>
      <a:lvl9pPr marL="1828800" algn="l" rtl="0" fontAlgn="base">
        <a:spcBef>
          <a:spcPct val="0"/>
        </a:spcBef>
        <a:spcAft>
          <a:spcPct val="0"/>
        </a:spcAft>
        <a:defRPr sz="2200" b="1">
          <a:solidFill>
            <a:schemeClr val="bg1"/>
          </a:solidFill>
          <a:effectLst>
            <a:outerShdw blurRad="38100" dist="38100" dir="2700000" algn="tl">
              <a:srgbClr val="C0C0C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lnSpc>
          <a:spcPct val="140000"/>
        </a:lnSpc>
        <a:spcBef>
          <a:spcPct val="20000"/>
        </a:spcBef>
        <a:spcAft>
          <a:spcPct val="0"/>
        </a:spcAft>
        <a:buClr>
          <a:schemeClr val="accent1"/>
        </a:buClr>
        <a:buSzPct val="80000"/>
        <a:buFont typeface="Wingdings" panose="05000000000000000000" pitchFamily="2" charset="2"/>
        <a:defRPr sz="2200" b="1">
          <a:solidFill>
            <a:srgbClr val="38196B"/>
          </a:solidFill>
          <a:latin typeface="+mn-lt"/>
          <a:ea typeface="+mn-ea"/>
          <a:cs typeface="+mn-cs"/>
        </a:defRPr>
      </a:lvl1pPr>
      <a:lvl2pPr marL="742950" indent="-571500" algn="l" rtl="0" eaLnBrk="0" fontAlgn="base" hangingPunct="0">
        <a:spcBef>
          <a:spcPct val="20000"/>
        </a:spcBef>
        <a:spcAft>
          <a:spcPct val="0"/>
        </a:spcAft>
        <a:defRPr sz="2000">
          <a:solidFill>
            <a:schemeClr val="tx1"/>
          </a:solidFill>
          <a:effectLst>
            <a:outerShdw blurRad="38100" dist="38100" dir="2700000" algn="tl">
              <a:srgbClr val="C0C0C0"/>
            </a:outerShdw>
          </a:effectLst>
          <a:latin typeface="+mn-lt"/>
          <a:ea typeface="+mn-ea"/>
        </a:defRPr>
      </a:lvl2pPr>
      <a:lvl3pPr marL="1143000" indent="-228600" algn="l" rtl="0" eaLnBrk="0" fontAlgn="base" hangingPunct="0">
        <a:spcBef>
          <a:spcPct val="20000"/>
        </a:spcBef>
        <a:spcAft>
          <a:spcPct val="0"/>
        </a:spcAft>
        <a:defRPr sz="2000">
          <a:solidFill>
            <a:schemeClr val="tx1"/>
          </a:solidFill>
          <a:effectLst>
            <a:outerShdw blurRad="38100" dist="38100" dir="2700000" algn="tl">
              <a:srgbClr val="C0C0C0"/>
            </a:outerShdw>
          </a:effectLst>
          <a:latin typeface="+mn-lt"/>
          <a:ea typeface="+mn-ea"/>
        </a:defRPr>
      </a:lvl3pPr>
      <a:lvl4pPr marL="1562100" indent="-228600" algn="l" rtl="0" eaLnBrk="0" fontAlgn="base" hangingPunct="0">
        <a:spcBef>
          <a:spcPct val="20000"/>
        </a:spcBef>
        <a:spcAft>
          <a:spcPct val="0"/>
        </a:spcAft>
        <a:defRPr sz="2000">
          <a:solidFill>
            <a:schemeClr val="tx1"/>
          </a:solidFill>
          <a:effectLst>
            <a:outerShdw blurRad="38100" dist="38100" dir="2700000" algn="tl">
              <a:srgbClr val="C0C0C0"/>
            </a:outerShdw>
          </a:effectLst>
          <a:latin typeface="+mn-lt"/>
          <a:ea typeface="+mn-ea"/>
        </a:defRPr>
      </a:lvl4pPr>
      <a:lvl5pPr marL="1981200" indent="-228600" algn="l" rtl="0" eaLnBrk="0" fontAlgn="base" hangingPunct="0">
        <a:spcBef>
          <a:spcPct val="20000"/>
        </a:spcBef>
        <a:spcAft>
          <a:spcPct val="0"/>
        </a:spcAft>
        <a:defRPr sz="2000">
          <a:solidFill>
            <a:schemeClr val="tx1"/>
          </a:solidFill>
          <a:effectLst>
            <a:outerShdw blurRad="38100" dist="38100" dir="2700000" algn="tl">
              <a:srgbClr val="C0C0C0"/>
            </a:outerShdw>
          </a:effectLst>
          <a:latin typeface="+mn-lt"/>
          <a:ea typeface="+mn-ea"/>
        </a:defRPr>
      </a:lvl5pPr>
      <a:lvl6pPr marL="2438400" indent="-228600" algn="l" rtl="0" fontAlgn="base">
        <a:spcBef>
          <a:spcPct val="20000"/>
        </a:spcBef>
        <a:spcAft>
          <a:spcPct val="0"/>
        </a:spcAft>
        <a:defRPr sz="2000">
          <a:solidFill>
            <a:schemeClr val="tx1"/>
          </a:solidFill>
          <a:effectLst>
            <a:outerShdw blurRad="38100" dist="38100" dir="2700000" algn="tl">
              <a:srgbClr val="C0C0C0"/>
            </a:outerShdw>
          </a:effectLst>
          <a:latin typeface="+mn-lt"/>
          <a:ea typeface="+mn-ea"/>
        </a:defRPr>
      </a:lvl6pPr>
      <a:lvl7pPr marL="2895600" indent="-228600" algn="l" rtl="0" fontAlgn="base">
        <a:spcBef>
          <a:spcPct val="20000"/>
        </a:spcBef>
        <a:spcAft>
          <a:spcPct val="0"/>
        </a:spcAft>
        <a:defRPr sz="2000">
          <a:solidFill>
            <a:schemeClr val="tx1"/>
          </a:solidFill>
          <a:effectLst>
            <a:outerShdw blurRad="38100" dist="38100" dir="2700000" algn="tl">
              <a:srgbClr val="C0C0C0"/>
            </a:outerShdw>
          </a:effectLst>
          <a:latin typeface="+mn-lt"/>
          <a:ea typeface="+mn-ea"/>
        </a:defRPr>
      </a:lvl7pPr>
      <a:lvl8pPr marL="3352800" indent="-228600" algn="l" rtl="0" fontAlgn="base">
        <a:spcBef>
          <a:spcPct val="20000"/>
        </a:spcBef>
        <a:spcAft>
          <a:spcPct val="0"/>
        </a:spcAft>
        <a:defRPr sz="2000">
          <a:solidFill>
            <a:schemeClr val="tx1"/>
          </a:solidFill>
          <a:effectLst>
            <a:outerShdw blurRad="38100" dist="38100" dir="2700000" algn="tl">
              <a:srgbClr val="C0C0C0"/>
            </a:outerShdw>
          </a:effectLst>
          <a:latin typeface="+mn-lt"/>
          <a:ea typeface="+mn-ea"/>
        </a:defRPr>
      </a:lvl8pPr>
      <a:lvl9pPr marL="3810000" indent="-228600" algn="l" rtl="0" fontAlgn="base">
        <a:spcBef>
          <a:spcPct val="20000"/>
        </a:spcBef>
        <a:spcAft>
          <a:spcPct val="0"/>
        </a:spcAft>
        <a:defRPr sz="2000">
          <a:solidFill>
            <a:schemeClr val="tx1"/>
          </a:solidFill>
          <a:effectLst>
            <a:outerShdw blurRad="38100" dist="38100" dir="2700000" algn="tl">
              <a:srgbClr val="C0C0C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b="0" smtClean="0">
                <a:solidFill>
                  <a:schemeClr val="tx1"/>
                </a:solidFill>
              </a:defRPr>
            </a:lvl1pPr>
          </a:lstStyle>
          <a:p>
            <a:pPr>
              <a:defRPr/>
            </a:pPr>
            <a:endParaRPr lang="zh-CN" altLang="zh-CN"/>
          </a:p>
        </p:txBody>
      </p:sp>
      <p:sp>
        <p:nvSpPr>
          <p:cNvPr id="2051" name="Rectangle 3"/>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b="0" smtClean="0">
                <a:solidFill>
                  <a:schemeClr val="tx1"/>
                </a:solidFill>
                <a:latin typeface="Arial Black" panose="020B0A04020102020204" pitchFamily="34" charset="0"/>
              </a:defRPr>
            </a:lvl1pPr>
          </a:lstStyle>
          <a:p>
            <a:pPr>
              <a:defRPr/>
            </a:pPr>
            <a:fld id="{FA7ACA4C-04ED-4CF6-8E57-304AD32B3E5C}" type="slidenum">
              <a:rPr lang="zh-CN" altLang="zh-CN"/>
            </a:fld>
            <a:endParaRPr lang="zh-CN" altLang="zh-CN"/>
          </a:p>
        </p:txBody>
      </p:sp>
      <p:grpSp>
        <p:nvGrpSpPr>
          <p:cNvPr id="2052" name="Group 4"/>
          <p:cNvGrpSpPr/>
          <p:nvPr/>
        </p:nvGrpSpPr>
        <p:grpSpPr bwMode="auto">
          <a:xfrm>
            <a:off x="0" y="0"/>
            <a:ext cx="9144000" cy="546100"/>
            <a:chOff x="0" y="0"/>
            <a:chExt cx="5760" cy="344"/>
          </a:xfrm>
        </p:grpSpPr>
        <p:sp>
          <p:nvSpPr>
            <p:cNvPr id="2057"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endParaRPr lang="zh-CN" altLang="zh-CN" sz="2400" b="0">
                <a:solidFill>
                  <a:schemeClr val="tx1"/>
                </a:solidFill>
                <a:latin typeface="Times New Roman" panose="02020603050405020304" pitchFamily="18" charset="0"/>
              </a:endParaRPr>
            </a:p>
          </p:txBody>
        </p:sp>
        <p:sp>
          <p:nvSpPr>
            <p:cNvPr id="2058"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ln>
          </p:spPr>
          <p:txBody>
            <a:bodyPr/>
            <a:lstStyle/>
            <a:p>
              <a:pPr algn="l"/>
              <a:endParaRPr lang="zh-CN" altLang="zh-CN" sz="2400" b="0">
                <a:solidFill>
                  <a:schemeClr val="tx1"/>
                </a:solidFill>
                <a:latin typeface="Times New Roman" panose="02020603050405020304" pitchFamily="18" charset="0"/>
              </a:endParaRPr>
            </a:p>
          </p:txBody>
        </p:sp>
        <p:sp>
          <p:nvSpPr>
            <p:cNvPr id="2059" name="Rectangle 7"/>
            <p:cNvSpPr>
              <a:spLocks noChangeArrowheads="1"/>
            </p:cNvSpPr>
            <p:nvPr/>
          </p:nvSpPr>
          <p:spPr bwMode="auto">
            <a:xfrm>
              <a:off x="258" y="85"/>
              <a:ext cx="87" cy="89"/>
            </a:xfrm>
            <a:prstGeom prst="rect">
              <a:avLst/>
            </a:prstGeom>
            <a:solidFill>
              <a:schemeClr val="folHlink"/>
            </a:solidFill>
            <a:ln w="9525">
              <a:noFill/>
              <a:miter lim="800000"/>
            </a:ln>
          </p:spPr>
          <p:txBody>
            <a:bodyPr/>
            <a:lstStyle/>
            <a:p>
              <a:pPr algn="l"/>
              <a:endParaRPr lang="zh-CN" altLang="zh-CN" sz="1800" b="0">
                <a:solidFill>
                  <a:schemeClr val="hlink"/>
                </a:solidFill>
              </a:endParaRPr>
            </a:p>
          </p:txBody>
        </p:sp>
        <p:sp>
          <p:nvSpPr>
            <p:cNvPr id="2060" name="Rectangle 8"/>
            <p:cNvSpPr>
              <a:spLocks noChangeArrowheads="1"/>
            </p:cNvSpPr>
            <p:nvPr/>
          </p:nvSpPr>
          <p:spPr bwMode="auto">
            <a:xfrm>
              <a:off x="345" y="0"/>
              <a:ext cx="88" cy="87"/>
            </a:xfrm>
            <a:prstGeom prst="rect">
              <a:avLst/>
            </a:prstGeom>
            <a:solidFill>
              <a:schemeClr val="folHlink"/>
            </a:solidFill>
            <a:ln w="9525">
              <a:noFill/>
              <a:miter lim="800000"/>
            </a:ln>
          </p:spPr>
          <p:txBody>
            <a:bodyPr/>
            <a:lstStyle/>
            <a:p>
              <a:pPr algn="l"/>
              <a:endParaRPr lang="zh-CN" altLang="zh-CN" sz="1800" b="0">
                <a:solidFill>
                  <a:schemeClr val="hlink"/>
                </a:solidFill>
              </a:endParaRPr>
            </a:p>
          </p:txBody>
        </p:sp>
        <p:sp>
          <p:nvSpPr>
            <p:cNvPr id="2061" name="Rectangle 9"/>
            <p:cNvSpPr>
              <a:spLocks noChangeArrowheads="1"/>
            </p:cNvSpPr>
            <p:nvPr/>
          </p:nvSpPr>
          <p:spPr bwMode="auto">
            <a:xfrm>
              <a:off x="345" y="85"/>
              <a:ext cx="88" cy="89"/>
            </a:xfrm>
            <a:prstGeom prst="rect">
              <a:avLst/>
            </a:prstGeom>
            <a:solidFill>
              <a:schemeClr val="accent2"/>
            </a:solidFill>
            <a:ln w="9525">
              <a:noFill/>
              <a:miter lim="800000"/>
            </a:ln>
          </p:spPr>
          <p:txBody>
            <a:bodyPr/>
            <a:lstStyle/>
            <a:p>
              <a:pPr algn="l"/>
              <a:endParaRPr lang="zh-CN" altLang="zh-CN" sz="1800" b="0">
                <a:solidFill>
                  <a:schemeClr val="accent2"/>
                </a:solidFill>
              </a:endParaRPr>
            </a:p>
          </p:txBody>
        </p:sp>
        <p:sp>
          <p:nvSpPr>
            <p:cNvPr id="2062" name="Rectangle 10"/>
            <p:cNvSpPr>
              <a:spLocks noChangeArrowheads="1"/>
            </p:cNvSpPr>
            <p:nvPr/>
          </p:nvSpPr>
          <p:spPr bwMode="auto">
            <a:xfrm>
              <a:off x="173" y="173"/>
              <a:ext cx="86" cy="87"/>
            </a:xfrm>
            <a:prstGeom prst="rect">
              <a:avLst/>
            </a:prstGeom>
            <a:solidFill>
              <a:schemeClr val="folHlink"/>
            </a:solidFill>
            <a:ln w="9525">
              <a:noFill/>
              <a:miter lim="800000"/>
            </a:ln>
          </p:spPr>
          <p:txBody>
            <a:bodyPr/>
            <a:lstStyle/>
            <a:p>
              <a:pPr algn="l"/>
              <a:endParaRPr lang="zh-CN" altLang="zh-CN" sz="1800" b="0">
                <a:solidFill>
                  <a:schemeClr val="hlink"/>
                </a:solidFill>
              </a:endParaRPr>
            </a:p>
          </p:txBody>
        </p:sp>
        <p:sp>
          <p:nvSpPr>
            <p:cNvPr id="2063" name="Rectangle 11"/>
            <p:cNvSpPr>
              <a:spLocks noChangeArrowheads="1"/>
            </p:cNvSpPr>
            <p:nvPr/>
          </p:nvSpPr>
          <p:spPr bwMode="auto">
            <a:xfrm>
              <a:off x="83" y="86"/>
              <a:ext cx="89" cy="87"/>
            </a:xfrm>
            <a:prstGeom prst="rect">
              <a:avLst/>
            </a:prstGeom>
            <a:solidFill>
              <a:schemeClr val="bg2"/>
            </a:solidFill>
            <a:ln w="9525">
              <a:noFill/>
              <a:miter lim="800000"/>
            </a:ln>
          </p:spPr>
          <p:txBody>
            <a:bodyPr/>
            <a:lstStyle/>
            <a:p>
              <a:pPr algn="l"/>
              <a:endParaRPr lang="zh-CN" altLang="zh-CN" sz="2400" b="0">
                <a:solidFill>
                  <a:schemeClr val="tx1"/>
                </a:solidFill>
                <a:latin typeface="Times New Roman" panose="02020603050405020304" pitchFamily="18" charset="0"/>
              </a:endParaRPr>
            </a:p>
          </p:txBody>
        </p:sp>
        <p:sp>
          <p:nvSpPr>
            <p:cNvPr id="2" name="Rectangle 12"/>
            <p:cNvSpPr>
              <a:spLocks noChangeArrowheads="1"/>
            </p:cNvSpPr>
            <p:nvPr/>
          </p:nvSpPr>
          <p:spPr bwMode="auto">
            <a:xfrm>
              <a:off x="258" y="171"/>
              <a:ext cx="87" cy="87"/>
            </a:xfrm>
            <a:prstGeom prst="rect">
              <a:avLst/>
            </a:prstGeom>
            <a:solidFill>
              <a:schemeClr val="accent2"/>
            </a:solidFill>
            <a:ln w="9525">
              <a:noFill/>
              <a:miter lim="800000"/>
            </a:ln>
          </p:spPr>
          <p:txBody>
            <a:bodyPr/>
            <a:lstStyle/>
            <a:p>
              <a:pPr algn="l"/>
              <a:endParaRPr lang="zh-CN" altLang="zh-CN" sz="1800" b="0">
                <a:solidFill>
                  <a:schemeClr val="accent2"/>
                </a:solidFill>
              </a:endParaRPr>
            </a:p>
          </p:txBody>
        </p:sp>
        <p:sp>
          <p:nvSpPr>
            <p:cNvPr id="2065" name="Rectangle 13"/>
            <p:cNvSpPr>
              <a:spLocks noChangeArrowheads="1"/>
            </p:cNvSpPr>
            <p:nvPr/>
          </p:nvSpPr>
          <p:spPr bwMode="auto">
            <a:xfrm>
              <a:off x="173" y="258"/>
              <a:ext cx="86" cy="86"/>
            </a:xfrm>
            <a:prstGeom prst="rect">
              <a:avLst/>
            </a:prstGeom>
            <a:solidFill>
              <a:schemeClr val="accent2"/>
            </a:solidFill>
            <a:ln w="9525">
              <a:noFill/>
              <a:miter lim="800000"/>
            </a:ln>
          </p:spPr>
          <p:txBody>
            <a:bodyPr/>
            <a:lstStyle/>
            <a:p>
              <a:pPr algn="l"/>
              <a:endParaRPr lang="zh-CN" altLang="zh-CN" sz="1800" b="0">
                <a:solidFill>
                  <a:schemeClr val="accent2"/>
                </a:solidFill>
              </a:endParaRPr>
            </a:p>
          </p:txBody>
        </p:sp>
      </p:grpSp>
      <p:sp>
        <p:nvSpPr>
          <p:cNvPr id="2053" name="Rectangle 14"/>
          <p:cNvSpPr>
            <a:spLocks noGrp="1" noChangeArrowheads="1"/>
          </p:cNvSpPr>
          <p:nvPr>
            <p:ph type="title"/>
          </p:nvPr>
        </p:nvSpPr>
        <p:spPr bwMode="auto">
          <a:xfrm>
            <a:off x="457200" y="457200"/>
            <a:ext cx="8229600" cy="1371600"/>
          </a:xfrm>
          <a:prstGeom prst="rect">
            <a:avLst/>
          </a:prstGeom>
          <a:noFill/>
          <a:ln w="9525">
            <a:noFill/>
            <a:miter lim="800000"/>
          </a:ln>
          <a:effectLst/>
        </p:spPr>
        <p:txBody>
          <a:bodyPr vert="horz" wrap="square" lIns="91440" tIns="45720" rIns="91440" bIns="45720" numCol="1" anchor="ctr" anchorCtr="0" compatLnSpc="1"/>
          <a:lstStyle/>
          <a:p>
            <a:pPr lvl="0"/>
            <a:r>
              <a:rPr lang="zh-CN" smtClean="0"/>
              <a:t>单击此处编辑母版标题样式</a:t>
            </a:r>
            <a:endParaRPr lang="zh-CN" smtClean="0"/>
          </a:p>
        </p:txBody>
      </p:sp>
      <p:sp>
        <p:nvSpPr>
          <p:cNvPr id="2054" name="Rectangle 15"/>
          <p:cNvSpPr>
            <a:spLocks noGrp="1" noChangeArrowheads="1"/>
          </p:cNvSpPr>
          <p:nvPr>
            <p:ph type="body" idx="1"/>
          </p:nvPr>
        </p:nvSpPr>
        <p:spPr bwMode="auto">
          <a:xfrm>
            <a:off x="457200" y="1981200"/>
            <a:ext cx="8229600" cy="3886200"/>
          </a:xfrm>
          <a:prstGeom prst="rect">
            <a:avLst/>
          </a:prstGeom>
          <a:noFill/>
          <a:ln w="9525">
            <a:noFill/>
            <a:miter lim="800000"/>
          </a:ln>
          <a:effec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2064" name="Rectangle 16"/>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200" b="0" smtClean="0">
                <a:solidFill>
                  <a:schemeClr val="tx1"/>
                </a:solidFill>
              </a:defRPr>
            </a:lvl1pPr>
          </a:lstStyle>
          <a:p>
            <a:pPr>
              <a:defRPr/>
            </a:pPr>
            <a:endParaRPr lang="zh-CN" altLang="zh-CN"/>
          </a:p>
        </p:txBody>
      </p:sp>
      <p:pic>
        <p:nvPicPr>
          <p:cNvPr id="2056" name="图片 1"/>
          <p:cNvPicPr>
            <a:picLocks noChangeAspect="1"/>
          </p:cNvPicPr>
          <p:nvPr userDrawn="1"/>
        </p:nvPicPr>
        <p:blipFill>
          <a:blip r:embed="rId15" cstate="print"/>
          <a:srcRect/>
          <a:stretch>
            <a:fillRect/>
          </a:stretch>
        </p:blipFill>
        <p:spPr bwMode="auto">
          <a:xfrm>
            <a:off x="158750" y="6223000"/>
            <a:ext cx="8826500" cy="635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17513" y="1098550"/>
            <a:ext cx="438150" cy="474663"/>
          </a:xfrm>
          <a:prstGeom prst="rect">
            <a:avLst/>
          </a:prstGeom>
          <a:solidFill>
            <a:schemeClr val="accent2"/>
          </a:solidFill>
          <a:ln w="9525">
            <a:noFill/>
            <a:miter lim="800000"/>
          </a:ln>
          <a:effectLst/>
        </p:spPr>
        <p:txBody>
          <a:bodyPr wrap="none" anchor="ctr"/>
          <a:lstStyle/>
          <a:p>
            <a:endParaRPr lang="zh-CN" altLang="zh-CN" sz="2400" b="0">
              <a:solidFill>
                <a:schemeClr val="tx1"/>
              </a:solidFill>
              <a:latin typeface="Tahoma" panose="020B0604030504040204" pitchFamily="34" charset="0"/>
            </a:endParaRPr>
          </a:p>
        </p:txBody>
      </p:sp>
      <p:sp>
        <p:nvSpPr>
          <p:cNvPr id="3075" name="Rectangle 3"/>
          <p:cNvSpPr>
            <a:spLocks noChangeArrowheads="1"/>
          </p:cNvSpPr>
          <p:nvPr/>
        </p:nvSpPr>
        <p:spPr bwMode="auto">
          <a:xfrm>
            <a:off x="800100" y="1098550"/>
            <a:ext cx="328613" cy="474663"/>
          </a:xfrm>
          <a:prstGeom prst="rect">
            <a:avLst/>
          </a:prstGeom>
          <a:gradFill rotWithShape="0">
            <a:gsLst>
              <a:gs pos="0">
                <a:schemeClr val="accent2"/>
              </a:gs>
              <a:gs pos="100000">
                <a:schemeClr val="bg1"/>
              </a:gs>
            </a:gsLst>
            <a:lin ang="0" scaled="1"/>
          </a:gradFill>
          <a:ln w="9525">
            <a:noFill/>
            <a:miter lim="800000"/>
          </a:ln>
          <a:effectLst/>
        </p:spPr>
        <p:txBody>
          <a:bodyPr wrap="none" anchor="ctr"/>
          <a:lstStyle/>
          <a:p>
            <a:endParaRPr lang="zh-CN" altLang="zh-CN" sz="2400" b="0">
              <a:solidFill>
                <a:schemeClr val="tx1"/>
              </a:solidFill>
              <a:latin typeface="Tahoma" panose="020B0604030504040204" pitchFamily="34" charset="0"/>
            </a:endParaRPr>
          </a:p>
        </p:txBody>
      </p:sp>
      <p:sp>
        <p:nvSpPr>
          <p:cNvPr id="3076" name="Rectangle 4"/>
          <p:cNvSpPr>
            <a:spLocks noChangeArrowheads="1"/>
          </p:cNvSpPr>
          <p:nvPr/>
        </p:nvSpPr>
        <p:spPr bwMode="auto">
          <a:xfrm>
            <a:off x="541338" y="1520825"/>
            <a:ext cx="422275" cy="474663"/>
          </a:xfrm>
          <a:prstGeom prst="rect">
            <a:avLst/>
          </a:prstGeom>
          <a:solidFill>
            <a:schemeClr val="folHlink"/>
          </a:solidFill>
          <a:ln w="9525">
            <a:noFill/>
            <a:miter lim="800000"/>
          </a:ln>
          <a:effectLst/>
        </p:spPr>
        <p:txBody>
          <a:bodyPr wrap="none" anchor="ctr"/>
          <a:lstStyle/>
          <a:p>
            <a:endParaRPr lang="zh-CN" altLang="zh-CN" sz="2400" b="0">
              <a:solidFill>
                <a:schemeClr val="tx1"/>
              </a:solidFill>
              <a:latin typeface="Tahoma" panose="020B0604030504040204" pitchFamily="34" charset="0"/>
            </a:endParaRPr>
          </a:p>
        </p:txBody>
      </p:sp>
      <p:sp>
        <p:nvSpPr>
          <p:cNvPr id="3077" name="Rectangle 5"/>
          <p:cNvSpPr>
            <a:spLocks noChangeArrowheads="1"/>
          </p:cNvSpPr>
          <p:nvPr/>
        </p:nvSpPr>
        <p:spPr bwMode="auto">
          <a:xfrm>
            <a:off x="911225" y="1520825"/>
            <a:ext cx="368300" cy="474663"/>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endParaRPr lang="zh-CN" altLang="zh-CN" sz="2400" b="0">
              <a:solidFill>
                <a:schemeClr val="tx1"/>
              </a:solidFill>
              <a:latin typeface="Tahoma" panose="020B0604030504040204" pitchFamily="34" charset="0"/>
            </a:endParaRPr>
          </a:p>
        </p:txBody>
      </p:sp>
      <p:sp>
        <p:nvSpPr>
          <p:cNvPr id="3078" name="Rectangle 6"/>
          <p:cNvSpPr>
            <a:spLocks noChangeArrowheads="1"/>
          </p:cNvSpPr>
          <p:nvPr/>
        </p:nvSpPr>
        <p:spPr bwMode="auto">
          <a:xfrm>
            <a:off x="127000" y="1447800"/>
            <a:ext cx="560388" cy="422275"/>
          </a:xfrm>
          <a:prstGeom prst="rect">
            <a:avLst/>
          </a:prstGeom>
          <a:gradFill rotWithShape="0">
            <a:gsLst>
              <a:gs pos="0">
                <a:schemeClr val="bg1"/>
              </a:gs>
              <a:gs pos="100000">
                <a:schemeClr val="hlink"/>
              </a:gs>
            </a:gsLst>
            <a:lin ang="18900000" scaled="1"/>
          </a:gradFill>
          <a:ln w="9525">
            <a:noFill/>
            <a:miter lim="800000"/>
          </a:ln>
          <a:effectLst/>
        </p:spPr>
        <p:txBody>
          <a:bodyPr wrap="none" anchor="ctr"/>
          <a:lstStyle/>
          <a:p>
            <a:endParaRPr lang="zh-CN" altLang="zh-CN" sz="2400" b="0">
              <a:solidFill>
                <a:schemeClr val="tx1"/>
              </a:solidFill>
              <a:latin typeface="Tahoma" panose="020B0604030504040204" pitchFamily="34" charset="0"/>
            </a:endParaRPr>
          </a:p>
        </p:txBody>
      </p:sp>
      <p:sp>
        <p:nvSpPr>
          <p:cNvPr id="3079" name="Rectangle 7"/>
          <p:cNvSpPr>
            <a:spLocks noChangeArrowheads="1"/>
          </p:cNvSpPr>
          <p:nvPr/>
        </p:nvSpPr>
        <p:spPr bwMode="auto">
          <a:xfrm>
            <a:off x="762000" y="990600"/>
            <a:ext cx="31750" cy="1052513"/>
          </a:xfrm>
          <a:prstGeom prst="rect">
            <a:avLst/>
          </a:prstGeom>
          <a:solidFill>
            <a:schemeClr val="bg2"/>
          </a:solidFill>
          <a:ln w="9525">
            <a:noFill/>
            <a:miter lim="800000"/>
          </a:ln>
          <a:effectLst/>
        </p:spPr>
        <p:txBody>
          <a:bodyPr wrap="none" anchor="ctr"/>
          <a:lstStyle/>
          <a:p>
            <a:endParaRPr lang="zh-CN" altLang="zh-CN" sz="2400" b="0">
              <a:solidFill>
                <a:schemeClr val="tx1"/>
              </a:solidFill>
              <a:latin typeface="Tahoma" panose="020B0604030504040204" pitchFamily="34" charset="0"/>
            </a:endParaRPr>
          </a:p>
        </p:txBody>
      </p:sp>
      <p:sp>
        <p:nvSpPr>
          <p:cNvPr id="3080" name="Rectangle 8"/>
          <p:cNvSpPr>
            <a:spLocks noChangeArrowheads="1"/>
          </p:cNvSpPr>
          <p:nvPr/>
        </p:nvSpPr>
        <p:spPr bwMode="auto">
          <a:xfrm>
            <a:off x="442913" y="1781175"/>
            <a:ext cx="8226425" cy="31750"/>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endParaRPr lang="zh-CN" altLang="zh-CN" sz="2400" b="0">
              <a:solidFill>
                <a:schemeClr val="tx1"/>
              </a:solidFill>
              <a:latin typeface="Tahoma" panose="020B0604030504040204" pitchFamily="34" charset="0"/>
            </a:endParaRPr>
          </a:p>
        </p:txBody>
      </p:sp>
      <p:sp>
        <p:nvSpPr>
          <p:cNvPr id="3081" name="Rectangle 9"/>
          <p:cNvSpPr>
            <a:spLocks noGrp="1" noChangeArrowheads="1"/>
          </p:cNvSpPr>
          <p:nvPr>
            <p:ph type="title"/>
          </p:nvPr>
        </p:nvSpPr>
        <p:spPr bwMode="auto">
          <a:xfrm>
            <a:off x="1150938" y="214313"/>
            <a:ext cx="7793037" cy="1462087"/>
          </a:xfrm>
          <a:prstGeom prst="rect">
            <a:avLst/>
          </a:prstGeom>
          <a:noFill/>
          <a:ln w="9525">
            <a:noFill/>
            <a:miter lim="800000"/>
          </a:ln>
          <a:effectLst/>
        </p:spPr>
        <p:txBody>
          <a:bodyPr vert="horz" wrap="square" lIns="91440" tIns="45720" rIns="91440" bIns="45720" numCol="1" anchor="b" anchorCtr="0" compatLnSpc="1"/>
          <a:lstStyle/>
          <a:p>
            <a:pPr lvl="0"/>
            <a:r>
              <a:rPr lang="zh-CN" smtClean="0"/>
              <a:t>单击此处编辑母版标题样式</a:t>
            </a:r>
            <a:endParaRPr lang="zh-CN" smtClean="0"/>
          </a:p>
        </p:txBody>
      </p:sp>
      <p:sp>
        <p:nvSpPr>
          <p:cNvPr id="3082" name="Rectangle 10"/>
          <p:cNvSpPr>
            <a:spLocks noGrp="1" noChangeArrowheads="1"/>
          </p:cNvSpPr>
          <p:nvPr>
            <p:ph type="body" idx="1"/>
          </p:nvPr>
        </p:nvSpPr>
        <p:spPr bwMode="auto">
          <a:xfrm>
            <a:off x="1182688" y="2017713"/>
            <a:ext cx="7772400" cy="4114800"/>
          </a:xfrm>
          <a:prstGeom prst="rect">
            <a:avLst/>
          </a:prstGeom>
          <a:noFill/>
          <a:ln w="9525">
            <a:noFill/>
            <a:miter lim="800000"/>
          </a:ln>
          <a:effectLst/>
        </p:spPr>
        <p:txBody>
          <a:bodyPr vert="horz" wrap="square" lIns="91440" tIns="45720" rIns="91440" bIns="45720" numCol="1" anchor="t" anchorCtr="0" compatLnSpc="1"/>
          <a:lstStyle/>
          <a:p>
            <a:pPr lvl="0"/>
            <a:r>
              <a:rPr lang="zh-CN" smtClean="0"/>
              <a:t>单击此处编辑母版文本样式</a:t>
            </a:r>
            <a:endParaRPr lang="zh-CN" smtClean="0"/>
          </a:p>
          <a:p>
            <a:pPr lvl="1"/>
            <a:r>
              <a:rPr lang="zh-CN" smtClean="0"/>
              <a:t>第二级</a:t>
            </a:r>
            <a:endParaRPr lang="zh-CN" smtClean="0"/>
          </a:p>
          <a:p>
            <a:pPr lvl="2"/>
            <a:r>
              <a:rPr lang="zh-CN" smtClean="0"/>
              <a:t>第三级</a:t>
            </a:r>
            <a:endParaRPr lang="zh-CN" smtClean="0"/>
          </a:p>
          <a:p>
            <a:pPr lvl="3"/>
            <a:r>
              <a:rPr lang="zh-CN" smtClean="0"/>
              <a:t>第四级</a:t>
            </a:r>
            <a:endParaRPr lang="zh-CN" smtClean="0"/>
          </a:p>
          <a:p>
            <a:pPr lvl="4"/>
            <a:r>
              <a:rPr lang="zh-CN" smtClean="0"/>
              <a:t>第五级</a:t>
            </a:r>
            <a:endParaRPr lang="zh-CN" smtClean="0"/>
          </a:p>
        </p:txBody>
      </p:sp>
      <p:sp>
        <p:nvSpPr>
          <p:cNvPr id="4107" name="Rectangle 11"/>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sz="1400" b="0" smtClean="0">
                <a:solidFill>
                  <a:schemeClr val="tx1"/>
                </a:solidFill>
                <a:latin typeface="+mn-lt"/>
              </a:defRPr>
            </a:lvl1pPr>
          </a:lstStyle>
          <a:p>
            <a:pPr>
              <a:defRPr/>
            </a:pPr>
            <a:endParaRPr lang="zh-CN" altLang="zh-CN"/>
          </a:p>
        </p:txBody>
      </p:sp>
      <p:sp>
        <p:nvSpPr>
          <p:cNvPr id="4108" name="Rectangle 12"/>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400" b="0" smtClean="0">
                <a:solidFill>
                  <a:schemeClr val="tx1"/>
                </a:solidFill>
                <a:latin typeface="+mn-lt"/>
              </a:defRPr>
            </a:lvl1pPr>
          </a:lstStyle>
          <a:p>
            <a:pPr>
              <a:defRPr/>
            </a:pPr>
            <a:endParaRPr lang="zh-CN" altLang="zh-CN"/>
          </a:p>
        </p:txBody>
      </p:sp>
      <p:sp>
        <p:nvSpPr>
          <p:cNvPr id="4109"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400" b="0" smtClean="0">
                <a:solidFill>
                  <a:schemeClr val="tx1"/>
                </a:solidFill>
                <a:latin typeface="+mn-lt"/>
              </a:defRPr>
            </a:lvl1pPr>
          </a:lstStyle>
          <a:p>
            <a:pPr>
              <a:defRPr/>
            </a:pPr>
            <a:fld id="{E9C702B1-C9C0-429A-93B8-B73A046D165B}" type="slidenum">
              <a:rPr lang="zh-CN" altLang="zh-CN"/>
            </a:fld>
            <a:endParaRPr lang="zh-CN" altLang="zh-CN"/>
          </a:p>
        </p:txBody>
      </p:sp>
      <p:pic>
        <p:nvPicPr>
          <p:cNvPr id="3086" name="图片 1"/>
          <p:cNvPicPr>
            <a:picLocks noChangeAspect="1"/>
          </p:cNvPicPr>
          <p:nvPr userDrawn="1"/>
        </p:nvPicPr>
        <p:blipFill>
          <a:blip r:embed="rId13" cstate="print"/>
          <a:srcRect/>
          <a:stretch>
            <a:fillRect/>
          </a:stretch>
        </p:blipFill>
        <p:spPr bwMode="auto">
          <a:xfrm>
            <a:off x="158750" y="6223000"/>
            <a:ext cx="8826500" cy="635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85800" y="609600"/>
            <a:ext cx="7772400" cy="1143000"/>
          </a:xfrm>
          <a:prstGeom prst="rect">
            <a:avLst/>
          </a:prstGeom>
          <a:noFill/>
          <a:ln w="9525">
            <a:noFill/>
            <a:miter lim="800000"/>
          </a:ln>
          <a:effectLst/>
        </p:spPr>
        <p:txBody>
          <a:bodyPr vert="horz" wrap="square" lIns="95781" tIns="47891" rIns="95781" bIns="47891" numCol="1" anchor="ctr" anchorCtr="0" compatLnSpc="1"/>
          <a:lstStyle/>
          <a:p>
            <a:pPr lvl="0"/>
            <a:r>
              <a:rPr lang="zh-CN" smtClean="0"/>
              <a:t>按一下以編輯母片標題樣式</a:t>
            </a:r>
            <a:endParaRPr lang="zh-CN" smtClean="0"/>
          </a:p>
        </p:txBody>
      </p:sp>
      <p:sp>
        <p:nvSpPr>
          <p:cNvPr id="4099" name="Rectangle 3"/>
          <p:cNvSpPr>
            <a:spLocks noGrp="1" noChangeArrowheads="1"/>
          </p:cNvSpPr>
          <p:nvPr>
            <p:ph type="body" idx="1"/>
          </p:nvPr>
        </p:nvSpPr>
        <p:spPr bwMode="auto">
          <a:xfrm>
            <a:off x="685800" y="1981200"/>
            <a:ext cx="7772400" cy="4114800"/>
          </a:xfrm>
          <a:prstGeom prst="rect">
            <a:avLst/>
          </a:prstGeom>
          <a:noFill/>
          <a:ln w="9525">
            <a:noFill/>
            <a:miter lim="800000"/>
          </a:ln>
          <a:effectLst/>
        </p:spPr>
        <p:txBody>
          <a:bodyPr vert="horz" wrap="square" lIns="95781" tIns="47891" rIns="95781" bIns="47891" numCol="1" anchor="t" anchorCtr="0" compatLnSpc="1"/>
          <a:lstStyle/>
          <a:p>
            <a:pPr lvl="0"/>
            <a:r>
              <a:rPr lang="zh-CN" smtClean="0"/>
              <a:t>按一下以編輯母片本文樣式</a:t>
            </a:r>
            <a:endParaRPr lang="zh-CN" smtClean="0"/>
          </a:p>
          <a:p>
            <a:pPr lvl="1"/>
            <a:r>
              <a:rPr lang="zh-CN" smtClean="0"/>
              <a:t>第二層</a:t>
            </a:r>
            <a:endParaRPr lang="zh-CN" smtClean="0"/>
          </a:p>
          <a:p>
            <a:pPr lvl="2"/>
            <a:r>
              <a:rPr lang="zh-CN" smtClean="0"/>
              <a:t>第三層</a:t>
            </a:r>
            <a:endParaRPr lang="zh-CN" smtClean="0"/>
          </a:p>
          <a:p>
            <a:pPr lvl="3"/>
            <a:r>
              <a:rPr lang="zh-CN" smtClean="0"/>
              <a:t>第四層</a:t>
            </a:r>
            <a:endParaRPr lang="zh-CN" smtClean="0"/>
          </a:p>
          <a:p>
            <a:pPr lvl="4"/>
            <a:r>
              <a:rPr lang="zh-CN" smtClean="0"/>
              <a:t>第五層</a:t>
            </a:r>
            <a:endParaRPr lang="zh-CN" smtClean="0"/>
          </a:p>
        </p:txBody>
      </p:sp>
      <p:sp>
        <p:nvSpPr>
          <p:cNvPr id="614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81" tIns="47891" rIns="95781" bIns="47891" numCol="1" anchor="t" anchorCtr="0" compatLnSpc="1"/>
          <a:lstStyle>
            <a:lvl1pPr algn="l" defTabSz="956945">
              <a:defRPr sz="1500" b="0" smtClean="0">
                <a:solidFill>
                  <a:schemeClr val="tx1"/>
                </a:solidFill>
              </a:defRPr>
            </a:lvl1pPr>
          </a:lstStyle>
          <a:p>
            <a:pPr>
              <a:defRPr/>
            </a:pPr>
            <a:endParaRPr lang="zh-TW" altLang="en-US"/>
          </a:p>
        </p:txBody>
      </p:sp>
      <p:sp>
        <p:nvSpPr>
          <p:cNvPr id="614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81" tIns="47891" rIns="95781" bIns="47891" numCol="1" anchor="t" anchorCtr="0" compatLnSpc="1"/>
          <a:lstStyle>
            <a:lvl1pPr defTabSz="956945">
              <a:defRPr sz="1500" b="0" smtClean="0">
                <a:solidFill>
                  <a:schemeClr val="tx1"/>
                </a:solidFill>
              </a:defRPr>
            </a:lvl1pPr>
          </a:lstStyle>
          <a:p>
            <a:pPr>
              <a:defRPr/>
            </a:pPr>
            <a:endParaRPr lang="zh-TW" altLang="en-US"/>
          </a:p>
        </p:txBody>
      </p:sp>
      <p:sp>
        <p:nvSpPr>
          <p:cNvPr id="615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81" tIns="47891" rIns="95781" bIns="47891" numCol="1" anchor="t" anchorCtr="0" compatLnSpc="1"/>
          <a:lstStyle>
            <a:lvl1pPr algn="r" defTabSz="956945">
              <a:defRPr sz="1500" b="0" smtClean="0">
                <a:solidFill>
                  <a:schemeClr val="tx1"/>
                </a:solidFill>
              </a:defRPr>
            </a:lvl1pPr>
          </a:lstStyle>
          <a:p>
            <a:pPr>
              <a:defRPr/>
            </a:pPr>
            <a:fld id="{7ED5A4F7-EB79-4904-B52E-398A49B22A6D}" type="slidenum">
              <a:rPr lang="zh-TW" altLang="en-US"/>
            </a:fld>
            <a:endParaRPr lang="zh-TW" altLang="en-US"/>
          </a:p>
        </p:txBody>
      </p:sp>
      <p:pic>
        <p:nvPicPr>
          <p:cNvPr id="4103" name="图片 1"/>
          <p:cNvPicPr>
            <a:picLocks noChangeAspect="1"/>
          </p:cNvPicPr>
          <p:nvPr userDrawn="1"/>
        </p:nvPicPr>
        <p:blipFill>
          <a:blip r:embed="rId12" cstate="print"/>
          <a:srcRect/>
          <a:stretch>
            <a:fillRect/>
          </a:stretch>
        </p:blipFill>
        <p:spPr bwMode="auto">
          <a:xfrm>
            <a:off x="158750" y="6223000"/>
            <a:ext cx="8826500" cy="635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defTabSz="956945" rtl="0" eaLnBrk="0" fontAlgn="base" hangingPunct="0">
        <a:spcBef>
          <a:spcPct val="0"/>
        </a:spcBef>
        <a:spcAft>
          <a:spcPct val="0"/>
        </a:spcAft>
        <a:defRPr sz="4600">
          <a:solidFill>
            <a:schemeClr val="tx2"/>
          </a:solidFill>
          <a:latin typeface="+mj-lt"/>
          <a:ea typeface="+mj-ea"/>
          <a:cs typeface="+mj-cs"/>
        </a:defRPr>
      </a:lvl1pPr>
      <a:lvl2pPr algn="ctr" defTabSz="956945" rtl="0" eaLnBrk="0" fontAlgn="base" hangingPunct="0">
        <a:spcBef>
          <a:spcPct val="0"/>
        </a:spcBef>
        <a:spcAft>
          <a:spcPct val="0"/>
        </a:spcAft>
        <a:defRPr sz="4600">
          <a:solidFill>
            <a:schemeClr val="tx2"/>
          </a:solidFill>
          <a:latin typeface="Times New Roman" panose="02020603050405020304" pitchFamily="18" charset="0"/>
          <a:ea typeface="PMingLiU" panose="02020500000000000000" pitchFamily="18" charset="-120"/>
        </a:defRPr>
      </a:lvl2pPr>
      <a:lvl3pPr algn="ctr" defTabSz="956945" rtl="0" eaLnBrk="0" fontAlgn="base" hangingPunct="0">
        <a:spcBef>
          <a:spcPct val="0"/>
        </a:spcBef>
        <a:spcAft>
          <a:spcPct val="0"/>
        </a:spcAft>
        <a:defRPr sz="4600">
          <a:solidFill>
            <a:schemeClr val="tx2"/>
          </a:solidFill>
          <a:latin typeface="Times New Roman" panose="02020603050405020304" pitchFamily="18" charset="0"/>
          <a:ea typeface="PMingLiU" panose="02020500000000000000" pitchFamily="18" charset="-120"/>
        </a:defRPr>
      </a:lvl3pPr>
      <a:lvl4pPr algn="ctr" defTabSz="956945" rtl="0" eaLnBrk="0" fontAlgn="base" hangingPunct="0">
        <a:spcBef>
          <a:spcPct val="0"/>
        </a:spcBef>
        <a:spcAft>
          <a:spcPct val="0"/>
        </a:spcAft>
        <a:defRPr sz="4600">
          <a:solidFill>
            <a:schemeClr val="tx2"/>
          </a:solidFill>
          <a:latin typeface="Times New Roman" panose="02020603050405020304" pitchFamily="18" charset="0"/>
          <a:ea typeface="PMingLiU" panose="02020500000000000000" pitchFamily="18" charset="-120"/>
        </a:defRPr>
      </a:lvl4pPr>
      <a:lvl5pPr algn="ctr" defTabSz="956945" rtl="0" eaLnBrk="0" fontAlgn="base" hangingPunct="0">
        <a:spcBef>
          <a:spcPct val="0"/>
        </a:spcBef>
        <a:spcAft>
          <a:spcPct val="0"/>
        </a:spcAft>
        <a:defRPr sz="4600">
          <a:solidFill>
            <a:schemeClr val="tx2"/>
          </a:solidFill>
          <a:latin typeface="Times New Roman" panose="02020603050405020304" pitchFamily="18" charset="0"/>
          <a:ea typeface="PMingLiU" panose="02020500000000000000" pitchFamily="18" charset="-120"/>
        </a:defRPr>
      </a:lvl5pPr>
      <a:lvl6pPr marL="457200" algn="ctr" defTabSz="956945" rtl="0" fontAlgn="base">
        <a:spcBef>
          <a:spcPct val="0"/>
        </a:spcBef>
        <a:spcAft>
          <a:spcPct val="0"/>
        </a:spcAft>
        <a:defRPr sz="4600">
          <a:solidFill>
            <a:schemeClr val="tx2"/>
          </a:solidFill>
          <a:latin typeface="Times New Roman" panose="02020603050405020304" pitchFamily="18" charset="0"/>
          <a:ea typeface="PMingLiU" panose="02020500000000000000" pitchFamily="18" charset="-120"/>
        </a:defRPr>
      </a:lvl6pPr>
      <a:lvl7pPr marL="914400" algn="ctr" defTabSz="956945" rtl="0" fontAlgn="base">
        <a:spcBef>
          <a:spcPct val="0"/>
        </a:spcBef>
        <a:spcAft>
          <a:spcPct val="0"/>
        </a:spcAft>
        <a:defRPr sz="4600">
          <a:solidFill>
            <a:schemeClr val="tx2"/>
          </a:solidFill>
          <a:latin typeface="Times New Roman" panose="02020603050405020304" pitchFamily="18" charset="0"/>
          <a:ea typeface="PMingLiU" panose="02020500000000000000" pitchFamily="18" charset="-120"/>
        </a:defRPr>
      </a:lvl7pPr>
      <a:lvl8pPr marL="1371600" algn="ctr" defTabSz="956945" rtl="0" fontAlgn="base">
        <a:spcBef>
          <a:spcPct val="0"/>
        </a:spcBef>
        <a:spcAft>
          <a:spcPct val="0"/>
        </a:spcAft>
        <a:defRPr sz="4600">
          <a:solidFill>
            <a:schemeClr val="tx2"/>
          </a:solidFill>
          <a:latin typeface="Times New Roman" panose="02020603050405020304" pitchFamily="18" charset="0"/>
          <a:ea typeface="PMingLiU" panose="02020500000000000000" pitchFamily="18" charset="-120"/>
        </a:defRPr>
      </a:lvl8pPr>
      <a:lvl9pPr marL="1828800" algn="ctr" defTabSz="956945" rtl="0" fontAlgn="base">
        <a:spcBef>
          <a:spcPct val="0"/>
        </a:spcBef>
        <a:spcAft>
          <a:spcPct val="0"/>
        </a:spcAft>
        <a:defRPr sz="4600">
          <a:solidFill>
            <a:schemeClr val="tx2"/>
          </a:solidFill>
          <a:latin typeface="Times New Roman" panose="02020603050405020304" pitchFamily="18" charset="0"/>
          <a:ea typeface="PMingLiU" panose="02020500000000000000" pitchFamily="18" charset="-120"/>
        </a:defRPr>
      </a:lvl9pPr>
    </p:titleStyle>
    <p:bodyStyle>
      <a:lvl1pPr marL="358775" indent="-358775" algn="l" defTabSz="956945" rtl="0" eaLnBrk="0" fontAlgn="base" hangingPunct="0">
        <a:spcBef>
          <a:spcPct val="20000"/>
        </a:spcBef>
        <a:spcAft>
          <a:spcPct val="0"/>
        </a:spcAft>
        <a:buChar char="•"/>
        <a:defRPr sz="3400">
          <a:solidFill>
            <a:schemeClr val="tx1"/>
          </a:solidFill>
          <a:latin typeface="+mn-lt"/>
          <a:ea typeface="+mn-ea"/>
          <a:cs typeface="+mn-cs"/>
        </a:defRPr>
      </a:lvl1pPr>
      <a:lvl2pPr marL="777875" indent="-298450" algn="l" defTabSz="956945" rtl="0" eaLnBrk="0" fontAlgn="base" hangingPunct="0">
        <a:spcBef>
          <a:spcPct val="20000"/>
        </a:spcBef>
        <a:spcAft>
          <a:spcPct val="0"/>
        </a:spcAft>
        <a:buChar char="–"/>
        <a:defRPr sz="2900">
          <a:solidFill>
            <a:schemeClr val="tx1"/>
          </a:solidFill>
          <a:latin typeface="+mn-lt"/>
          <a:ea typeface="+mn-ea"/>
        </a:defRPr>
      </a:lvl2pPr>
      <a:lvl3pPr marL="1196975" indent="-240030" algn="l" defTabSz="956945" rtl="0" eaLnBrk="0" fontAlgn="base" hangingPunct="0">
        <a:spcBef>
          <a:spcPct val="20000"/>
        </a:spcBef>
        <a:spcAft>
          <a:spcPct val="0"/>
        </a:spcAft>
        <a:buChar char="•"/>
        <a:defRPr sz="2500">
          <a:solidFill>
            <a:schemeClr val="tx1"/>
          </a:solidFill>
          <a:latin typeface="+mn-lt"/>
          <a:ea typeface="+mn-ea"/>
        </a:defRPr>
      </a:lvl3pPr>
      <a:lvl4pPr marL="1676400" indent="-240030" algn="l" defTabSz="956945" rtl="0" eaLnBrk="0" fontAlgn="base" hangingPunct="0">
        <a:spcBef>
          <a:spcPct val="20000"/>
        </a:spcBef>
        <a:spcAft>
          <a:spcPct val="0"/>
        </a:spcAft>
        <a:buChar char="–"/>
        <a:defRPr sz="2100">
          <a:solidFill>
            <a:schemeClr val="tx1"/>
          </a:solidFill>
          <a:latin typeface="+mn-lt"/>
          <a:ea typeface="+mn-ea"/>
        </a:defRPr>
      </a:lvl4pPr>
      <a:lvl5pPr marL="2154555" indent="-238125" algn="l" defTabSz="956945" rtl="0" eaLnBrk="0" fontAlgn="base" hangingPunct="0">
        <a:spcBef>
          <a:spcPct val="20000"/>
        </a:spcBef>
        <a:spcAft>
          <a:spcPct val="0"/>
        </a:spcAft>
        <a:buChar char="»"/>
        <a:defRPr sz="2100">
          <a:solidFill>
            <a:schemeClr val="tx1"/>
          </a:solidFill>
          <a:latin typeface="+mn-lt"/>
          <a:ea typeface="+mn-ea"/>
        </a:defRPr>
      </a:lvl5pPr>
      <a:lvl6pPr marL="2611755" indent="-238125" algn="l" defTabSz="956945" rtl="0" fontAlgn="base">
        <a:spcBef>
          <a:spcPct val="20000"/>
        </a:spcBef>
        <a:spcAft>
          <a:spcPct val="0"/>
        </a:spcAft>
        <a:buChar char="»"/>
        <a:defRPr sz="2100">
          <a:solidFill>
            <a:schemeClr val="tx1"/>
          </a:solidFill>
          <a:latin typeface="+mn-lt"/>
          <a:ea typeface="+mn-ea"/>
        </a:defRPr>
      </a:lvl6pPr>
      <a:lvl7pPr marL="3068955" indent="-238125" algn="l" defTabSz="956945" rtl="0" fontAlgn="base">
        <a:spcBef>
          <a:spcPct val="20000"/>
        </a:spcBef>
        <a:spcAft>
          <a:spcPct val="0"/>
        </a:spcAft>
        <a:buChar char="»"/>
        <a:defRPr sz="2100">
          <a:solidFill>
            <a:schemeClr val="tx1"/>
          </a:solidFill>
          <a:latin typeface="+mn-lt"/>
          <a:ea typeface="+mn-ea"/>
        </a:defRPr>
      </a:lvl7pPr>
      <a:lvl8pPr marL="3526155" indent="-238125" algn="l" defTabSz="956945" rtl="0" fontAlgn="base">
        <a:spcBef>
          <a:spcPct val="20000"/>
        </a:spcBef>
        <a:spcAft>
          <a:spcPct val="0"/>
        </a:spcAft>
        <a:buChar char="»"/>
        <a:defRPr sz="2100">
          <a:solidFill>
            <a:schemeClr val="tx1"/>
          </a:solidFill>
          <a:latin typeface="+mn-lt"/>
          <a:ea typeface="+mn-ea"/>
        </a:defRPr>
      </a:lvl8pPr>
      <a:lvl9pPr marL="3983355" indent="-238125" algn="l" defTabSz="956945" rtl="0" fontAlgn="base">
        <a:spcBef>
          <a:spcPct val="20000"/>
        </a:spcBef>
        <a:spcAft>
          <a:spcPct val="0"/>
        </a:spcAft>
        <a:buChar char="»"/>
        <a:defRPr sz="21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6" Type="http://schemas.openxmlformats.org/officeDocument/2006/relationships/slideLayout" Target="../slideLayouts/slideLayout23.xml"/><Relationship Id="rId5" Type="http://schemas.openxmlformats.org/officeDocument/2006/relationships/image" Target="../media/image177.jpeg"/><Relationship Id="rId4" Type="http://schemas.openxmlformats.org/officeDocument/2006/relationships/image" Target="../media/image176.jpeg"/><Relationship Id="rId3" Type="http://schemas.openxmlformats.org/officeDocument/2006/relationships/image" Target="../media/image175.jpeg"/><Relationship Id="rId2" Type="http://schemas.openxmlformats.org/officeDocument/2006/relationships/image" Target="../media/image174.jpeg"/><Relationship Id="rId1" Type="http://schemas.openxmlformats.org/officeDocument/2006/relationships/image" Target="../media/image6.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05.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image" Target="../media/image181.jpeg"/><Relationship Id="rId4" Type="http://schemas.openxmlformats.org/officeDocument/2006/relationships/image" Target="../media/image180.jpeg"/><Relationship Id="rId3" Type="http://schemas.openxmlformats.org/officeDocument/2006/relationships/image" Target="../media/image179.jpeg"/><Relationship Id="rId2" Type="http://schemas.openxmlformats.org/officeDocument/2006/relationships/image" Target="../media/image178.jpeg"/><Relationship Id="rId1" Type="http://schemas.openxmlformats.org/officeDocument/2006/relationships/image" Target="../media/image6.png"/></Relationships>
</file>

<file path=ppt/slides/_rels/slide106.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184.jpeg"/><Relationship Id="rId3" Type="http://schemas.openxmlformats.org/officeDocument/2006/relationships/image" Target="../media/image183.jpeg"/><Relationship Id="rId2" Type="http://schemas.openxmlformats.org/officeDocument/2006/relationships/image" Target="../media/image182.jpeg"/><Relationship Id="rId1" Type="http://schemas.openxmlformats.org/officeDocument/2006/relationships/image" Target="../media/image6.png"/></Relationships>
</file>

<file path=ppt/slides/_rels/slide107.xml.rels><?xml version="1.0" encoding="UTF-8" standalone="yes"?>
<Relationships xmlns="http://schemas.openxmlformats.org/package/2006/relationships"><Relationship Id="rId6" Type="http://schemas.openxmlformats.org/officeDocument/2006/relationships/slideLayout" Target="../slideLayouts/slideLayout24.xml"/><Relationship Id="rId5" Type="http://schemas.openxmlformats.org/officeDocument/2006/relationships/image" Target="../media/image188.jpeg"/><Relationship Id="rId4" Type="http://schemas.openxmlformats.org/officeDocument/2006/relationships/image" Target="../media/image187.jpeg"/><Relationship Id="rId3" Type="http://schemas.openxmlformats.org/officeDocument/2006/relationships/image" Target="../media/image186.jpeg"/><Relationship Id="rId2" Type="http://schemas.openxmlformats.org/officeDocument/2006/relationships/image" Target="../media/image185.jpeg"/><Relationship Id="rId1" Type="http://schemas.openxmlformats.org/officeDocument/2006/relationships/image" Target="../media/image6.png"/></Relationships>
</file>

<file path=ppt/slides/_rels/slide108.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191.jpeg"/><Relationship Id="rId3" Type="http://schemas.openxmlformats.org/officeDocument/2006/relationships/image" Target="../media/image190.jpeg"/><Relationship Id="rId2" Type="http://schemas.openxmlformats.org/officeDocument/2006/relationships/image" Target="../media/image189.jpeg"/><Relationship Id="rId1" Type="http://schemas.openxmlformats.org/officeDocument/2006/relationships/image" Target="../media/image6.png"/></Relationships>
</file>

<file path=ppt/slides/_rels/slide109.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194.jpeg"/><Relationship Id="rId3" Type="http://schemas.openxmlformats.org/officeDocument/2006/relationships/image" Target="../media/image193.jpeg"/><Relationship Id="rId2" Type="http://schemas.openxmlformats.org/officeDocument/2006/relationships/image" Target="../media/image192.jpe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6.png"/></Relationships>
</file>

<file path=ppt/slides/_rels/slide110.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197.jpeg"/><Relationship Id="rId3" Type="http://schemas.openxmlformats.org/officeDocument/2006/relationships/image" Target="../media/image196.jpeg"/><Relationship Id="rId2" Type="http://schemas.openxmlformats.org/officeDocument/2006/relationships/image" Target="../media/image195.jpeg"/><Relationship Id="rId1" Type="http://schemas.openxmlformats.org/officeDocument/2006/relationships/image" Target="../media/image6.png"/></Relationships>
</file>

<file path=ppt/slides/_rels/slide111.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200.jpeg"/><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image" Target="../media/image6.png"/></Relationships>
</file>

<file path=ppt/slides/_rels/slide112.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image" Target="../media/image204.jpeg"/><Relationship Id="rId4" Type="http://schemas.openxmlformats.org/officeDocument/2006/relationships/image" Target="../media/image203.jpeg"/><Relationship Id="rId3" Type="http://schemas.openxmlformats.org/officeDocument/2006/relationships/image" Target="../media/image202.jpeg"/><Relationship Id="rId2" Type="http://schemas.openxmlformats.org/officeDocument/2006/relationships/image" Target="../media/image201.jpeg"/><Relationship Id="rId1" Type="http://schemas.openxmlformats.org/officeDocument/2006/relationships/image" Target="../media/image6.png"/></Relationships>
</file>

<file path=ppt/slides/_rels/slide113.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207.jpeg"/><Relationship Id="rId3" Type="http://schemas.openxmlformats.org/officeDocument/2006/relationships/image" Target="../media/image206.jpeg"/><Relationship Id="rId2" Type="http://schemas.openxmlformats.org/officeDocument/2006/relationships/image" Target="../media/image205.jpeg"/><Relationship Id="rId1" Type="http://schemas.openxmlformats.org/officeDocument/2006/relationships/image" Target="../media/image6.png"/></Relationships>
</file>

<file path=ppt/slides/_rels/slide114.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image" Target="../media/image211.jpeg"/><Relationship Id="rId4" Type="http://schemas.openxmlformats.org/officeDocument/2006/relationships/image" Target="../media/image210.jpeg"/><Relationship Id="rId3" Type="http://schemas.openxmlformats.org/officeDocument/2006/relationships/image" Target="../media/image209.jpeg"/><Relationship Id="rId2" Type="http://schemas.openxmlformats.org/officeDocument/2006/relationships/image" Target="../media/image208.jpeg"/><Relationship Id="rId1" Type="http://schemas.openxmlformats.org/officeDocument/2006/relationships/image" Target="../media/image6.png"/></Relationships>
</file>

<file path=ppt/slides/_rels/slide115.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214.jpeg"/><Relationship Id="rId3" Type="http://schemas.openxmlformats.org/officeDocument/2006/relationships/image" Target="../media/image213.jpeg"/><Relationship Id="rId2" Type="http://schemas.openxmlformats.org/officeDocument/2006/relationships/image" Target="../media/image212.jpeg"/><Relationship Id="rId1" Type="http://schemas.openxmlformats.org/officeDocument/2006/relationships/image" Target="../media/image6.png"/></Relationships>
</file>

<file path=ppt/slides/_rels/slide116.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217.jpeg"/><Relationship Id="rId3" Type="http://schemas.openxmlformats.org/officeDocument/2006/relationships/image" Target="../media/image216.jpeg"/><Relationship Id="rId2" Type="http://schemas.openxmlformats.org/officeDocument/2006/relationships/image" Target="../media/image215.jpeg"/><Relationship Id="rId1" Type="http://schemas.openxmlformats.org/officeDocument/2006/relationships/image" Target="../media/image6.png"/></Relationships>
</file>

<file path=ppt/slides/_rels/slide117.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220.jpeg"/><Relationship Id="rId3" Type="http://schemas.openxmlformats.org/officeDocument/2006/relationships/image" Target="../media/image219.jpeg"/><Relationship Id="rId2" Type="http://schemas.openxmlformats.org/officeDocument/2006/relationships/image" Target="../media/image218.jpeg"/><Relationship Id="rId1" Type="http://schemas.openxmlformats.org/officeDocument/2006/relationships/image" Target="../media/image6.png"/></Relationships>
</file>

<file path=ppt/slides/_rels/slide118.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222.jpeg"/><Relationship Id="rId2" Type="http://schemas.openxmlformats.org/officeDocument/2006/relationships/image" Target="../media/image221.jpeg"/><Relationship Id="rId1" Type="http://schemas.openxmlformats.org/officeDocument/2006/relationships/image" Target="../media/image6.png"/></Relationships>
</file>

<file path=ppt/slides/_rels/slide119.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224.jpeg"/><Relationship Id="rId2" Type="http://schemas.openxmlformats.org/officeDocument/2006/relationships/image" Target="../media/image223.jpe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6.png"/></Relationships>
</file>

<file path=ppt/slides/_rels/slide120.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227.jpeg"/><Relationship Id="rId3" Type="http://schemas.openxmlformats.org/officeDocument/2006/relationships/image" Target="../media/image226.jpeg"/><Relationship Id="rId2" Type="http://schemas.openxmlformats.org/officeDocument/2006/relationships/image" Target="../media/image225.jpeg"/><Relationship Id="rId1" Type="http://schemas.openxmlformats.org/officeDocument/2006/relationships/image" Target="../media/image6.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6.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6.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6.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6.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6.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6.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6.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6.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6.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6.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5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29.jpeg"/><Relationship Id="rId2" Type="http://schemas.openxmlformats.org/officeDocument/2006/relationships/image" Target="../media/image228.jpeg"/><Relationship Id="rId1" Type="http://schemas.openxmlformats.org/officeDocument/2006/relationships/image" Target="../media/image6.png"/></Relationships>
</file>

<file path=ppt/slides/_rels/slide15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32.jpeg"/><Relationship Id="rId3" Type="http://schemas.openxmlformats.org/officeDocument/2006/relationships/image" Target="../media/image231.jpeg"/><Relationship Id="rId2" Type="http://schemas.openxmlformats.org/officeDocument/2006/relationships/image" Target="../media/image230.jpeg"/><Relationship Id="rId1" Type="http://schemas.openxmlformats.org/officeDocument/2006/relationships/image" Target="../media/image6.png"/></Relationships>
</file>

<file path=ppt/slides/_rels/slide154.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35.jpeg"/><Relationship Id="rId3" Type="http://schemas.openxmlformats.org/officeDocument/2006/relationships/image" Target="../media/image234.jpeg"/><Relationship Id="rId2" Type="http://schemas.openxmlformats.org/officeDocument/2006/relationships/image" Target="../media/image233.jpeg"/><Relationship Id="rId1" Type="http://schemas.openxmlformats.org/officeDocument/2006/relationships/image" Target="../media/image6.png"/></Relationships>
</file>

<file path=ppt/slides/_rels/slide155.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239.jpeg"/><Relationship Id="rId4" Type="http://schemas.openxmlformats.org/officeDocument/2006/relationships/image" Target="../media/image238.jpeg"/><Relationship Id="rId3" Type="http://schemas.openxmlformats.org/officeDocument/2006/relationships/image" Target="../media/image237.jpeg"/><Relationship Id="rId2" Type="http://schemas.openxmlformats.org/officeDocument/2006/relationships/image" Target="../media/image236.jpeg"/><Relationship Id="rId1" Type="http://schemas.openxmlformats.org/officeDocument/2006/relationships/image" Target="../media/image6.png"/></Relationships>
</file>

<file path=ppt/slides/_rels/slide156.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42.jpeg"/><Relationship Id="rId3" Type="http://schemas.openxmlformats.org/officeDocument/2006/relationships/image" Target="../media/image241.jpeg"/><Relationship Id="rId2" Type="http://schemas.openxmlformats.org/officeDocument/2006/relationships/image" Target="../media/image240.jpeg"/><Relationship Id="rId1" Type="http://schemas.openxmlformats.org/officeDocument/2006/relationships/image" Target="../media/image6.png"/></Relationships>
</file>

<file path=ppt/slides/_rels/slide15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245.jpeg"/><Relationship Id="rId3" Type="http://schemas.openxmlformats.org/officeDocument/2006/relationships/image" Target="../media/image244.jpeg"/><Relationship Id="rId2" Type="http://schemas.openxmlformats.org/officeDocument/2006/relationships/image" Target="../media/image243.jpeg"/><Relationship Id="rId1" Type="http://schemas.openxmlformats.org/officeDocument/2006/relationships/image" Target="../media/image6.png"/></Relationships>
</file>

<file path=ppt/slides/_rels/slide15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47.jpeg"/><Relationship Id="rId2" Type="http://schemas.openxmlformats.org/officeDocument/2006/relationships/image" Target="../media/image246.jpeg"/><Relationship Id="rId1" Type="http://schemas.openxmlformats.org/officeDocument/2006/relationships/image" Target="../media/image6.png"/></Relationships>
</file>

<file path=ppt/slides/_rels/slide15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49.jpeg"/><Relationship Id="rId2" Type="http://schemas.openxmlformats.org/officeDocument/2006/relationships/image" Target="../media/image248.jpe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6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51.jpeg"/><Relationship Id="rId2" Type="http://schemas.openxmlformats.org/officeDocument/2006/relationships/image" Target="../media/image250.jpeg"/><Relationship Id="rId1" Type="http://schemas.openxmlformats.org/officeDocument/2006/relationships/image" Target="../media/image6.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6.pn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6.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166.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253.jpeg"/><Relationship Id="rId2" Type="http://schemas.openxmlformats.org/officeDocument/2006/relationships/image" Target="../media/image252.jpe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0.jpeg"/><Relationship Id="rId2" Type="http://schemas.openxmlformats.org/officeDocument/2006/relationships/image" Target="../media/image38.jpeg"/><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6.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6.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image" Target="../media/image6.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6.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image" Target="../media/image6.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image" Target="../media/image6.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image" Target="../media/image6.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image" Target="../media/image6.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image" Target="../media/image6.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image" Target="../media/image6.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image" Target="../media/image6.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37.xml"/><Relationship Id="rId3" Type="http://schemas.openxmlformats.org/officeDocument/2006/relationships/image" Target="../media/image7.emf"/><Relationship Id="rId2" Type="http://schemas.openxmlformats.org/officeDocument/2006/relationships/oleObject" Target="../embeddings/oleObject1.bin"/><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image" Target="../media/image6.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77.jpeg"/><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image" Target="../media/image6.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image" Target="../media/image6.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image" Target="../media/image6.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image" Target="../media/image6.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image" Target="../media/image6.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image" Target="../media/image6.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image" Target="../media/image6.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image" Target="../media/image6.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image" Target="../media/image6.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image" Target="../media/image6.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image" Target="../media/image6.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image" Target="../media/image6.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image" Target="../media/image6.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image" Target="../media/image6.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image" Target="../media/image6.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image" Target="../media/image6.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image" Target="../media/image6.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image" Target="../media/image6.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image" Target="../media/image6.pn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image" Target="../media/image6.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image" Target="../media/image6.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image" Target="../media/image6.pn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image" Target="../media/image6.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image" Target="../media/image6.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image" Target="../media/image6.png"/></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image" Target="../media/image6.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image" Target="../media/image6.pn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image" Target="../media/image6.png"/></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image" Target="../media/image6.pn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image" Target="../media/image6.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image" Target="../media/image6.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image" Target="../media/image6.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image" Target="../media/image6.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image" Target="../media/image6.pn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image" Target="../media/image6.png"/></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image" Target="../media/image6.png"/></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image" Target="../media/image6.png"/></Relationships>
</file>

<file path=ppt/slides/_rels/slide92.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image" Target="../media/image6.png"/></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image" Target="../media/image6.pn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image" Target="../media/image6.png"/></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image" Target="../media/image6.png"/></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image" Target="../media/image6.png"/></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image" Target="../media/image6.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99.xml.rels><?xml version="1.0" encoding="UTF-8" standalone="yes"?>
<Relationships xmlns="http://schemas.openxmlformats.org/package/2006/relationships"><Relationship Id="rId6" Type="http://schemas.openxmlformats.org/officeDocument/2006/relationships/slideLayout" Target="../slideLayouts/slideLayout23.xml"/><Relationship Id="rId5" Type="http://schemas.openxmlformats.org/officeDocument/2006/relationships/image" Target="../media/image173.jpeg"/><Relationship Id="rId4" Type="http://schemas.openxmlformats.org/officeDocument/2006/relationships/image" Target="../media/image172.jpeg"/><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111111"/>
          <p:cNvPicPr>
            <a:picLocks noChangeAspect="1"/>
          </p:cNvPicPr>
          <p:nvPr/>
        </p:nvPicPr>
        <p:blipFill>
          <a:blip r:embed="rId1"/>
          <a:stretch>
            <a:fillRect/>
          </a:stretch>
        </p:blipFill>
        <p:spPr>
          <a:xfrm>
            <a:off x="-20320" y="-17145"/>
            <a:ext cx="9185910" cy="6892925"/>
          </a:xfrm>
          <a:prstGeom prst="rect">
            <a:avLst/>
          </a:prstGeom>
        </p:spPr>
      </p:pic>
      <p:sp>
        <p:nvSpPr>
          <p:cNvPr id="7170" name="Rectangle 2"/>
          <p:cNvSpPr>
            <a:spLocks noGrp="1" noChangeArrowheads="1"/>
          </p:cNvSpPr>
          <p:nvPr>
            <p:ph type="ctrTitle"/>
          </p:nvPr>
        </p:nvSpPr>
        <p:spPr>
          <a:xfrm>
            <a:off x="539750" y="4437380"/>
            <a:ext cx="8432800" cy="2216150"/>
          </a:xfrm>
        </p:spPr>
        <p:txBody>
          <a:bodyPr/>
          <a:lstStyle/>
          <a:p>
            <a:pPr eaLnBrk="1" hangingPunct="1"/>
            <a:br>
              <a:rPr lang="zh-CN" altLang="en-US" sz="2800" b="1" smtClean="0">
                <a:solidFill>
                  <a:schemeClr val="tx2"/>
                </a:solidFill>
                <a:latin typeface="宋体" panose="02010600030101010101" pitchFamily="2" charset="-122"/>
              </a:rPr>
            </a:br>
            <a:br>
              <a:rPr lang="zh-CN" altLang="en-US" sz="2800" b="1" smtClean="0">
                <a:solidFill>
                  <a:schemeClr val="tx2"/>
                </a:solidFill>
                <a:latin typeface="宋体" panose="02010600030101010101" pitchFamily="2" charset="-122"/>
              </a:rPr>
            </a:br>
            <a:r>
              <a:rPr lang="zh-CN" altLang="en-US" sz="2400" b="1" smtClean="0">
                <a:solidFill>
                  <a:schemeClr val="accent3"/>
                </a:solidFill>
                <a:latin typeface="微软雅黑" panose="020B0503020204020204" charset="-122"/>
                <a:ea typeface="微软雅黑" panose="020B0503020204020204" charset="-122"/>
              </a:rPr>
              <a:t>批量精装修质量控制、施工要求和验收标准及移交</a:t>
            </a:r>
            <a:br>
              <a:rPr lang="zh-CN" altLang="en-US" sz="2800" b="1" smtClean="0">
                <a:solidFill>
                  <a:srgbClr val="FF6600"/>
                </a:solidFill>
                <a:latin typeface="宋体" panose="02010600030101010101" pitchFamily="2" charset="-122"/>
              </a:rPr>
            </a:br>
            <a:br>
              <a:rPr lang="zh-CN" altLang="en-US" sz="2800" b="1" smtClean="0">
                <a:solidFill>
                  <a:srgbClr val="FF6600"/>
                </a:solidFill>
                <a:latin typeface="宋体" panose="02010600030101010101" pitchFamily="2" charset="-122"/>
              </a:rPr>
            </a:br>
            <a:br>
              <a:rPr lang="zh-CN" altLang="en-US" sz="2800" b="1" smtClean="0">
                <a:solidFill>
                  <a:srgbClr val="FF6600"/>
                </a:solidFill>
                <a:latin typeface="宋体" panose="02010600030101010101" pitchFamily="2" charset="-122"/>
              </a:rPr>
            </a:br>
            <a:r>
              <a:rPr lang="zh-CN" altLang="en-US" sz="1600" b="1" smtClean="0">
                <a:solidFill>
                  <a:schemeClr val="accent3"/>
                </a:solidFill>
                <a:latin typeface="宋体" panose="02010600030101010101" pitchFamily="2" charset="-122"/>
              </a:rPr>
              <a:t>&gt;&gt;装饰工程管理架构、主材料成本控制及流程管理、预防土建和装修通病的管理</a:t>
            </a:r>
            <a:br>
              <a:rPr lang="zh-CN" altLang="en-US" sz="2800" b="1" smtClean="0">
                <a:solidFill>
                  <a:schemeClr val="accent3"/>
                </a:solidFill>
                <a:latin typeface="宋体" panose="02010600030101010101" pitchFamily="2" charset="-122"/>
              </a:rPr>
            </a:br>
            <a:r>
              <a:rPr lang="zh-CN" altLang="en-US" sz="1600" b="1" smtClean="0">
                <a:solidFill>
                  <a:schemeClr val="accent3"/>
                </a:solidFill>
                <a:latin typeface="宋体" panose="02010600030101010101" pitchFamily="2" charset="-122"/>
              </a:rPr>
              <a:t>&gt;&gt;住宅精装修工程规范要求和易出现的质量问题及竣工验收移交</a:t>
            </a:r>
            <a:br>
              <a:rPr lang="zh-CN" altLang="en-US" sz="1600" b="1" smtClean="0">
                <a:solidFill>
                  <a:schemeClr val="accent3"/>
                </a:solidFill>
                <a:latin typeface="宋体" panose="02010600030101010101" pitchFamily="2" charset="-122"/>
              </a:rPr>
            </a:br>
            <a:r>
              <a:rPr lang="zh-CN" altLang="en-US" sz="1600" b="1" smtClean="0">
                <a:solidFill>
                  <a:schemeClr val="accent3"/>
                </a:solidFill>
                <a:latin typeface="宋体" panose="02010600030101010101" pitchFamily="2" charset="-122"/>
              </a:rPr>
              <a:t>&gt;&gt;住宅精装修房屋图集、物业验房标准流程及移交 </a:t>
            </a:r>
            <a:br>
              <a:rPr lang="zh-CN" altLang="en-US" sz="1600" b="1" smtClean="0">
                <a:solidFill>
                  <a:schemeClr val="accent3"/>
                </a:solidFill>
                <a:latin typeface="宋体" panose="02010600030101010101" pitchFamily="2" charset="-122"/>
              </a:rPr>
            </a:br>
            <a:br>
              <a:rPr lang="zh-CN" altLang="en-US" sz="1600" b="1" smtClean="0">
                <a:solidFill>
                  <a:schemeClr val="accent3"/>
                </a:solidFill>
                <a:latin typeface="宋体" panose="02010600030101010101" pitchFamily="2" charset="-122"/>
              </a:rPr>
            </a:br>
            <a:br>
              <a:rPr lang="zh-CN" altLang="en-US" sz="1600" b="1" smtClean="0">
                <a:solidFill>
                  <a:schemeClr val="accent3"/>
                </a:solidFill>
                <a:latin typeface="宋体" panose="02010600030101010101" pitchFamily="2" charset="-122"/>
              </a:rPr>
            </a:br>
            <a:r>
              <a:rPr lang="zh-CN" altLang="en-US" sz="1600" b="1" smtClean="0">
                <a:solidFill>
                  <a:schemeClr val="accent3"/>
                </a:solidFill>
                <a:latin typeface="宋体" panose="02010600030101010101" pitchFamily="2" charset="-122"/>
              </a:rPr>
              <a:t>                                                                   </a:t>
            </a:r>
            <a:r>
              <a:rPr lang="zh-CN" altLang="en-US" sz="2400" b="1" smtClean="0">
                <a:solidFill>
                  <a:schemeClr val="accent3"/>
                </a:solidFill>
                <a:latin typeface="微软雅黑" panose="020B0503020204020204" charset="-122"/>
                <a:ea typeface="微软雅黑" panose="020B0503020204020204" charset="-122"/>
              </a:rPr>
              <a:t>德泽建设</a:t>
            </a:r>
            <a:br>
              <a:rPr lang="zh-CN" altLang="en-US" sz="1600" b="1" smtClean="0">
                <a:solidFill>
                  <a:schemeClr val="tx1"/>
                </a:solidFill>
                <a:latin typeface="宋体" panose="02010600030101010101" pitchFamily="2" charset="-122"/>
              </a:rPr>
            </a:br>
            <a:br>
              <a:rPr lang="zh-CN" altLang="en-US" sz="1600" b="1" smtClean="0">
                <a:solidFill>
                  <a:schemeClr val="tx1"/>
                </a:solidFill>
                <a:latin typeface="宋体" panose="02010600030101010101" pitchFamily="2" charset="-122"/>
              </a:rPr>
            </a:br>
            <a:br>
              <a:rPr lang="zh-CN" altLang="en-US" sz="1600" b="1" smtClean="0">
                <a:solidFill>
                  <a:schemeClr val="tx1"/>
                </a:solidFill>
                <a:latin typeface="宋体" panose="02010600030101010101" pitchFamily="2" charset="-122"/>
              </a:rPr>
            </a:br>
            <a:br>
              <a:rPr lang="zh-CN" altLang="en-US" sz="1400" b="1" smtClean="0">
                <a:solidFill>
                  <a:schemeClr val="tx2"/>
                </a:solidFill>
                <a:latin typeface="宋体" panose="02010600030101010101" pitchFamily="2" charset="-122"/>
              </a:rPr>
            </a:br>
            <a:r>
              <a:rPr lang="zh-CN" altLang="en-US" sz="2000" b="1" smtClean="0">
                <a:solidFill>
                  <a:schemeClr val="tx2"/>
                </a:solidFill>
                <a:latin typeface="宋体" panose="02010600030101010101" pitchFamily="2" charset="-122"/>
              </a:rPr>
              <a:t> </a:t>
            </a:r>
            <a:br>
              <a:rPr lang="zh-CN" altLang="en-US" sz="2800" b="1" smtClean="0">
                <a:solidFill>
                  <a:schemeClr val="tx2"/>
                </a:solidFill>
                <a:latin typeface="宋体" panose="02010600030101010101" pitchFamily="2" charset="-122"/>
              </a:rPr>
            </a:br>
            <a:br>
              <a:rPr lang="zh-CN" altLang="en-US" sz="2800" b="1" smtClean="0">
                <a:solidFill>
                  <a:schemeClr val="tx2"/>
                </a:solidFill>
                <a:latin typeface="宋体" panose="02010600030101010101" pitchFamily="2" charset="-122"/>
              </a:rPr>
            </a:br>
            <a:endParaRPr lang="zh-CN" altLang="en-US" sz="2800" b="1" smtClean="0">
              <a:solidFill>
                <a:schemeClr val="tx2"/>
              </a:solidFill>
              <a:latin typeface="宋体" panose="02010600030101010101" pitchFamily="2" charset="-122"/>
            </a:endParaRPr>
          </a:p>
        </p:txBody>
      </p:sp>
      <p:sp>
        <p:nvSpPr>
          <p:cNvPr id="7171" name="Rectangle 3"/>
          <p:cNvSpPr>
            <a:spLocks noGrp="1" noChangeArrowheads="1"/>
          </p:cNvSpPr>
          <p:nvPr>
            <p:ph type="subTitle" idx="1"/>
          </p:nvPr>
        </p:nvSpPr>
        <p:spPr>
          <a:xfrm>
            <a:off x="684213" y="3502025"/>
            <a:ext cx="5688012" cy="215900"/>
          </a:xfrm>
        </p:spPr>
        <p:txBody>
          <a:bodyPr/>
          <a:lstStyle/>
          <a:p>
            <a:pPr eaLnBrk="1" hangingPunct="1">
              <a:lnSpc>
                <a:spcPct val="80000"/>
              </a:lnSpc>
            </a:pPr>
            <a:r>
              <a:rPr lang="zh-CN" altLang="en-US" sz="1300" b="1" smtClean="0">
                <a:solidFill>
                  <a:srgbClr val="FFFF00"/>
                </a:solidFill>
                <a:latin typeface="Times New Roman" panose="02020603050405020304" pitchFamily="18" charset="0"/>
              </a:rPr>
              <a:t> </a:t>
            </a:r>
            <a:endParaRPr lang="zh-CN" altLang="en-US" sz="3600" b="1" smtClean="0">
              <a:solidFill>
                <a:schemeClr val="tx2"/>
              </a:solidFill>
              <a:latin typeface="宋体" panose="02010600030101010101" pitchFamily="2" charset="-122"/>
            </a:endParaRPr>
          </a:p>
        </p:txBody>
      </p:sp>
      <p:pic>
        <p:nvPicPr>
          <p:cNvPr id="7172" name="Picture 4" descr="CIMG0134"/>
          <p:cNvPicPr>
            <a:picLocks noChangeAspect="1" noChangeArrowheads="1"/>
          </p:cNvPicPr>
          <p:nvPr/>
        </p:nvPicPr>
        <p:blipFill>
          <a:blip r:embed="rId2" cstate="print"/>
          <a:srcRect/>
          <a:stretch>
            <a:fillRect/>
          </a:stretch>
        </p:blipFill>
        <p:spPr bwMode="auto">
          <a:xfrm>
            <a:off x="3419475" y="188913"/>
            <a:ext cx="3238500" cy="2519362"/>
          </a:xfrm>
          <a:prstGeom prst="rect">
            <a:avLst/>
          </a:prstGeom>
          <a:noFill/>
          <a:ln w="9525">
            <a:noFill/>
            <a:miter lim="800000"/>
            <a:headEnd/>
            <a:tailEnd/>
          </a:ln>
        </p:spPr>
      </p:pic>
      <p:pic>
        <p:nvPicPr>
          <p:cNvPr id="7173" name="Picture 5" descr="2118484_085956014_2"/>
          <p:cNvPicPr>
            <a:picLocks noChangeAspect="1" noChangeArrowheads="1"/>
          </p:cNvPicPr>
          <p:nvPr/>
        </p:nvPicPr>
        <p:blipFill>
          <a:blip r:embed="rId3" cstate="print"/>
          <a:srcRect/>
          <a:stretch>
            <a:fillRect/>
          </a:stretch>
        </p:blipFill>
        <p:spPr bwMode="auto">
          <a:xfrm>
            <a:off x="179388" y="188913"/>
            <a:ext cx="3238500" cy="2519362"/>
          </a:xfrm>
          <a:prstGeom prst="rect">
            <a:avLst/>
          </a:prstGeom>
          <a:noFill/>
          <a:ln w="9525">
            <a:noFill/>
            <a:miter lim="800000"/>
            <a:headEnd/>
            <a:tailEnd/>
          </a:ln>
        </p:spPr>
      </p:pic>
      <p:pic>
        <p:nvPicPr>
          <p:cNvPr id="7174" name="Picture 6" descr="2802"/>
          <p:cNvPicPr>
            <a:picLocks noChangeAspect="1" noChangeArrowheads="1"/>
          </p:cNvPicPr>
          <p:nvPr/>
        </p:nvPicPr>
        <p:blipFill>
          <a:blip r:embed="rId4" cstate="print"/>
          <a:srcRect/>
          <a:stretch>
            <a:fillRect/>
          </a:stretch>
        </p:blipFill>
        <p:spPr bwMode="auto">
          <a:xfrm>
            <a:off x="6516688" y="188913"/>
            <a:ext cx="2627312" cy="2519362"/>
          </a:xfrm>
          <a:prstGeom prst="rect">
            <a:avLst/>
          </a:prstGeom>
          <a:noFill/>
          <a:ln w="9525">
            <a:noFill/>
            <a:miter lim="800000"/>
            <a:headEnd/>
            <a:tailEnd/>
          </a:ln>
        </p:spPr>
      </p:pic>
    </p:spTree>
  </p:cSld>
  <p:clrMapOvr>
    <a:masterClrMapping/>
  </p:clrMapOvr>
  <p:transition advClick="0" advTm="5000"/>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25400" y="3175"/>
            <a:ext cx="9185275" cy="6869430"/>
          </a:xfrm>
          <a:prstGeom prst="rect">
            <a:avLst/>
          </a:prstGeom>
        </p:spPr>
      </p:pic>
      <p:sp>
        <p:nvSpPr>
          <p:cNvPr id="18434" name="Rectangle 2"/>
          <p:cNvSpPr>
            <a:spLocks noGrp="1" noChangeArrowheads="1"/>
          </p:cNvSpPr>
          <p:nvPr>
            <p:ph type="title"/>
          </p:nvPr>
        </p:nvSpPr>
        <p:spPr>
          <a:xfrm>
            <a:off x="684213" y="214313"/>
            <a:ext cx="8259762" cy="1462087"/>
          </a:xfrm>
        </p:spPr>
        <p:txBody>
          <a:bodyPr/>
          <a:lstStyle/>
          <a:p>
            <a:pPr eaLnBrk="1" hangingPunct="1"/>
            <a:r>
              <a:rPr lang="zh-CN" altLang="en-US" sz="3200" b="1" smtClean="0"/>
              <a:t>(5)</a:t>
            </a:r>
            <a:r>
              <a:rPr lang="zh-CN" altLang="en-US" sz="3200" b="1" smtClean="0">
                <a:latin typeface="宋体" panose="02010600030101010101" pitchFamily="2" charset="-122"/>
              </a:rPr>
              <a:t>、</a:t>
            </a:r>
            <a:r>
              <a:rPr lang="zh-CN" altLang="en-US" sz="3200" b="1" smtClean="0"/>
              <a:t>精装修管理架构 详细说明</a:t>
            </a:r>
            <a:endParaRPr lang="zh-CN" altLang="en-US" sz="3200" b="1" smtClean="0"/>
          </a:p>
        </p:txBody>
      </p:sp>
      <p:sp>
        <p:nvSpPr>
          <p:cNvPr id="18435" name="Rectangle 3"/>
          <p:cNvSpPr>
            <a:spLocks noGrp="1" noChangeArrowheads="1"/>
          </p:cNvSpPr>
          <p:nvPr>
            <p:ph type="body" idx="1"/>
          </p:nvPr>
        </p:nvSpPr>
        <p:spPr>
          <a:xfrm>
            <a:off x="1182688" y="2017713"/>
            <a:ext cx="7772400" cy="4506912"/>
          </a:xfrm>
        </p:spPr>
        <p:txBody>
          <a:bodyPr/>
          <a:lstStyle/>
          <a:p>
            <a:pPr eaLnBrk="1" hangingPunct="1">
              <a:lnSpc>
                <a:spcPct val="90000"/>
              </a:lnSpc>
              <a:buFont typeface="Wingdings" panose="05000000000000000000" pitchFamily="2" charset="2"/>
              <a:buChar char="u"/>
            </a:pPr>
            <a:r>
              <a:rPr lang="en-US" altLang="zh-CN" sz="1400" smtClean="0"/>
              <a:t>1</a:t>
            </a:r>
            <a:r>
              <a:rPr lang="zh-CN" altLang="en-US" sz="1400" smtClean="0"/>
              <a:t>、</a:t>
            </a:r>
            <a:r>
              <a:rPr lang="zh-CN" altLang="en-US" sz="1400" smtClean="0">
                <a:latin typeface="宋体" panose="02010600030101010101" pitchFamily="2" charset="-122"/>
              </a:rPr>
              <a:t>精装修设计单位：多选几家有品牌的设计单位进行参与，要求提供效果图，然后进行选择</a:t>
            </a:r>
            <a:endParaRPr lang="zh-CN" altLang="en-US" sz="1400" smtClean="0">
              <a:latin typeface="宋体" panose="02010600030101010101" pitchFamily="2" charset="-122"/>
            </a:endParaRPr>
          </a:p>
          <a:p>
            <a:pPr eaLnBrk="1" hangingPunct="1">
              <a:lnSpc>
                <a:spcPct val="90000"/>
              </a:lnSpc>
              <a:buFont typeface="Wingdings" panose="05000000000000000000" pitchFamily="2" charset="2"/>
              <a:buChar char="u"/>
            </a:pPr>
            <a:r>
              <a:rPr lang="zh-CN" altLang="en-US" sz="1400" smtClean="0">
                <a:latin typeface="宋体" panose="02010600030101010101" pitchFamily="2" charset="-122"/>
              </a:rPr>
              <a:t>比较。同时考虑设计时间和单价比较。对设计单位进行考察。在设计单位设计的图纸，从初稿图、修改图到审核图、双方确定后、最终确定施工蓝图。</a:t>
            </a:r>
            <a:endParaRPr lang="zh-CN" altLang="en-US" sz="1400" smtClean="0">
              <a:latin typeface="宋体" panose="02010600030101010101" pitchFamily="2" charset="-122"/>
            </a:endParaRPr>
          </a:p>
          <a:p>
            <a:pPr eaLnBrk="1" hangingPunct="1">
              <a:lnSpc>
                <a:spcPct val="90000"/>
              </a:lnSpc>
              <a:buFont typeface="Wingdings" panose="05000000000000000000" pitchFamily="2" charset="2"/>
              <a:buChar char="u"/>
            </a:pPr>
            <a:r>
              <a:rPr lang="zh-CN" altLang="en-US" sz="1400" smtClean="0">
                <a:latin typeface="宋体" panose="02010600030101010101" pitchFamily="2" charset="-122"/>
              </a:rPr>
              <a:t>精装修单位：多选几家有实力性装修单位进行参与，招标前要求装饰单位提供公司资质及工程业绩或对装饰单位公司进行考察和查看近期完成工程。根据装饰公司施工实力性、施工质量、施工工艺、施工方案及投标单价进行选择比较确定中标单位。</a:t>
            </a:r>
            <a:endParaRPr lang="zh-CN" altLang="en-US" sz="1400" smtClean="0">
              <a:latin typeface="宋体" panose="02010600030101010101" pitchFamily="2" charset="-122"/>
            </a:endParaRPr>
          </a:p>
          <a:p>
            <a:pPr eaLnBrk="1" hangingPunct="1">
              <a:lnSpc>
                <a:spcPct val="90000"/>
              </a:lnSpc>
              <a:buFont typeface="Wingdings" panose="05000000000000000000" pitchFamily="2" charset="2"/>
              <a:buChar char="u"/>
            </a:pPr>
            <a:r>
              <a:rPr lang="en-US" altLang="zh-CN" sz="1400" smtClean="0">
                <a:latin typeface="宋体" panose="02010600030101010101" pitchFamily="2" charset="-122"/>
              </a:rPr>
              <a:t>3</a:t>
            </a:r>
            <a:r>
              <a:rPr lang="zh-CN" altLang="en-US" sz="1400" smtClean="0">
                <a:latin typeface="宋体" panose="02010600030101010101" pitchFamily="2" charset="-122"/>
              </a:rPr>
              <a:t>、对设计单位设计的图纸，施工单位在施工前发现问题及时用文字形式提出，通过图纸会审进行商讨，对提出的问题进行图纸生化修改和补图。也可采用由施工单位进行生化修改，最后得到甲方和设计单位认可后再进行装饰施工，减少施工期间修改变更费用。</a:t>
            </a:r>
            <a:endParaRPr lang="zh-CN" altLang="en-US" sz="1400" smtClean="0">
              <a:latin typeface="宋体" panose="02010600030101010101" pitchFamily="2" charset="-122"/>
            </a:endParaRPr>
          </a:p>
          <a:p>
            <a:pPr eaLnBrk="1" hangingPunct="1">
              <a:lnSpc>
                <a:spcPct val="90000"/>
              </a:lnSpc>
              <a:buFont typeface="Wingdings" panose="05000000000000000000" pitchFamily="2" charset="2"/>
              <a:buChar char="u"/>
            </a:pPr>
            <a:r>
              <a:rPr lang="en-US" altLang="zh-CN" sz="1400" smtClean="0">
                <a:latin typeface="宋体" panose="02010600030101010101" pitchFamily="2" charset="-122"/>
              </a:rPr>
              <a:t>4</a:t>
            </a:r>
            <a:r>
              <a:rPr lang="zh-CN" altLang="en-US" sz="1400" smtClean="0">
                <a:latin typeface="宋体" panose="02010600030101010101" pitchFamily="2" charset="-122"/>
              </a:rPr>
              <a:t>、招标期间要求投标单位根据甲方及图纸设计要求需提供装修材料样品，施工期间装饰单位根据提供的样品进行采购，在采购前饰面的主要材料需甲方或设计确认</a:t>
            </a:r>
            <a:r>
              <a:rPr lang="en-US" altLang="zh-CN" sz="1400" smtClean="0">
                <a:latin typeface="宋体" panose="02010600030101010101" pitchFamily="2" charset="-122"/>
              </a:rPr>
              <a:t>(</a:t>
            </a:r>
            <a:r>
              <a:rPr lang="zh-CN" altLang="en-US" sz="1400" smtClean="0">
                <a:latin typeface="宋体" panose="02010600030101010101" pitchFamily="2" charset="-122"/>
              </a:rPr>
              <a:t>主材料样品各做</a:t>
            </a:r>
            <a:r>
              <a:rPr lang="en-US" altLang="zh-CN" sz="1400" smtClean="0">
                <a:latin typeface="宋体" panose="02010600030101010101" pitchFamily="2" charset="-122"/>
              </a:rPr>
              <a:t>4</a:t>
            </a:r>
            <a:r>
              <a:rPr lang="zh-CN" altLang="en-US" sz="1400" smtClean="0">
                <a:latin typeface="宋体" panose="02010600030101010101" pitchFamily="2" charset="-122"/>
              </a:rPr>
              <a:t>套</a:t>
            </a:r>
            <a:r>
              <a:rPr lang="en-US" altLang="zh-CN" sz="1400" smtClean="0">
                <a:latin typeface="宋体" panose="02010600030101010101" pitchFamily="2" charset="-122"/>
              </a:rPr>
              <a:t>:</a:t>
            </a:r>
            <a:r>
              <a:rPr lang="zh-CN" altLang="en-US" sz="1400" smtClean="0">
                <a:latin typeface="宋体" panose="02010600030101010101" pitchFamily="2" charset="-122"/>
              </a:rPr>
              <a:t>甲方工程部</a:t>
            </a:r>
            <a:r>
              <a:rPr lang="en-US" altLang="zh-CN" sz="1400" smtClean="0">
                <a:latin typeface="宋体" panose="02010600030101010101" pitchFamily="2" charset="-122"/>
              </a:rPr>
              <a:t>/</a:t>
            </a:r>
            <a:r>
              <a:rPr lang="zh-CN" altLang="en-US" sz="1400" smtClean="0">
                <a:latin typeface="宋体" panose="02010600030101010101" pitchFamily="2" charset="-122"/>
              </a:rPr>
              <a:t>合约部、监理公司、精装修公司</a:t>
            </a:r>
            <a:r>
              <a:rPr lang="en-US" altLang="zh-CN" sz="1400" smtClean="0">
                <a:latin typeface="宋体" panose="02010600030101010101" pitchFamily="2" charset="-122"/>
              </a:rPr>
              <a:t>)</a:t>
            </a:r>
            <a:r>
              <a:rPr lang="zh-CN" altLang="en-US" sz="1400" smtClean="0">
                <a:latin typeface="宋体" panose="02010600030101010101" pitchFamily="2" charset="-122"/>
              </a:rPr>
              <a:t>并进行封样。</a:t>
            </a:r>
            <a:endParaRPr lang="zh-CN" altLang="en-US" sz="1400" smtClean="0">
              <a:latin typeface="宋体" panose="02010600030101010101" pitchFamily="2" charset="-122"/>
            </a:endParaRPr>
          </a:p>
          <a:p>
            <a:pPr eaLnBrk="1" hangingPunct="1">
              <a:lnSpc>
                <a:spcPct val="90000"/>
              </a:lnSpc>
              <a:buFont typeface="Wingdings" panose="05000000000000000000" pitchFamily="2" charset="2"/>
              <a:buChar char="u"/>
            </a:pPr>
            <a:r>
              <a:rPr lang="en-US" altLang="zh-CN" sz="1400" smtClean="0">
                <a:latin typeface="宋体" panose="02010600030101010101" pitchFamily="2" charset="-122"/>
              </a:rPr>
              <a:t>5</a:t>
            </a:r>
            <a:r>
              <a:rPr lang="zh-CN" altLang="en-US" sz="1400" smtClean="0">
                <a:latin typeface="宋体" panose="02010600030101010101" pitchFamily="2" charset="-122"/>
              </a:rPr>
              <a:t>、招投标前先做样板间，在样板间施工过程中可进行修改调整，待样板间施工完成后，由甲方和设计单位进行验收复查后，最终确定施工蓝图进行招投标工作。</a:t>
            </a:r>
            <a:endParaRPr lang="zh-CN" altLang="en-US" sz="1400" smtClean="0">
              <a:latin typeface="宋体" panose="02010600030101010101" pitchFamily="2" charset="-122"/>
            </a:endParaRPr>
          </a:p>
          <a:p>
            <a:pPr eaLnBrk="1" hangingPunct="1">
              <a:lnSpc>
                <a:spcPct val="90000"/>
              </a:lnSpc>
              <a:buFont typeface="Wingdings" panose="05000000000000000000" pitchFamily="2" charset="2"/>
              <a:buChar char="u"/>
            </a:pPr>
            <a:r>
              <a:rPr lang="en-US" altLang="zh-CN" sz="1400" smtClean="0">
                <a:latin typeface="宋体" panose="02010600030101010101" pitchFamily="2" charset="-122"/>
              </a:rPr>
              <a:t>6</a:t>
            </a:r>
            <a:r>
              <a:rPr lang="zh-CN" altLang="en-US" sz="1400" smtClean="0">
                <a:latin typeface="宋体" panose="02010600030101010101" pitchFamily="2" charset="-122"/>
              </a:rPr>
              <a:t>、装饰单位进场的施工材料需报验给监理单位查看，合格后方可施用。主要装饰材料需进行复试。</a:t>
            </a:r>
            <a:endParaRPr lang="zh-CN" altLang="en-US" sz="1400" smtClean="0">
              <a:latin typeface="宋体" panose="02010600030101010101" pitchFamily="2" charset="-122"/>
            </a:endParaRPr>
          </a:p>
          <a:p>
            <a:pPr eaLnBrk="1" hangingPunct="1">
              <a:lnSpc>
                <a:spcPct val="90000"/>
              </a:lnSpc>
              <a:buFont typeface="Wingdings" panose="05000000000000000000" pitchFamily="2" charset="2"/>
              <a:buChar char="u"/>
            </a:pPr>
            <a:r>
              <a:rPr lang="en-US" altLang="zh-CN" sz="1400" smtClean="0">
                <a:latin typeface="宋体" panose="02010600030101010101" pitchFamily="2" charset="-122"/>
              </a:rPr>
              <a:t>7</a:t>
            </a:r>
            <a:r>
              <a:rPr lang="zh-CN" altLang="en-US" sz="1400" smtClean="0">
                <a:latin typeface="宋体" panose="02010600030101010101" pitchFamily="2" charset="-122"/>
              </a:rPr>
              <a:t>、在施工过程中的进度、质量进行跟踪。</a:t>
            </a:r>
            <a:endParaRPr lang="zh-CN" altLang="en-US" sz="1400" smtClean="0">
              <a:latin typeface="宋体" panose="02010600030101010101" pitchFamily="2" charset="-122"/>
            </a:endParaRPr>
          </a:p>
          <a:p>
            <a:pPr eaLnBrk="1" hangingPunct="1">
              <a:lnSpc>
                <a:spcPct val="90000"/>
              </a:lnSpc>
              <a:buFont typeface="Wingdings" panose="05000000000000000000" pitchFamily="2" charset="2"/>
              <a:buChar char="u"/>
            </a:pPr>
            <a:r>
              <a:rPr lang="en-US" altLang="zh-CN" sz="1400" smtClean="0">
                <a:latin typeface="宋体" panose="02010600030101010101" pitchFamily="2" charset="-122"/>
              </a:rPr>
              <a:t>8</a:t>
            </a:r>
            <a:r>
              <a:rPr lang="zh-CN" altLang="en-US" sz="1400" smtClean="0">
                <a:latin typeface="宋体" panose="02010600030101010101" pitchFamily="2" charset="-122"/>
              </a:rPr>
              <a:t>、后期竣工验收工作。</a:t>
            </a:r>
            <a:endParaRPr lang="zh-CN" altLang="en-US" sz="1400" smtClean="0">
              <a:latin typeface="宋体" panose="02010600030101010101" pitchFamily="2" charset="-122"/>
            </a:endParaRPr>
          </a:p>
          <a:p>
            <a:pPr eaLnBrk="1" hangingPunct="1">
              <a:lnSpc>
                <a:spcPct val="90000"/>
              </a:lnSpc>
              <a:buFont typeface="Wingdings" panose="05000000000000000000" pitchFamily="2" charset="2"/>
              <a:buChar char="u"/>
            </a:pPr>
            <a:r>
              <a:rPr lang="en-US" altLang="zh-CN" sz="1400" smtClean="0">
                <a:latin typeface="宋体" panose="02010600030101010101" pitchFamily="2" charset="-122"/>
              </a:rPr>
              <a:t>9</a:t>
            </a:r>
            <a:r>
              <a:rPr lang="zh-CN" altLang="en-US" sz="1400" smtClean="0">
                <a:latin typeface="宋体" panose="02010600030101010101" pitchFamily="2" charset="-122"/>
              </a:rPr>
              <a:t>、验收后移交物业公司管理。</a:t>
            </a:r>
            <a:endParaRPr lang="zh-CN" altLang="en-US" sz="1400" smtClean="0">
              <a:latin typeface="宋体" panose="02010600030101010101" pitchFamily="2" charset="-122"/>
            </a:endParaRPr>
          </a:p>
          <a:p>
            <a:pPr eaLnBrk="1" hangingPunct="1">
              <a:lnSpc>
                <a:spcPct val="90000"/>
              </a:lnSpc>
              <a:buFont typeface="Wingdings" panose="05000000000000000000" pitchFamily="2" charset="2"/>
              <a:buChar char="u"/>
            </a:pPr>
            <a:r>
              <a:rPr lang="en-US" altLang="zh-CN" sz="1400" smtClean="0">
                <a:latin typeface="宋体" panose="02010600030101010101" pitchFamily="2" charset="-122"/>
              </a:rPr>
              <a:t>10</a:t>
            </a:r>
            <a:r>
              <a:rPr lang="zh-CN" altLang="en-US" sz="1400" smtClean="0">
                <a:latin typeface="宋体" panose="02010600030101010101" pitchFamily="2" charset="-122"/>
              </a:rPr>
              <a:t>、住宅精装修房屋物业验收合格并移交。</a:t>
            </a:r>
            <a:endParaRPr lang="zh-CN" altLang="en-US" sz="1400" smtClean="0">
              <a:latin typeface="宋体" panose="02010600030101010101" pitchFamily="2"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2075" y="-5715"/>
            <a:ext cx="9236075" cy="6869430"/>
          </a:xfrm>
          <a:prstGeom prst="rect">
            <a:avLst/>
          </a:prstGeom>
        </p:spPr>
      </p:pic>
      <p:sp>
        <p:nvSpPr>
          <p:cNvPr id="115714" name="Rectangle 2"/>
          <p:cNvSpPr>
            <a:spLocks noGrp="1" noChangeArrowheads="1"/>
          </p:cNvSpPr>
          <p:nvPr>
            <p:ph type="title" sz="quarter"/>
          </p:nvPr>
        </p:nvSpPr>
        <p:spPr>
          <a:xfrm>
            <a:off x="180975" y="405130"/>
            <a:ext cx="8856980" cy="1527175"/>
          </a:xfrm>
        </p:spPr>
        <p:txBody>
          <a:bodyPr/>
          <a:lstStyle/>
          <a:p>
            <a:pPr eaLnBrk="1" hangingPunct="1"/>
            <a:r>
              <a:rPr lang="zh-CN" altLang="en-US" sz="1600" b="1" smtClean="0">
                <a:solidFill>
                  <a:schemeClr val="tx2"/>
                </a:solidFill>
              </a:rPr>
              <a:t>精装修施工易出现的问题及</a:t>
            </a:r>
            <a:r>
              <a:rPr lang="zh-CN" altLang="en-US" sz="1600" b="1" smtClean="0">
                <a:latin typeface="宋体" panose="02010600030101010101" pitchFamily="2" charset="-122"/>
              </a:rPr>
              <a:t>隐蔽工程问题图集（</a:t>
            </a:r>
            <a:r>
              <a:rPr lang="en-US" altLang="zh-CN" sz="1600" b="1" smtClean="0">
                <a:latin typeface="宋体" panose="02010600030101010101" pitchFamily="2" charset="-122"/>
              </a:rPr>
              <a:t>2</a:t>
            </a:r>
            <a:r>
              <a:rPr lang="zh-CN" altLang="en-US" sz="1600" b="1" smtClean="0">
                <a:latin typeface="宋体" panose="02010600030101010101" pitchFamily="2" charset="-122"/>
              </a:rPr>
              <a:t>）</a:t>
            </a:r>
            <a:endParaRPr lang="zh-CN" altLang="en-US" sz="1600" b="1" smtClean="0">
              <a:latin typeface="宋体" panose="02010600030101010101" pitchFamily="2" charset="-122"/>
            </a:endParaRPr>
          </a:p>
        </p:txBody>
      </p:sp>
      <p:pic>
        <p:nvPicPr>
          <p:cNvPr id="115715" name="Picture 3" descr="DSC04935"/>
          <p:cNvPicPr>
            <a:picLocks noChangeAspect="1" noChangeArrowheads="1"/>
          </p:cNvPicPr>
          <p:nvPr>
            <p:ph sz="quarter" idx="1"/>
          </p:nvPr>
        </p:nvPicPr>
        <p:blipFill>
          <a:blip r:embed="rId2" cstate="print"/>
          <a:srcRect/>
          <a:stretch>
            <a:fillRect/>
          </a:stretch>
        </p:blipFill>
        <p:spPr>
          <a:xfrm>
            <a:off x="179388" y="1700213"/>
            <a:ext cx="4321175" cy="2520950"/>
          </a:xfrm>
          <a:noFill/>
        </p:spPr>
      </p:pic>
      <p:pic>
        <p:nvPicPr>
          <p:cNvPr id="115716" name="Picture 4" descr="DSC04931"/>
          <p:cNvPicPr>
            <a:picLocks noChangeAspect="1" noChangeArrowheads="1"/>
          </p:cNvPicPr>
          <p:nvPr>
            <p:ph sz="quarter" idx="2"/>
          </p:nvPr>
        </p:nvPicPr>
        <p:blipFill>
          <a:blip r:embed="rId3" cstate="print"/>
          <a:srcRect/>
          <a:stretch>
            <a:fillRect/>
          </a:stretch>
        </p:blipFill>
        <p:spPr>
          <a:xfrm>
            <a:off x="4643438" y="1700213"/>
            <a:ext cx="4321175" cy="2530475"/>
          </a:xfrm>
          <a:noFill/>
        </p:spPr>
      </p:pic>
      <p:pic>
        <p:nvPicPr>
          <p:cNvPr id="115717" name="Picture 5" descr="DSC04925"/>
          <p:cNvPicPr>
            <a:picLocks noChangeAspect="1" noChangeArrowheads="1"/>
          </p:cNvPicPr>
          <p:nvPr>
            <p:ph sz="quarter" idx="4"/>
          </p:nvPr>
        </p:nvPicPr>
        <p:blipFill>
          <a:blip r:embed="rId4" cstate="print"/>
          <a:srcRect/>
          <a:stretch>
            <a:fillRect/>
          </a:stretch>
        </p:blipFill>
        <p:spPr>
          <a:xfrm>
            <a:off x="4643438" y="4365625"/>
            <a:ext cx="4321175" cy="2376488"/>
          </a:xfrm>
          <a:noFill/>
        </p:spPr>
      </p:pic>
      <p:sp>
        <p:nvSpPr>
          <p:cNvPr id="115718" name="Rectangle 6"/>
          <p:cNvSpPr>
            <a:spLocks noChangeArrowheads="1"/>
          </p:cNvSpPr>
          <p:nvPr/>
        </p:nvSpPr>
        <p:spPr bwMode="auto">
          <a:xfrm rot="10800000" flipV="1">
            <a:off x="1258888" y="3640138"/>
            <a:ext cx="2881312" cy="366712"/>
          </a:xfrm>
          <a:prstGeom prst="rect">
            <a:avLst/>
          </a:prstGeom>
          <a:noFill/>
          <a:ln w="9525">
            <a:noFill/>
            <a:miter lim="800000"/>
          </a:ln>
          <a:effectLst/>
        </p:spPr>
        <p:txBody>
          <a:bodyPr>
            <a:spAutoFit/>
          </a:bodyPr>
          <a:lstStyle/>
          <a:p>
            <a:pPr algn="l">
              <a:spcBef>
                <a:spcPct val="50000"/>
              </a:spcBef>
            </a:pPr>
            <a:r>
              <a:rPr lang="zh-CN" altLang="en-US" sz="1800">
                <a:solidFill>
                  <a:srgbClr val="A50021"/>
                </a:solidFill>
                <a:latin typeface="Tahoma" panose="020B0604030504040204" pitchFamily="34" charset="0"/>
              </a:rPr>
              <a:t>                   </a:t>
            </a:r>
            <a:r>
              <a:rPr lang="zh-CN" altLang="en-US" sz="1800">
                <a:solidFill>
                  <a:srgbClr val="FFFF00"/>
                </a:solidFill>
                <a:latin typeface="Tahoma" panose="020B0604030504040204" pitchFamily="34" charset="0"/>
              </a:rPr>
              <a:t>线管破裂穿</a:t>
            </a:r>
            <a:endParaRPr lang="zh-CN" altLang="en-US" sz="1800">
              <a:solidFill>
                <a:srgbClr val="FFFF00"/>
              </a:solidFill>
              <a:latin typeface="Tahoma" panose="020B0604030504040204" pitchFamily="34" charset="0"/>
            </a:endParaRPr>
          </a:p>
        </p:txBody>
      </p:sp>
      <p:sp>
        <p:nvSpPr>
          <p:cNvPr id="115719" name="Rectangle 7"/>
          <p:cNvSpPr>
            <a:spLocks noChangeArrowheads="1"/>
          </p:cNvSpPr>
          <p:nvPr/>
        </p:nvSpPr>
        <p:spPr bwMode="auto">
          <a:xfrm rot="10800000" flipV="1">
            <a:off x="5867400" y="3709988"/>
            <a:ext cx="3025775" cy="366712"/>
          </a:xfrm>
          <a:prstGeom prst="rect">
            <a:avLst/>
          </a:prstGeom>
          <a:noFill/>
          <a:ln w="9525">
            <a:noFill/>
            <a:miter lim="800000"/>
          </a:ln>
          <a:effectLst/>
        </p:spPr>
        <p:txBody>
          <a:bodyPr>
            <a:spAutoFit/>
          </a:bodyPr>
          <a:lstStyle/>
          <a:p>
            <a:pPr algn="l">
              <a:spcBef>
                <a:spcPct val="50000"/>
              </a:spcBef>
            </a:pPr>
            <a:r>
              <a:rPr lang="zh-CN" altLang="en-US" sz="1800">
                <a:solidFill>
                  <a:srgbClr val="A50021"/>
                </a:solidFill>
                <a:latin typeface="Tahoma" panose="020B0604030504040204" pitchFamily="34" charset="0"/>
              </a:rPr>
              <a:t>                     </a:t>
            </a:r>
            <a:r>
              <a:rPr lang="zh-CN" altLang="en-US" sz="1800">
                <a:solidFill>
                  <a:srgbClr val="FFFF00"/>
                </a:solidFill>
                <a:latin typeface="Tahoma" panose="020B0604030504040204" pitchFamily="34" charset="0"/>
              </a:rPr>
              <a:t>穿墙管不规范</a:t>
            </a:r>
            <a:endParaRPr lang="zh-CN" altLang="en-US" sz="1800">
              <a:solidFill>
                <a:srgbClr val="FFFF00"/>
              </a:solidFill>
              <a:latin typeface="Tahoma" panose="020B0604030504040204" pitchFamily="34" charset="0"/>
            </a:endParaRPr>
          </a:p>
        </p:txBody>
      </p:sp>
      <p:sp>
        <p:nvSpPr>
          <p:cNvPr id="115720" name="Rectangle 8"/>
          <p:cNvSpPr>
            <a:spLocks noChangeArrowheads="1"/>
          </p:cNvSpPr>
          <p:nvPr/>
        </p:nvSpPr>
        <p:spPr bwMode="auto">
          <a:xfrm rot="10800000" flipV="1">
            <a:off x="1763713" y="6237288"/>
            <a:ext cx="2232025" cy="366712"/>
          </a:xfrm>
          <a:prstGeom prst="rect">
            <a:avLst/>
          </a:prstGeom>
          <a:noFill/>
          <a:ln w="9525">
            <a:noFill/>
            <a:miter lim="800000"/>
          </a:ln>
          <a:effectLst/>
        </p:spPr>
        <p:txBody>
          <a:bodyPr>
            <a:spAutoFit/>
          </a:bodyPr>
          <a:lstStyle/>
          <a:p>
            <a:pPr algn="l">
              <a:spcBef>
                <a:spcPct val="50000"/>
              </a:spcBef>
            </a:pPr>
            <a:r>
              <a:rPr lang="zh-CN" altLang="en-US" sz="1800">
                <a:solidFill>
                  <a:srgbClr val="A50021"/>
                </a:solidFill>
                <a:latin typeface="Tahoma" panose="020B0604030504040204" pitchFamily="34" charset="0"/>
              </a:rPr>
              <a:t>   </a:t>
            </a:r>
            <a:endParaRPr lang="zh-CN" altLang="en-US" sz="1800">
              <a:solidFill>
                <a:srgbClr val="FFFF00"/>
              </a:solidFill>
              <a:latin typeface="Tahoma" panose="020B0604030504040204" pitchFamily="34" charset="0"/>
            </a:endParaRPr>
          </a:p>
        </p:txBody>
      </p:sp>
      <p:sp>
        <p:nvSpPr>
          <p:cNvPr id="115721" name="Rectangle 9"/>
          <p:cNvSpPr>
            <a:spLocks noChangeArrowheads="1"/>
          </p:cNvSpPr>
          <p:nvPr/>
        </p:nvSpPr>
        <p:spPr bwMode="auto">
          <a:xfrm rot="10800000" flipV="1">
            <a:off x="6765925" y="4581525"/>
            <a:ext cx="2378075" cy="366713"/>
          </a:xfrm>
          <a:prstGeom prst="rect">
            <a:avLst/>
          </a:prstGeom>
          <a:noFill/>
          <a:ln w="9525">
            <a:noFill/>
            <a:miter lim="800000"/>
          </a:ln>
          <a:effectLst/>
        </p:spPr>
        <p:txBody>
          <a:bodyPr>
            <a:spAutoFit/>
          </a:bodyPr>
          <a:lstStyle/>
          <a:p>
            <a:pPr algn="l">
              <a:spcBef>
                <a:spcPct val="50000"/>
              </a:spcBef>
            </a:pPr>
            <a:r>
              <a:rPr lang="zh-CN" altLang="en-US" sz="1800">
                <a:solidFill>
                  <a:srgbClr val="A50021"/>
                </a:solidFill>
                <a:latin typeface="Tahoma" panose="020B0604030504040204" pitchFamily="34" charset="0"/>
              </a:rPr>
              <a:t>        </a:t>
            </a:r>
            <a:r>
              <a:rPr lang="zh-CN" altLang="en-US" sz="1800">
                <a:solidFill>
                  <a:srgbClr val="FFFF00"/>
                </a:solidFill>
                <a:latin typeface="Tahoma" panose="020B0604030504040204" pitchFamily="34" charset="0"/>
              </a:rPr>
              <a:t>管道形成波浪</a:t>
            </a:r>
            <a:endParaRPr lang="zh-CN" altLang="en-US" sz="1800">
              <a:solidFill>
                <a:srgbClr val="FFFF00"/>
              </a:solidFill>
              <a:latin typeface="Tahoma" panose="020B0604030504040204" pitchFamily="34" charset="0"/>
            </a:endParaRPr>
          </a:p>
        </p:txBody>
      </p:sp>
      <p:sp>
        <p:nvSpPr>
          <p:cNvPr id="115722" name="Rectangle 10"/>
          <p:cNvSpPr>
            <a:spLocks noChangeArrowheads="1"/>
          </p:cNvSpPr>
          <p:nvPr/>
        </p:nvSpPr>
        <p:spPr bwMode="auto">
          <a:xfrm>
            <a:off x="5003800" y="6308725"/>
            <a:ext cx="1335088" cy="366713"/>
          </a:xfrm>
          <a:prstGeom prst="rect">
            <a:avLst/>
          </a:prstGeom>
          <a:noFill/>
          <a:ln w="9525">
            <a:noFill/>
            <a:miter lim="800000"/>
          </a:ln>
          <a:effectLst/>
        </p:spPr>
        <p:txBody>
          <a:bodyPr wrap="none">
            <a:spAutoFit/>
          </a:bodyPr>
          <a:lstStyle/>
          <a:p>
            <a:pPr algn="l">
              <a:spcBef>
                <a:spcPct val="50000"/>
              </a:spcBef>
            </a:pPr>
            <a:r>
              <a:rPr lang="zh-CN" altLang="en-US" sz="1800">
                <a:solidFill>
                  <a:srgbClr val="FFFF00"/>
                </a:solidFill>
                <a:latin typeface="Tahoma" panose="020B0604030504040204" pitchFamily="34" charset="0"/>
              </a:rPr>
              <a:t>接口不垂直</a:t>
            </a:r>
            <a:endParaRPr lang="zh-CN" altLang="en-US" sz="1800">
              <a:solidFill>
                <a:srgbClr val="FFFF00"/>
              </a:solidFill>
              <a:latin typeface="Tahoma" panose="020B0604030504040204" pitchFamily="34" charset="0"/>
            </a:endParaRPr>
          </a:p>
        </p:txBody>
      </p:sp>
      <p:sp>
        <p:nvSpPr>
          <p:cNvPr id="115723" name="Oval 11"/>
          <p:cNvSpPr>
            <a:spLocks noChangeArrowheads="1"/>
          </p:cNvSpPr>
          <p:nvPr/>
        </p:nvSpPr>
        <p:spPr bwMode="auto">
          <a:xfrm>
            <a:off x="1619250" y="2565400"/>
            <a:ext cx="720725" cy="792163"/>
          </a:xfrm>
          <a:prstGeom prst="ellipse">
            <a:avLst/>
          </a:prstGeom>
          <a:solidFill>
            <a:schemeClr val="accent1">
              <a:alpha val="0"/>
            </a:schemeClr>
          </a:solidFill>
          <a:ln w="28575">
            <a:solidFill>
              <a:srgbClr val="FF3300"/>
            </a:solidFill>
            <a:round/>
          </a:ln>
          <a:effectLst/>
        </p:spPr>
        <p:txBody>
          <a:bodyPr wrap="none" anchor="ctr"/>
          <a:lstStyle/>
          <a:p>
            <a:endParaRPr lang="zh-CN" altLang="en-US"/>
          </a:p>
        </p:txBody>
      </p:sp>
      <p:sp>
        <p:nvSpPr>
          <p:cNvPr id="115724" name="Oval 12"/>
          <p:cNvSpPr>
            <a:spLocks noChangeArrowheads="1"/>
          </p:cNvSpPr>
          <p:nvPr/>
        </p:nvSpPr>
        <p:spPr bwMode="auto">
          <a:xfrm>
            <a:off x="6156325" y="2565400"/>
            <a:ext cx="1008063" cy="719138"/>
          </a:xfrm>
          <a:prstGeom prst="ellipse">
            <a:avLst/>
          </a:prstGeom>
          <a:solidFill>
            <a:schemeClr val="accent1">
              <a:alpha val="0"/>
            </a:schemeClr>
          </a:solidFill>
          <a:ln w="28575">
            <a:solidFill>
              <a:srgbClr val="FF3300"/>
            </a:solidFill>
            <a:round/>
          </a:ln>
          <a:effectLst/>
        </p:spPr>
        <p:txBody>
          <a:bodyPr wrap="none" anchor="ctr"/>
          <a:lstStyle/>
          <a:p>
            <a:endParaRPr lang="zh-CN" altLang="en-US"/>
          </a:p>
        </p:txBody>
      </p:sp>
      <p:sp>
        <p:nvSpPr>
          <p:cNvPr id="115725" name="Line 13"/>
          <p:cNvSpPr>
            <a:spLocks noChangeShapeType="1"/>
          </p:cNvSpPr>
          <p:nvPr/>
        </p:nvSpPr>
        <p:spPr bwMode="auto">
          <a:xfrm flipH="1" flipV="1">
            <a:off x="2843213" y="5373688"/>
            <a:ext cx="73025" cy="935037"/>
          </a:xfrm>
          <a:prstGeom prst="line">
            <a:avLst/>
          </a:prstGeom>
          <a:noFill/>
          <a:ln w="28575">
            <a:solidFill>
              <a:srgbClr val="FF3300"/>
            </a:solidFill>
            <a:round/>
            <a:tailEnd type="triangle" w="med" len="med"/>
          </a:ln>
          <a:effectLst/>
        </p:spPr>
        <p:txBody>
          <a:bodyPr/>
          <a:lstStyle/>
          <a:p>
            <a:endParaRPr lang="zh-CN" altLang="en-US"/>
          </a:p>
        </p:txBody>
      </p:sp>
      <p:sp>
        <p:nvSpPr>
          <p:cNvPr id="115726" name="Line 14"/>
          <p:cNvSpPr>
            <a:spLocks noChangeShapeType="1"/>
          </p:cNvSpPr>
          <p:nvPr/>
        </p:nvSpPr>
        <p:spPr bwMode="auto">
          <a:xfrm flipV="1">
            <a:off x="5651500" y="5445125"/>
            <a:ext cx="504825" cy="863600"/>
          </a:xfrm>
          <a:prstGeom prst="line">
            <a:avLst/>
          </a:prstGeom>
          <a:noFill/>
          <a:ln w="28575">
            <a:solidFill>
              <a:srgbClr val="FF3300"/>
            </a:solidFill>
            <a:round/>
            <a:tailEnd type="triangle" w="med" len="med"/>
          </a:ln>
          <a:effectLst/>
        </p:spPr>
        <p:txBody>
          <a:bodyPr/>
          <a:lstStyle/>
          <a:p>
            <a:endParaRPr lang="zh-CN" altLang="en-US"/>
          </a:p>
        </p:txBody>
      </p:sp>
      <p:sp>
        <p:nvSpPr>
          <p:cNvPr id="115727" name="Line 15"/>
          <p:cNvSpPr>
            <a:spLocks noChangeShapeType="1"/>
          </p:cNvSpPr>
          <p:nvPr/>
        </p:nvSpPr>
        <p:spPr bwMode="auto">
          <a:xfrm flipV="1">
            <a:off x="5651500" y="5734050"/>
            <a:ext cx="1225550" cy="574675"/>
          </a:xfrm>
          <a:prstGeom prst="line">
            <a:avLst/>
          </a:prstGeom>
          <a:noFill/>
          <a:ln w="28575">
            <a:solidFill>
              <a:srgbClr val="FF3300"/>
            </a:solidFill>
            <a:round/>
            <a:tailEnd type="triangle" w="med" len="med"/>
          </a:ln>
          <a:effectLst/>
        </p:spPr>
        <p:txBody>
          <a:bodyPr/>
          <a:lstStyle/>
          <a:p>
            <a:endParaRPr lang="zh-CN" altLang="en-US"/>
          </a:p>
        </p:txBody>
      </p:sp>
      <p:sp>
        <p:nvSpPr>
          <p:cNvPr id="115728" name="Line 16"/>
          <p:cNvSpPr>
            <a:spLocks noChangeShapeType="1"/>
          </p:cNvSpPr>
          <p:nvPr/>
        </p:nvSpPr>
        <p:spPr bwMode="auto">
          <a:xfrm>
            <a:off x="7956550" y="4941888"/>
            <a:ext cx="576263" cy="431800"/>
          </a:xfrm>
          <a:prstGeom prst="line">
            <a:avLst/>
          </a:prstGeom>
          <a:noFill/>
          <a:ln w="28575">
            <a:solidFill>
              <a:srgbClr val="FF3300"/>
            </a:solidFill>
            <a:round/>
            <a:tailEnd type="triangle" w="med" len="med"/>
          </a:ln>
          <a:effectLst/>
        </p:spPr>
        <p:txBody>
          <a:bodyPr/>
          <a:lstStyle/>
          <a:p>
            <a:endParaRPr lang="zh-CN" altLang="en-US"/>
          </a:p>
        </p:txBody>
      </p:sp>
      <p:sp>
        <p:nvSpPr>
          <p:cNvPr id="115729" name="Line 17"/>
          <p:cNvSpPr>
            <a:spLocks noChangeShapeType="1"/>
          </p:cNvSpPr>
          <p:nvPr/>
        </p:nvSpPr>
        <p:spPr bwMode="auto">
          <a:xfrm>
            <a:off x="7956550" y="4941888"/>
            <a:ext cx="431800" cy="719137"/>
          </a:xfrm>
          <a:prstGeom prst="line">
            <a:avLst/>
          </a:prstGeom>
          <a:noFill/>
          <a:ln w="28575">
            <a:solidFill>
              <a:srgbClr val="FF3300"/>
            </a:solidFill>
            <a:round/>
            <a:tailEnd type="triangle" w="med" len="med"/>
          </a:ln>
          <a:effectLst/>
        </p:spPr>
        <p:txBody>
          <a:bodyPr/>
          <a:lstStyle/>
          <a:p>
            <a:endParaRPr lang="zh-CN" altLang="en-US"/>
          </a:p>
        </p:txBody>
      </p:sp>
      <p:sp>
        <p:nvSpPr>
          <p:cNvPr id="115730" name="Text Box 18"/>
          <p:cNvSpPr txBox="1">
            <a:spLocks noChangeArrowheads="1"/>
          </p:cNvSpPr>
          <p:nvPr/>
        </p:nvSpPr>
        <p:spPr bwMode="auto">
          <a:xfrm>
            <a:off x="2484438" y="4724400"/>
            <a:ext cx="1225550" cy="396875"/>
          </a:xfrm>
          <a:prstGeom prst="rect">
            <a:avLst/>
          </a:prstGeom>
          <a:noFill/>
          <a:ln w="9525">
            <a:noFill/>
            <a:miter lim="800000"/>
          </a:ln>
          <a:effectLst/>
        </p:spPr>
        <p:txBody>
          <a:bodyPr>
            <a:spAutoFit/>
          </a:bodyPr>
          <a:lstStyle/>
          <a:p>
            <a:pPr algn="l">
              <a:spcBef>
                <a:spcPct val="50000"/>
              </a:spcBef>
            </a:pPr>
            <a:r>
              <a:rPr lang="zh-CN" altLang="en-US" sz="2000">
                <a:solidFill>
                  <a:srgbClr val="FFFF00"/>
                </a:solidFill>
                <a:latin typeface="Tahoma" panose="020B0604030504040204" pitchFamily="34" charset="0"/>
              </a:rPr>
              <a:t>烟道</a:t>
            </a:r>
            <a:endParaRPr lang="zh-CN" altLang="en-US" sz="2000">
              <a:solidFill>
                <a:srgbClr val="FFFF00"/>
              </a:solidFill>
              <a:latin typeface="Tahoma" panose="020B0604030504040204" pitchFamily="34" charset="0"/>
            </a:endParaRPr>
          </a:p>
        </p:txBody>
      </p:sp>
      <p:pic>
        <p:nvPicPr>
          <p:cNvPr id="115731" name="Picture 19" descr="DSC04929"/>
          <p:cNvPicPr>
            <a:picLocks noChangeAspect="1" noChangeArrowheads="1"/>
          </p:cNvPicPr>
          <p:nvPr>
            <p:ph sz="quarter" idx="3"/>
          </p:nvPr>
        </p:nvPicPr>
        <p:blipFill>
          <a:blip r:embed="rId5" cstate="print"/>
          <a:srcRect/>
          <a:stretch>
            <a:fillRect/>
          </a:stretch>
        </p:blipFill>
        <p:spPr>
          <a:xfrm>
            <a:off x="179388" y="4365625"/>
            <a:ext cx="4321175" cy="2376488"/>
          </a:xfrm>
          <a:noFill/>
        </p:spPr>
      </p:pic>
      <p:sp>
        <p:nvSpPr>
          <p:cNvPr id="115732" name="Rectangle 20"/>
          <p:cNvSpPr>
            <a:spLocks noChangeArrowheads="1"/>
          </p:cNvSpPr>
          <p:nvPr/>
        </p:nvSpPr>
        <p:spPr bwMode="auto">
          <a:xfrm>
            <a:off x="1187450" y="6237288"/>
            <a:ext cx="3176588" cy="366712"/>
          </a:xfrm>
          <a:prstGeom prst="rect">
            <a:avLst/>
          </a:prstGeom>
          <a:noFill/>
          <a:ln w="9525">
            <a:noFill/>
            <a:miter lim="800000"/>
          </a:ln>
          <a:effectLst/>
        </p:spPr>
        <p:txBody>
          <a:bodyPr wrap="none">
            <a:spAutoFit/>
          </a:bodyPr>
          <a:lstStyle/>
          <a:p>
            <a:pPr algn="l">
              <a:spcBef>
                <a:spcPct val="50000"/>
              </a:spcBef>
            </a:pPr>
            <a:r>
              <a:rPr lang="zh-CN" altLang="en-US" sz="1800">
                <a:solidFill>
                  <a:srgbClr val="FFFF00"/>
                </a:solidFill>
                <a:latin typeface="Tahoma" panose="020B0604030504040204" pitchFamily="34" charset="0"/>
              </a:rPr>
              <a:t>水管管路影响浴霸排气管安装</a:t>
            </a:r>
            <a:endParaRPr lang="zh-CN" altLang="en-US" sz="1800">
              <a:solidFill>
                <a:srgbClr val="FFFF00"/>
              </a:solidFill>
              <a:latin typeface="Tahoma" panose="020B0604030504040204" pitchFamily="34" charset="0"/>
            </a:endParaRPr>
          </a:p>
        </p:txBody>
      </p:sp>
      <p:sp>
        <p:nvSpPr>
          <p:cNvPr id="115733" name="Line 21"/>
          <p:cNvSpPr>
            <a:spLocks noChangeShapeType="1"/>
          </p:cNvSpPr>
          <p:nvPr/>
        </p:nvSpPr>
        <p:spPr bwMode="auto">
          <a:xfrm flipH="1" flipV="1">
            <a:off x="2339975" y="5661025"/>
            <a:ext cx="215900" cy="576263"/>
          </a:xfrm>
          <a:prstGeom prst="line">
            <a:avLst/>
          </a:prstGeom>
          <a:noFill/>
          <a:ln w="28575">
            <a:solidFill>
              <a:srgbClr val="FF3300"/>
            </a:solidFill>
            <a:round/>
            <a:tailEnd type="triangle" w="med" len="med"/>
          </a:ln>
          <a:effectLst/>
        </p:spPr>
        <p:txBody>
          <a:bodyPr/>
          <a:lstStyle/>
          <a:p>
            <a:endParaRPr lang="zh-CN" altLang="en-US"/>
          </a:p>
        </p:txBody>
      </p:sp>
    </p:spTree>
  </p:cSld>
  <p:clrMapOvr>
    <a:masterClrMapping/>
  </p:clrMapOvr>
  <p:transition advClick="0" advTm="5000"/>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16738" name="Rectangle 2"/>
          <p:cNvSpPr>
            <a:spLocks noGrp="1" noChangeArrowheads="1"/>
          </p:cNvSpPr>
          <p:nvPr>
            <p:ph type="title"/>
          </p:nvPr>
        </p:nvSpPr>
        <p:spPr>
          <a:xfrm>
            <a:off x="250825" y="2636838"/>
            <a:ext cx="8540750" cy="1143000"/>
          </a:xfrm>
        </p:spPr>
        <p:txBody>
          <a:bodyPr/>
          <a:lstStyle/>
          <a:p>
            <a:pPr algn="ctr" eaLnBrk="1" hangingPunct="1"/>
            <a:r>
              <a:rPr lang="zh-CN" altLang="en-US" sz="2800" b="1" smtClean="0">
                <a:solidFill>
                  <a:srgbClr val="FF3300"/>
                </a:solidFill>
              </a:rPr>
              <a:t>七、</a:t>
            </a:r>
            <a:r>
              <a:rPr lang="zh-CN" altLang="en-US" sz="2800" b="1" smtClean="0">
                <a:solidFill>
                  <a:srgbClr val="FF6600"/>
                </a:solidFill>
              </a:rPr>
              <a:t>工程施工工艺共性问题</a:t>
            </a:r>
            <a:endParaRPr lang="zh-CN" altLang="en-US" sz="2800" b="1" smtClean="0">
              <a:solidFill>
                <a:srgbClr val="FF6600"/>
              </a:solidFill>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17762" name="Rectangle 2"/>
          <p:cNvSpPr>
            <a:spLocks noGrp="1" noChangeArrowheads="1"/>
          </p:cNvSpPr>
          <p:nvPr>
            <p:ph type="body" idx="1"/>
          </p:nvPr>
        </p:nvSpPr>
        <p:spPr>
          <a:xfrm>
            <a:off x="603250" y="1196975"/>
            <a:ext cx="8361363" cy="4392613"/>
          </a:xfrm>
        </p:spPr>
        <p:txBody>
          <a:bodyPr/>
          <a:lstStyle/>
          <a:p>
            <a:pPr eaLnBrk="1" hangingPunct="1">
              <a:lnSpc>
                <a:spcPct val="80000"/>
              </a:lnSpc>
            </a:pPr>
            <a:r>
              <a:rPr lang="zh-CN" altLang="en-US" sz="1400" b="1" smtClean="0">
                <a:solidFill>
                  <a:srgbClr val="FF6600"/>
                </a:solidFill>
              </a:rPr>
              <a:t>（一）门窗</a:t>
            </a:r>
            <a:endParaRPr lang="zh-CN" altLang="en-US" sz="1400" b="1" smtClean="0">
              <a:solidFill>
                <a:srgbClr val="FF6600"/>
              </a:solidFill>
            </a:endParaRPr>
          </a:p>
          <a:p>
            <a:pPr eaLnBrk="1" hangingPunct="1">
              <a:lnSpc>
                <a:spcPct val="80000"/>
              </a:lnSpc>
            </a:pPr>
            <a:endParaRPr lang="zh-CN" altLang="en-US" sz="1400" smtClean="0">
              <a:solidFill>
                <a:srgbClr val="FF6600"/>
              </a:solidFill>
            </a:endParaRPr>
          </a:p>
          <a:p>
            <a:pPr eaLnBrk="1" hangingPunct="1">
              <a:lnSpc>
                <a:spcPct val="80000"/>
              </a:lnSpc>
            </a:pPr>
            <a:r>
              <a:rPr lang="zh-CN" altLang="en-US" sz="1400" smtClean="0">
                <a:solidFill>
                  <a:schemeClr val="tx2"/>
                </a:solidFill>
              </a:rPr>
              <a:t>  </a:t>
            </a:r>
            <a:r>
              <a:rPr lang="en-US" altLang="zh-CN" sz="1400" smtClean="0">
                <a:solidFill>
                  <a:schemeClr val="tx2"/>
                </a:solidFill>
              </a:rPr>
              <a:t>1.</a:t>
            </a:r>
            <a:r>
              <a:rPr lang="zh-CN" altLang="en-US" sz="1400" smtClean="0">
                <a:solidFill>
                  <a:schemeClr val="tx2"/>
                </a:solidFill>
              </a:rPr>
              <a:t>入户门及门套有凹痕及撞伤。</a:t>
            </a:r>
            <a:endParaRPr lang="zh-CN" altLang="en-US" sz="1400" smtClean="0">
              <a:solidFill>
                <a:schemeClr val="tx2"/>
              </a:solidFill>
            </a:endParaRPr>
          </a:p>
          <a:p>
            <a:pPr eaLnBrk="1" hangingPunct="1">
              <a:lnSpc>
                <a:spcPct val="80000"/>
              </a:lnSpc>
            </a:pPr>
            <a:endParaRPr lang="zh-CN" altLang="en-US" sz="1400" smtClean="0">
              <a:solidFill>
                <a:schemeClr val="tx2"/>
              </a:solidFill>
            </a:endParaRPr>
          </a:p>
          <a:p>
            <a:pPr eaLnBrk="1" hangingPunct="1">
              <a:lnSpc>
                <a:spcPct val="80000"/>
              </a:lnSpc>
            </a:pPr>
            <a:r>
              <a:rPr lang="zh-CN" altLang="en-US" sz="1400" smtClean="0">
                <a:solidFill>
                  <a:schemeClr val="tx2"/>
                </a:solidFill>
              </a:rPr>
              <a:t>   </a:t>
            </a:r>
            <a:r>
              <a:rPr lang="en-US" altLang="zh-CN" sz="1400" smtClean="0">
                <a:solidFill>
                  <a:schemeClr val="tx2"/>
                </a:solidFill>
              </a:rPr>
              <a:t>2.</a:t>
            </a:r>
            <a:r>
              <a:rPr lang="zh-CN" altLang="en-US" sz="1400" smtClean="0">
                <a:solidFill>
                  <a:schemeClr val="tx2"/>
                </a:solidFill>
              </a:rPr>
              <a:t>入户门把手松动。</a:t>
            </a:r>
            <a:endParaRPr lang="zh-CN" altLang="en-US" sz="1400" smtClean="0">
              <a:solidFill>
                <a:schemeClr val="tx2"/>
              </a:solidFill>
            </a:endParaRPr>
          </a:p>
          <a:p>
            <a:pPr eaLnBrk="1" hangingPunct="1">
              <a:lnSpc>
                <a:spcPct val="80000"/>
              </a:lnSpc>
            </a:pPr>
            <a:endParaRPr lang="zh-CN" altLang="en-US" sz="1400" smtClean="0">
              <a:solidFill>
                <a:schemeClr val="tx2"/>
              </a:solidFill>
            </a:endParaRPr>
          </a:p>
          <a:p>
            <a:pPr eaLnBrk="1" hangingPunct="1">
              <a:lnSpc>
                <a:spcPct val="80000"/>
              </a:lnSpc>
            </a:pPr>
            <a:r>
              <a:rPr lang="zh-CN" altLang="en-US" sz="1400" smtClean="0">
                <a:solidFill>
                  <a:schemeClr val="tx2"/>
                </a:solidFill>
              </a:rPr>
              <a:t>   </a:t>
            </a:r>
            <a:r>
              <a:rPr lang="en-US" altLang="zh-CN" sz="1400" smtClean="0">
                <a:solidFill>
                  <a:schemeClr val="tx2"/>
                </a:solidFill>
              </a:rPr>
              <a:t>3.</a:t>
            </a:r>
            <a:r>
              <a:rPr lang="zh-CN" altLang="en-US" sz="1400" smtClean="0">
                <a:solidFill>
                  <a:schemeClr val="tx2"/>
                </a:solidFill>
              </a:rPr>
              <a:t>入户门边框胶条脱落及破损。</a:t>
            </a:r>
            <a:endParaRPr lang="zh-CN" altLang="en-US" sz="1400" smtClean="0">
              <a:solidFill>
                <a:schemeClr val="tx2"/>
              </a:solidFill>
            </a:endParaRPr>
          </a:p>
          <a:p>
            <a:pPr eaLnBrk="1" hangingPunct="1">
              <a:lnSpc>
                <a:spcPct val="80000"/>
              </a:lnSpc>
            </a:pPr>
            <a:endParaRPr lang="zh-CN" altLang="en-US" sz="1400" smtClean="0">
              <a:solidFill>
                <a:schemeClr val="tx2"/>
              </a:solidFill>
            </a:endParaRPr>
          </a:p>
          <a:p>
            <a:pPr eaLnBrk="1" hangingPunct="1">
              <a:lnSpc>
                <a:spcPct val="80000"/>
              </a:lnSpc>
            </a:pPr>
            <a:r>
              <a:rPr lang="zh-CN" altLang="en-US" sz="1400" smtClean="0">
                <a:solidFill>
                  <a:schemeClr val="tx2"/>
                </a:solidFill>
              </a:rPr>
              <a:t>   </a:t>
            </a:r>
            <a:r>
              <a:rPr lang="en-US" altLang="zh-CN" sz="1400" smtClean="0">
                <a:solidFill>
                  <a:schemeClr val="tx2"/>
                </a:solidFill>
              </a:rPr>
              <a:t>4.</a:t>
            </a:r>
            <a:r>
              <a:rPr lang="zh-CN" altLang="en-US" sz="1400" smtClean="0">
                <a:solidFill>
                  <a:schemeClr val="tx2"/>
                </a:solidFill>
              </a:rPr>
              <a:t>户内套装门及门套线条及边框凹痕及撞伤，色差。</a:t>
            </a:r>
            <a:endParaRPr lang="zh-CN" altLang="en-US" sz="1400" smtClean="0">
              <a:solidFill>
                <a:schemeClr val="tx2"/>
              </a:solidFill>
            </a:endParaRPr>
          </a:p>
          <a:p>
            <a:pPr eaLnBrk="1" hangingPunct="1">
              <a:lnSpc>
                <a:spcPct val="80000"/>
              </a:lnSpc>
            </a:pPr>
            <a:endParaRPr lang="zh-CN" altLang="en-US" sz="1400" smtClean="0">
              <a:solidFill>
                <a:schemeClr val="tx2"/>
              </a:solidFill>
            </a:endParaRPr>
          </a:p>
          <a:p>
            <a:pPr eaLnBrk="1" hangingPunct="1">
              <a:lnSpc>
                <a:spcPct val="80000"/>
              </a:lnSpc>
            </a:pPr>
            <a:r>
              <a:rPr lang="zh-CN" altLang="en-US" sz="1400" smtClean="0">
                <a:solidFill>
                  <a:schemeClr val="tx2"/>
                </a:solidFill>
              </a:rPr>
              <a:t>   </a:t>
            </a:r>
            <a:r>
              <a:rPr lang="en-US" altLang="zh-CN" sz="1400" smtClean="0">
                <a:solidFill>
                  <a:schemeClr val="tx2"/>
                </a:solidFill>
              </a:rPr>
              <a:t>5.</a:t>
            </a:r>
            <a:r>
              <a:rPr lang="zh-CN" altLang="en-US" sz="1400" smtClean="0">
                <a:solidFill>
                  <a:schemeClr val="tx2"/>
                </a:solidFill>
              </a:rPr>
              <a:t>入户门及户内门与地面缝隙大，个别门关不到位。</a:t>
            </a:r>
            <a:endParaRPr lang="zh-CN" altLang="en-US" sz="1400" smtClean="0">
              <a:solidFill>
                <a:schemeClr val="tx2"/>
              </a:solidFill>
            </a:endParaRPr>
          </a:p>
          <a:p>
            <a:pPr eaLnBrk="1" hangingPunct="1">
              <a:lnSpc>
                <a:spcPct val="80000"/>
              </a:lnSpc>
            </a:pPr>
            <a:endParaRPr lang="zh-CN" altLang="en-US" sz="1400" smtClean="0">
              <a:solidFill>
                <a:schemeClr val="tx2"/>
              </a:solidFill>
            </a:endParaRPr>
          </a:p>
          <a:p>
            <a:pPr eaLnBrk="1" hangingPunct="1">
              <a:lnSpc>
                <a:spcPct val="80000"/>
              </a:lnSpc>
            </a:pPr>
            <a:endParaRPr lang="zh-CN" altLang="en-US" sz="1400" b="1" smtClean="0">
              <a:solidFill>
                <a:schemeClr val="tx2"/>
              </a:solidFill>
            </a:endParaRPr>
          </a:p>
          <a:p>
            <a:pPr eaLnBrk="1" hangingPunct="1">
              <a:lnSpc>
                <a:spcPct val="80000"/>
              </a:lnSpc>
            </a:pPr>
            <a:r>
              <a:rPr lang="zh-CN" altLang="en-US" sz="1600" b="1" smtClean="0">
                <a:solidFill>
                  <a:srgbClr val="FF6600"/>
                </a:solidFill>
              </a:rPr>
              <a:t>（二）墙面</a:t>
            </a:r>
            <a:endParaRPr lang="zh-CN" altLang="en-US" sz="1600" b="1" smtClean="0">
              <a:solidFill>
                <a:srgbClr val="FF6600"/>
              </a:solidFill>
            </a:endParaRPr>
          </a:p>
          <a:p>
            <a:pPr eaLnBrk="1" hangingPunct="1">
              <a:lnSpc>
                <a:spcPct val="80000"/>
              </a:lnSpc>
            </a:pPr>
            <a:endParaRPr lang="zh-CN" altLang="en-US" sz="1600" b="1" smtClean="0">
              <a:solidFill>
                <a:srgbClr val="FF6600"/>
              </a:solidFill>
            </a:endParaRPr>
          </a:p>
          <a:p>
            <a:pPr eaLnBrk="1" hangingPunct="1">
              <a:lnSpc>
                <a:spcPct val="80000"/>
              </a:lnSpc>
            </a:pPr>
            <a:r>
              <a:rPr lang="zh-CN" altLang="en-US" sz="1400" smtClean="0">
                <a:solidFill>
                  <a:schemeClr val="tx2"/>
                </a:solidFill>
              </a:rPr>
              <a:t>  </a:t>
            </a:r>
            <a:r>
              <a:rPr lang="en-US" altLang="zh-CN" sz="1400" smtClean="0">
                <a:solidFill>
                  <a:schemeClr val="tx2"/>
                </a:solidFill>
              </a:rPr>
              <a:t>1.</a:t>
            </a:r>
            <a:r>
              <a:rPr lang="zh-CN" altLang="en-US" sz="1400" smtClean="0">
                <a:solidFill>
                  <a:schemeClr val="tx2"/>
                </a:solidFill>
              </a:rPr>
              <a:t>景观及生活阳台墙面漆花，色差大。</a:t>
            </a:r>
            <a:endParaRPr lang="zh-CN" altLang="en-US" sz="1400" smtClean="0">
              <a:solidFill>
                <a:schemeClr val="tx2"/>
              </a:solidFill>
            </a:endParaRPr>
          </a:p>
          <a:p>
            <a:pPr eaLnBrk="1" hangingPunct="1">
              <a:lnSpc>
                <a:spcPct val="80000"/>
              </a:lnSpc>
            </a:pPr>
            <a:endParaRPr lang="zh-CN" altLang="en-US" sz="1400" smtClean="0">
              <a:solidFill>
                <a:schemeClr val="tx2"/>
              </a:solidFill>
            </a:endParaRPr>
          </a:p>
          <a:p>
            <a:pPr eaLnBrk="1" hangingPunct="1">
              <a:lnSpc>
                <a:spcPct val="80000"/>
              </a:lnSpc>
            </a:pPr>
            <a:r>
              <a:rPr lang="zh-CN" altLang="en-US" sz="1400" smtClean="0">
                <a:solidFill>
                  <a:schemeClr val="tx2"/>
                </a:solidFill>
              </a:rPr>
              <a:t>  </a:t>
            </a:r>
            <a:r>
              <a:rPr lang="en-US" altLang="zh-CN" sz="1400" smtClean="0">
                <a:solidFill>
                  <a:schemeClr val="tx2"/>
                </a:solidFill>
              </a:rPr>
              <a:t>2.</a:t>
            </a:r>
            <a:r>
              <a:rPr lang="zh-CN" altLang="en-US" sz="1400" smtClean="0">
                <a:solidFill>
                  <a:schemeClr val="tx2"/>
                </a:solidFill>
              </a:rPr>
              <a:t>户内墙布色差明显，阴阳角和接缝不规则，有气泡，飞边，空鼓及破   损。底层不平整，表面有包突起，墙布表面有污渍。</a:t>
            </a:r>
            <a:endParaRPr lang="zh-CN" altLang="en-US" sz="1400" smtClean="0">
              <a:solidFill>
                <a:schemeClr val="tx2"/>
              </a:solidFill>
            </a:endParaRPr>
          </a:p>
          <a:p>
            <a:pPr eaLnBrk="1" hangingPunct="1">
              <a:lnSpc>
                <a:spcPct val="80000"/>
              </a:lnSpc>
            </a:pPr>
            <a:endParaRPr lang="zh-CN" altLang="en-US" sz="1400" smtClean="0">
              <a:solidFill>
                <a:schemeClr val="tx2"/>
              </a:solidFill>
            </a:endParaRPr>
          </a:p>
          <a:p>
            <a:pPr eaLnBrk="1" hangingPunct="1">
              <a:lnSpc>
                <a:spcPct val="80000"/>
              </a:lnSpc>
            </a:pPr>
            <a:endParaRPr lang="zh-CN" altLang="en-US" sz="2000" smtClean="0">
              <a:solidFill>
                <a:schemeClr val="tx2"/>
              </a:solidFill>
            </a:endParaRPr>
          </a:p>
        </p:txBody>
      </p:sp>
    </p:spTree>
  </p:cSld>
  <p:clrMapOvr>
    <a:masterClrMapping/>
  </p:clrMapOvr>
  <p:transition advClick="0" advTm="5000"/>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525" y="-5715"/>
            <a:ext cx="9236075" cy="6869430"/>
          </a:xfrm>
          <a:prstGeom prst="rect">
            <a:avLst/>
          </a:prstGeom>
        </p:spPr>
      </p:pic>
      <p:sp>
        <p:nvSpPr>
          <p:cNvPr id="118786" name="Rectangle 2"/>
          <p:cNvSpPr>
            <a:spLocks noGrp="1" noChangeArrowheads="1"/>
          </p:cNvSpPr>
          <p:nvPr>
            <p:ph type="body" idx="1"/>
          </p:nvPr>
        </p:nvSpPr>
        <p:spPr>
          <a:xfrm>
            <a:off x="611188" y="1052513"/>
            <a:ext cx="8216900" cy="4824412"/>
          </a:xfrm>
        </p:spPr>
        <p:txBody>
          <a:bodyPr/>
          <a:lstStyle/>
          <a:p>
            <a:pPr eaLnBrk="1" hangingPunct="1">
              <a:lnSpc>
                <a:spcPct val="80000"/>
              </a:lnSpc>
            </a:pPr>
            <a:r>
              <a:rPr lang="zh-CN" altLang="en-US" sz="1600" b="1" smtClean="0">
                <a:solidFill>
                  <a:srgbClr val="FF6600"/>
                </a:solidFill>
              </a:rPr>
              <a:t>（三）木地板</a:t>
            </a:r>
            <a:endParaRPr lang="zh-CN" altLang="en-US" sz="1600" b="1" smtClean="0">
              <a:solidFill>
                <a:srgbClr val="FF6600"/>
              </a:solidFill>
            </a:endParaRPr>
          </a:p>
          <a:p>
            <a:pPr eaLnBrk="1" hangingPunct="1">
              <a:lnSpc>
                <a:spcPct val="80000"/>
              </a:lnSpc>
            </a:pPr>
            <a:endParaRPr lang="zh-CN" altLang="en-US" sz="1600" b="1" smtClean="0">
              <a:solidFill>
                <a:srgbClr val="FF6600"/>
              </a:solidFill>
            </a:endParaRPr>
          </a:p>
          <a:p>
            <a:pPr eaLnBrk="1" hangingPunct="1">
              <a:lnSpc>
                <a:spcPct val="80000"/>
              </a:lnSpc>
            </a:pPr>
            <a:r>
              <a:rPr lang="zh-CN" altLang="en-US" sz="1400" smtClean="0">
                <a:solidFill>
                  <a:schemeClr val="tx2"/>
                </a:solidFill>
              </a:rPr>
              <a:t>   </a:t>
            </a:r>
            <a:r>
              <a:rPr lang="en-US" altLang="zh-CN" sz="1400" smtClean="0">
                <a:solidFill>
                  <a:schemeClr val="tx2"/>
                </a:solidFill>
              </a:rPr>
              <a:t>1.</a:t>
            </a:r>
            <a:r>
              <a:rPr lang="zh-CN" altLang="en-US" sz="1400" smtClean="0">
                <a:solidFill>
                  <a:schemeClr val="tx2"/>
                </a:solidFill>
              </a:rPr>
              <a:t>木地板色差及安装缝隙大，部分松动，踩起有凹陷，表面有划痕。</a:t>
            </a:r>
            <a:endParaRPr lang="zh-CN" altLang="en-US" sz="1400" smtClean="0">
              <a:solidFill>
                <a:schemeClr val="tx2"/>
              </a:solidFill>
            </a:endParaRPr>
          </a:p>
          <a:p>
            <a:pPr eaLnBrk="1" hangingPunct="1">
              <a:lnSpc>
                <a:spcPct val="80000"/>
              </a:lnSpc>
            </a:pPr>
            <a:endParaRPr lang="zh-CN" altLang="en-US" sz="1400" smtClean="0">
              <a:solidFill>
                <a:schemeClr val="tx2"/>
              </a:solidFill>
            </a:endParaRPr>
          </a:p>
          <a:p>
            <a:pPr eaLnBrk="1" hangingPunct="1">
              <a:lnSpc>
                <a:spcPct val="80000"/>
              </a:lnSpc>
            </a:pPr>
            <a:r>
              <a:rPr lang="zh-CN" altLang="en-US" sz="1400" smtClean="0">
                <a:solidFill>
                  <a:schemeClr val="tx2"/>
                </a:solidFill>
              </a:rPr>
              <a:t>   </a:t>
            </a:r>
            <a:r>
              <a:rPr lang="en-US" altLang="zh-CN" sz="1400" smtClean="0">
                <a:solidFill>
                  <a:schemeClr val="tx2"/>
                </a:solidFill>
              </a:rPr>
              <a:t>2.</a:t>
            </a:r>
            <a:r>
              <a:rPr lang="zh-CN" altLang="en-US" sz="1400" smtClean="0">
                <a:solidFill>
                  <a:schemeClr val="tx2"/>
                </a:solidFill>
              </a:rPr>
              <a:t>木踢脚线色差及接口缝隙大，钉洞明显。</a:t>
            </a:r>
            <a:endParaRPr lang="zh-CN" altLang="en-US" sz="1400" smtClean="0">
              <a:solidFill>
                <a:schemeClr val="tx2"/>
              </a:solidFill>
            </a:endParaRPr>
          </a:p>
          <a:p>
            <a:pPr eaLnBrk="1" hangingPunct="1">
              <a:lnSpc>
                <a:spcPct val="80000"/>
              </a:lnSpc>
            </a:pPr>
            <a:endParaRPr lang="zh-CN" altLang="en-US" sz="1400" smtClean="0">
              <a:solidFill>
                <a:schemeClr val="tx2"/>
              </a:solidFill>
            </a:endParaRPr>
          </a:p>
          <a:p>
            <a:pPr eaLnBrk="1" hangingPunct="1">
              <a:lnSpc>
                <a:spcPct val="80000"/>
              </a:lnSpc>
            </a:pPr>
            <a:r>
              <a:rPr lang="zh-CN" altLang="en-US" sz="1600" b="1" smtClean="0">
                <a:solidFill>
                  <a:srgbClr val="FF6600"/>
                </a:solidFill>
              </a:rPr>
              <a:t>（四）地面</a:t>
            </a:r>
            <a:endParaRPr lang="zh-CN" altLang="en-US" sz="1600" b="1" smtClean="0">
              <a:solidFill>
                <a:srgbClr val="FF6600"/>
              </a:solidFill>
            </a:endParaRPr>
          </a:p>
          <a:p>
            <a:pPr eaLnBrk="1" hangingPunct="1">
              <a:lnSpc>
                <a:spcPct val="80000"/>
              </a:lnSpc>
            </a:pPr>
            <a:endParaRPr lang="zh-CN" altLang="en-US" sz="1600" b="1" smtClean="0">
              <a:solidFill>
                <a:srgbClr val="FF6600"/>
              </a:solidFill>
            </a:endParaRPr>
          </a:p>
          <a:p>
            <a:pPr eaLnBrk="1" hangingPunct="1">
              <a:lnSpc>
                <a:spcPct val="80000"/>
              </a:lnSpc>
            </a:pPr>
            <a:r>
              <a:rPr lang="zh-CN" altLang="en-US" sz="1400" smtClean="0">
                <a:solidFill>
                  <a:schemeClr val="tx2"/>
                </a:solidFill>
              </a:rPr>
              <a:t>  </a:t>
            </a:r>
            <a:r>
              <a:rPr lang="en-US" altLang="zh-CN" sz="1400" smtClean="0">
                <a:solidFill>
                  <a:schemeClr val="tx2"/>
                </a:solidFill>
              </a:rPr>
              <a:t>1. </a:t>
            </a:r>
            <a:r>
              <a:rPr lang="zh-CN" altLang="en-US" sz="1400" smtClean="0">
                <a:solidFill>
                  <a:schemeClr val="tx2"/>
                </a:solidFill>
              </a:rPr>
              <a:t>地面石材有断裂，地砖安装不平，打磨后地砖有损伤，无法修复。</a:t>
            </a:r>
            <a:endParaRPr lang="zh-CN" altLang="en-US" sz="1400" smtClean="0">
              <a:solidFill>
                <a:schemeClr val="tx2"/>
              </a:solidFill>
            </a:endParaRPr>
          </a:p>
          <a:p>
            <a:pPr eaLnBrk="1" hangingPunct="1">
              <a:lnSpc>
                <a:spcPct val="80000"/>
              </a:lnSpc>
            </a:pPr>
            <a:endParaRPr lang="zh-CN" altLang="en-US" sz="1400" smtClean="0">
              <a:solidFill>
                <a:schemeClr val="tx2"/>
              </a:solidFill>
            </a:endParaRPr>
          </a:p>
          <a:p>
            <a:pPr eaLnBrk="1" hangingPunct="1">
              <a:lnSpc>
                <a:spcPct val="80000"/>
              </a:lnSpc>
            </a:pPr>
            <a:r>
              <a:rPr lang="zh-CN" altLang="en-US" sz="1400" smtClean="0">
                <a:solidFill>
                  <a:schemeClr val="tx2"/>
                </a:solidFill>
              </a:rPr>
              <a:t>   </a:t>
            </a:r>
            <a:r>
              <a:rPr lang="en-US" altLang="zh-CN" sz="1400" smtClean="0">
                <a:solidFill>
                  <a:schemeClr val="tx2"/>
                </a:solidFill>
              </a:rPr>
              <a:t>2.</a:t>
            </a:r>
            <a:r>
              <a:rPr lang="zh-CN" altLang="en-US" sz="1400" smtClean="0">
                <a:solidFill>
                  <a:schemeClr val="tx2"/>
                </a:solidFill>
              </a:rPr>
              <a:t>地砖未勾缝或者勾缝不均匀。</a:t>
            </a:r>
            <a:endParaRPr lang="zh-CN" altLang="en-US" sz="1400" smtClean="0">
              <a:solidFill>
                <a:schemeClr val="tx2"/>
              </a:solidFill>
            </a:endParaRPr>
          </a:p>
          <a:p>
            <a:pPr eaLnBrk="1" hangingPunct="1">
              <a:lnSpc>
                <a:spcPct val="80000"/>
              </a:lnSpc>
            </a:pPr>
            <a:endParaRPr lang="zh-CN" altLang="en-US" sz="1400" smtClean="0">
              <a:solidFill>
                <a:schemeClr val="tx2"/>
              </a:solidFill>
            </a:endParaRPr>
          </a:p>
          <a:p>
            <a:pPr eaLnBrk="1" hangingPunct="1">
              <a:lnSpc>
                <a:spcPct val="80000"/>
              </a:lnSpc>
            </a:pPr>
            <a:r>
              <a:rPr lang="zh-CN" altLang="en-US" sz="1400" smtClean="0">
                <a:solidFill>
                  <a:schemeClr val="tx2"/>
                </a:solidFill>
              </a:rPr>
              <a:t>   </a:t>
            </a:r>
            <a:r>
              <a:rPr lang="en-US" altLang="zh-CN" sz="1400" smtClean="0">
                <a:solidFill>
                  <a:schemeClr val="tx2"/>
                </a:solidFill>
              </a:rPr>
              <a:t>3.</a:t>
            </a:r>
            <a:r>
              <a:rPr lang="zh-CN" altLang="en-US" sz="1400" smtClean="0">
                <a:solidFill>
                  <a:schemeClr val="tx2"/>
                </a:solidFill>
              </a:rPr>
              <a:t>阳台、卫生间地砖、石材在铺装时，坡度不够（斜水）造成地面积  水。	</a:t>
            </a:r>
            <a:endParaRPr lang="zh-CN" altLang="en-US" sz="1400" smtClean="0">
              <a:solidFill>
                <a:schemeClr val="tx2"/>
              </a:solidFill>
            </a:endParaRPr>
          </a:p>
          <a:p>
            <a:pPr eaLnBrk="1" hangingPunct="1">
              <a:lnSpc>
                <a:spcPct val="80000"/>
              </a:lnSpc>
            </a:pPr>
            <a:endParaRPr lang="zh-CN" altLang="en-US" sz="1400" smtClean="0">
              <a:solidFill>
                <a:schemeClr val="tx2"/>
              </a:solidFill>
            </a:endParaRPr>
          </a:p>
          <a:p>
            <a:pPr eaLnBrk="1" hangingPunct="1">
              <a:lnSpc>
                <a:spcPct val="80000"/>
              </a:lnSpc>
            </a:pPr>
            <a:r>
              <a:rPr lang="zh-CN" altLang="en-US" sz="1600" b="1" smtClean="0">
                <a:solidFill>
                  <a:srgbClr val="FF6600"/>
                </a:solidFill>
              </a:rPr>
              <a:t>（五）厨房</a:t>
            </a:r>
            <a:endParaRPr lang="zh-CN" altLang="en-US" sz="1600" b="1" smtClean="0">
              <a:solidFill>
                <a:srgbClr val="FF6600"/>
              </a:solidFill>
            </a:endParaRPr>
          </a:p>
          <a:p>
            <a:pPr eaLnBrk="1" hangingPunct="1">
              <a:lnSpc>
                <a:spcPct val="80000"/>
              </a:lnSpc>
            </a:pPr>
            <a:endParaRPr lang="zh-CN" altLang="en-US" sz="1600" b="1" smtClean="0">
              <a:solidFill>
                <a:srgbClr val="FF6600"/>
              </a:solidFill>
            </a:endParaRPr>
          </a:p>
          <a:p>
            <a:pPr eaLnBrk="1" hangingPunct="1">
              <a:lnSpc>
                <a:spcPct val="80000"/>
              </a:lnSpc>
            </a:pPr>
            <a:r>
              <a:rPr lang="zh-CN" altLang="en-US" sz="2000" smtClean="0">
                <a:solidFill>
                  <a:schemeClr val="tx2"/>
                </a:solidFill>
              </a:rPr>
              <a:t>   </a:t>
            </a:r>
            <a:r>
              <a:rPr lang="en-US" altLang="zh-CN" sz="1400" smtClean="0">
                <a:solidFill>
                  <a:schemeClr val="tx2"/>
                </a:solidFill>
              </a:rPr>
              <a:t>1.</a:t>
            </a:r>
            <a:r>
              <a:rPr lang="zh-CN" altLang="en-US" sz="1400" smtClean="0">
                <a:solidFill>
                  <a:schemeClr val="tx2"/>
                </a:solidFill>
              </a:rPr>
              <a:t>燃气灶安装不平顺。</a:t>
            </a:r>
            <a:endParaRPr lang="zh-CN" altLang="en-US" sz="1400" smtClean="0">
              <a:solidFill>
                <a:schemeClr val="tx2"/>
              </a:solidFill>
            </a:endParaRPr>
          </a:p>
          <a:p>
            <a:pPr eaLnBrk="1" hangingPunct="1">
              <a:lnSpc>
                <a:spcPct val="80000"/>
              </a:lnSpc>
            </a:pPr>
            <a:endParaRPr lang="zh-CN" altLang="en-US" sz="1400" smtClean="0">
              <a:solidFill>
                <a:schemeClr val="tx2"/>
              </a:solidFill>
            </a:endParaRPr>
          </a:p>
          <a:p>
            <a:pPr eaLnBrk="1" hangingPunct="1">
              <a:lnSpc>
                <a:spcPct val="80000"/>
              </a:lnSpc>
            </a:pPr>
            <a:r>
              <a:rPr lang="zh-CN" altLang="en-US" sz="1400" smtClean="0">
                <a:solidFill>
                  <a:schemeClr val="tx2"/>
                </a:solidFill>
              </a:rPr>
              <a:t>    </a:t>
            </a:r>
            <a:r>
              <a:rPr lang="en-US" altLang="zh-CN" sz="1400" smtClean="0">
                <a:solidFill>
                  <a:schemeClr val="tx2"/>
                </a:solidFill>
              </a:rPr>
              <a:t>2.</a:t>
            </a:r>
            <a:r>
              <a:rPr lang="zh-CN" altLang="en-US" sz="1400" smtClean="0">
                <a:solidFill>
                  <a:schemeClr val="tx2"/>
                </a:solidFill>
              </a:rPr>
              <a:t>厨房墙砖有空鼓，接缝有不平。</a:t>
            </a:r>
            <a:endParaRPr lang="zh-CN" altLang="en-US" sz="1400" smtClean="0">
              <a:solidFill>
                <a:schemeClr val="tx2"/>
              </a:solidFill>
            </a:endParaRPr>
          </a:p>
          <a:p>
            <a:pPr eaLnBrk="1" hangingPunct="1">
              <a:lnSpc>
                <a:spcPct val="80000"/>
              </a:lnSpc>
            </a:pPr>
            <a:endParaRPr lang="zh-CN" altLang="en-US" sz="1400" smtClean="0">
              <a:solidFill>
                <a:schemeClr val="tx2"/>
              </a:solidFill>
            </a:endParaRPr>
          </a:p>
          <a:p>
            <a:pPr eaLnBrk="1" hangingPunct="1">
              <a:lnSpc>
                <a:spcPct val="80000"/>
              </a:lnSpc>
            </a:pPr>
            <a:r>
              <a:rPr lang="zh-CN" altLang="en-US" sz="1400" smtClean="0">
                <a:solidFill>
                  <a:schemeClr val="tx2"/>
                </a:solidFill>
              </a:rPr>
              <a:t>    </a:t>
            </a:r>
            <a:r>
              <a:rPr lang="en-US" altLang="zh-CN" sz="1400" smtClean="0">
                <a:solidFill>
                  <a:schemeClr val="tx2"/>
                </a:solidFill>
              </a:rPr>
              <a:t>3.</a:t>
            </a:r>
            <a:r>
              <a:rPr lang="zh-CN" altLang="en-US" sz="1400" smtClean="0">
                <a:solidFill>
                  <a:schemeClr val="tx2"/>
                </a:solidFill>
              </a:rPr>
              <a:t>厨房大门下方无地插。</a:t>
            </a:r>
            <a:endParaRPr lang="zh-CN" altLang="en-US" sz="1400" smtClean="0">
              <a:solidFill>
                <a:schemeClr val="tx2"/>
              </a:solidFill>
            </a:endParaRPr>
          </a:p>
          <a:p>
            <a:pPr eaLnBrk="1" hangingPunct="1">
              <a:lnSpc>
                <a:spcPct val="80000"/>
              </a:lnSpc>
            </a:pPr>
            <a:endParaRPr lang="zh-CN" altLang="en-US" sz="1400" smtClean="0">
              <a:solidFill>
                <a:schemeClr val="tx2"/>
              </a:solidFill>
            </a:endParaRPr>
          </a:p>
          <a:p>
            <a:pPr eaLnBrk="1" hangingPunct="1">
              <a:lnSpc>
                <a:spcPct val="80000"/>
              </a:lnSpc>
            </a:pPr>
            <a:r>
              <a:rPr lang="zh-CN" altLang="en-US" sz="1400" smtClean="0">
                <a:solidFill>
                  <a:schemeClr val="tx2"/>
                </a:solidFill>
              </a:rPr>
              <a:t>    </a:t>
            </a:r>
            <a:r>
              <a:rPr lang="en-US" altLang="zh-CN" sz="1400" smtClean="0">
                <a:solidFill>
                  <a:schemeClr val="tx2"/>
                </a:solidFill>
              </a:rPr>
              <a:t>4.</a:t>
            </a:r>
            <a:r>
              <a:rPr lang="zh-CN" altLang="en-US" sz="1400" smtClean="0">
                <a:solidFill>
                  <a:schemeClr val="tx2"/>
                </a:solidFill>
              </a:rPr>
              <a:t>橱柜门缓冲失效，与墙面擦挂。</a:t>
            </a:r>
            <a:endParaRPr lang="zh-CN" altLang="en-US" sz="1400" smtClean="0">
              <a:solidFill>
                <a:schemeClr val="tx2"/>
              </a:solidFill>
            </a:endParaRPr>
          </a:p>
          <a:p>
            <a:pPr eaLnBrk="1" hangingPunct="1">
              <a:lnSpc>
                <a:spcPct val="80000"/>
              </a:lnSpc>
            </a:pPr>
            <a:r>
              <a:rPr lang="zh-CN" altLang="en-US" sz="2000" b="1" smtClean="0">
                <a:solidFill>
                  <a:schemeClr val="tx2"/>
                </a:solidFill>
              </a:rPr>
              <a:t>    </a:t>
            </a:r>
            <a:endParaRPr lang="zh-CN" altLang="en-US" sz="2000" smtClean="0">
              <a:solidFill>
                <a:schemeClr val="tx2"/>
              </a:solidFill>
            </a:endParaRPr>
          </a:p>
          <a:p>
            <a:pPr eaLnBrk="1" hangingPunct="1">
              <a:lnSpc>
                <a:spcPct val="80000"/>
              </a:lnSpc>
            </a:pPr>
            <a:endParaRPr lang="zh-CN" altLang="en-US" sz="2000" smtClean="0">
              <a:solidFill>
                <a:schemeClr val="tx2"/>
              </a:solidFill>
            </a:endParaRPr>
          </a:p>
        </p:txBody>
      </p:sp>
    </p:spTree>
  </p:cSld>
  <p:clrMapOvr>
    <a:masterClrMapping/>
  </p:clrMapOvr>
  <p:transition advClick="0" advTm="5000"/>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119810" name="Rectangle 2"/>
          <p:cNvSpPr>
            <a:spLocks noGrp="1" noChangeArrowheads="1"/>
          </p:cNvSpPr>
          <p:nvPr>
            <p:ph type="body" idx="1"/>
          </p:nvPr>
        </p:nvSpPr>
        <p:spPr>
          <a:xfrm>
            <a:off x="539750" y="1165860"/>
            <a:ext cx="8280400" cy="5503545"/>
          </a:xfrm>
        </p:spPr>
        <p:txBody>
          <a:bodyPr/>
          <a:lstStyle/>
          <a:p>
            <a:pPr eaLnBrk="1" hangingPunct="1">
              <a:lnSpc>
                <a:spcPct val="90000"/>
              </a:lnSpc>
            </a:pPr>
            <a:r>
              <a:rPr lang="zh-CN" altLang="en-US" sz="1600" b="1" smtClean="0">
                <a:solidFill>
                  <a:srgbClr val="FF6600"/>
                </a:solidFill>
              </a:rPr>
              <a:t>（六）空调</a:t>
            </a:r>
            <a:endParaRPr lang="zh-CN" altLang="en-US" sz="1600" b="1" smtClean="0">
              <a:solidFill>
                <a:srgbClr val="FF6600"/>
              </a:solidFill>
            </a:endParaRPr>
          </a:p>
          <a:p>
            <a:pPr eaLnBrk="1" hangingPunct="1">
              <a:lnSpc>
                <a:spcPct val="90000"/>
              </a:lnSpc>
            </a:pPr>
            <a:endParaRPr lang="zh-CN" altLang="en-US" sz="1600" b="1" smtClean="0">
              <a:solidFill>
                <a:srgbClr val="FF6600"/>
              </a:solidFill>
            </a:endParaRPr>
          </a:p>
          <a:p>
            <a:pPr eaLnBrk="1" hangingPunct="1">
              <a:lnSpc>
                <a:spcPct val="90000"/>
              </a:lnSpc>
            </a:pPr>
            <a:r>
              <a:rPr lang="zh-CN" altLang="en-US" sz="1400" smtClean="0">
                <a:solidFill>
                  <a:schemeClr val="tx2"/>
                </a:solidFill>
              </a:rPr>
              <a:t>  景观阳台空调外机位置下方无地砖，易积水后漏水到下层</a:t>
            </a:r>
            <a:endParaRPr lang="zh-CN" altLang="en-US" sz="1400" smtClean="0">
              <a:solidFill>
                <a:schemeClr val="tx2"/>
              </a:solidFill>
            </a:endParaRPr>
          </a:p>
          <a:p>
            <a:pPr eaLnBrk="1" hangingPunct="1">
              <a:lnSpc>
                <a:spcPct val="90000"/>
              </a:lnSpc>
            </a:pPr>
            <a:endParaRPr lang="zh-CN" altLang="en-US" sz="1400" smtClean="0">
              <a:solidFill>
                <a:schemeClr val="tx2"/>
              </a:solidFill>
            </a:endParaRPr>
          </a:p>
          <a:p>
            <a:pPr eaLnBrk="1" hangingPunct="1">
              <a:lnSpc>
                <a:spcPct val="90000"/>
              </a:lnSpc>
            </a:pPr>
            <a:r>
              <a:rPr lang="zh-CN" altLang="en-US" sz="1600" b="1" smtClean="0">
                <a:solidFill>
                  <a:srgbClr val="FF6600"/>
                </a:solidFill>
              </a:rPr>
              <a:t>（七）卫生间</a:t>
            </a:r>
            <a:endParaRPr lang="zh-CN" altLang="en-US" sz="1600" b="1" smtClean="0">
              <a:solidFill>
                <a:srgbClr val="FF6600"/>
              </a:solidFill>
            </a:endParaRPr>
          </a:p>
          <a:p>
            <a:pPr eaLnBrk="1" hangingPunct="1">
              <a:lnSpc>
                <a:spcPct val="90000"/>
              </a:lnSpc>
            </a:pPr>
            <a:endParaRPr lang="zh-CN" altLang="en-US" sz="1400" smtClean="0">
              <a:solidFill>
                <a:srgbClr val="FF6600"/>
              </a:solidFill>
            </a:endParaRPr>
          </a:p>
          <a:p>
            <a:pPr eaLnBrk="1" hangingPunct="1">
              <a:lnSpc>
                <a:spcPct val="90000"/>
              </a:lnSpc>
            </a:pPr>
            <a:r>
              <a:rPr lang="zh-CN" altLang="en-US" sz="1400" smtClean="0">
                <a:solidFill>
                  <a:schemeClr val="tx2"/>
                </a:solidFill>
              </a:rPr>
              <a:t>    </a:t>
            </a:r>
            <a:r>
              <a:rPr lang="en-US" altLang="zh-CN" sz="1400" smtClean="0">
                <a:solidFill>
                  <a:schemeClr val="tx2"/>
                </a:solidFill>
              </a:rPr>
              <a:t>1. </a:t>
            </a:r>
            <a:r>
              <a:rPr lang="zh-CN" altLang="en-US" sz="1400" smtClean="0">
                <a:solidFill>
                  <a:schemeClr val="tx2"/>
                </a:solidFill>
              </a:rPr>
              <a:t>卫生间台面与门接口处缺损，打胶不规范。</a:t>
            </a:r>
            <a:endParaRPr lang="zh-CN" altLang="en-US" sz="1400" smtClean="0">
              <a:solidFill>
                <a:schemeClr val="tx2"/>
              </a:solidFill>
            </a:endParaRPr>
          </a:p>
          <a:p>
            <a:pPr eaLnBrk="1" hangingPunct="1">
              <a:lnSpc>
                <a:spcPct val="90000"/>
              </a:lnSpc>
            </a:pPr>
            <a:endParaRPr lang="zh-CN" altLang="en-US" sz="1400" smtClean="0">
              <a:solidFill>
                <a:schemeClr val="tx2"/>
              </a:solidFill>
            </a:endParaRPr>
          </a:p>
          <a:p>
            <a:pPr eaLnBrk="1" hangingPunct="1">
              <a:lnSpc>
                <a:spcPct val="90000"/>
              </a:lnSpc>
            </a:pPr>
            <a:r>
              <a:rPr lang="zh-CN" altLang="en-US" sz="1400" smtClean="0">
                <a:solidFill>
                  <a:schemeClr val="tx2"/>
                </a:solidFill>
              </a:rPr>
              <a:t>    </a:t>
            </a:r>
            <a:r>
              <a:rPr lang="en-US" altLang="zh-CN" sz="1400" smtClean="0">
                <a:solidFill>
                  <a:schemeClr val="tx2"/>
                </a:solidFill>
              </a:rPr>
              <a:t>2.</a:t>
            </a:r>
            <a:r>
              <a:rPr lang="zh-CN" altLang="en-US" sz="1400" smtClean="0">
                <a:solidFill>
                  <a:schemeClr val="tx2"/>
                </a:solidFill>
              </a:rPr>
              <a:t>镜面灯的木作处理粗糙。</a:t>
            </a:r>
            <a:endParaRPr lang="zh-CN" altLang="en-US" sz="1400" smtClean="0">
              <a:solidFill>
                <a:schemeClr val="tx2"/>
              </a:solidFill>
            </a:endParaRPr>
          </a:p>
          <a:p>
            <a:pPr eaLnBrk="1" hangingPunct="1">
              <a:lnSpc>
                <a:spcPct val="90000"/>
              </a:lnSpc>
            </a:pPr>
            <a:endParaRPr lang="zh-CN" altLang="en-US" sz="1400" smtClean="0">
              <a:solidFill>
                <a:schemeClr val="tx2"/>
              </a:solidFill>
            </a:endParaRPr>
          </a:p>
          <a:p>
            <a:pPr eaLnBrk="1" hangingPunct="1">
              <a:lnSpc>
                <a:spcPct val="90000"/>
              </a:lnSpc>
            </a:pPr>
            <a:r>
              <a:rPr lang="zh-CN" altLang="en-US" sz="1600" b="1" smtClean="0">
                <a:solidFill>
                  <a:srgbClr val="FF6600"/>
                </a:solidFill>
              </a:rPr>
              <a:t>（八）强弱电</a:t>
            </a:r>
            <a:endParaRPr lang="zh-CN" altLang="en-US" sz="1600" b="1" smtClean="0">
              <a:solidFill>
                <a:srgbClr val="FF6600"/>
              </a:solidFill>
            </a:endParaRPr>
          </a:p>
          <a:p>
            <a:pPr eaLnBrk="1" hangingPunct="1">
              <a:lnSpc>
                <a:spcPct val="90000"/>
              </a:lnSpc>
            </a:pPr>
            <a:endParaRPr lang="zh-CN" altLang="en-US" sz="1600" b="1" smtClean="0">
              <a:solidFill>
                <a:srgbClr val="FF6600"/>
              </a:solidFill>
            </a:endParaRPr>
          </a:p>
          <a:p>
            <a:pPr eaLnBrk="1" hangingPunct="1">
              <a:lnSpc>
                <a:spcPct val="90000"/>
              </a:lnSpc>
            </a:pPr>
            <a:r>
              <a:rPr lang="zh-CN" altLang="en-US" sz="1400" smtClean="0">
                <a:solidFill>
                  <a:schemeClr val="tx2"/>
                </a:solidFill>
              </a:rPr>
              <a:t>   </a:t>
            </a:r>
            <a:r>
              <a:rPr lang="en-US" altLang="zh-CN" sz="1400" smtClean="0">
                <a:solidFill>
                  <a:schemeClr val="tx2"/>
                </a:solidFill>
              </a:rPr>
              <a:t>1.</a:t>
            </a:r>
            <a:r>
              <a:rPr lang="zh-CN" altLang="en-US" sz="1400" smtClean="0">
                <a:solidFill>
                  <a:schemeClr val="tx2"/>
                </a:solidFill>
              </a:rPr>
              <a:t>入户配电箱安装工艺粗糙，空开之间缝隙大。</a:t>
            </a:r>
            <a:endParaRPr lang="zh-CN" altLang="en-US" sz="1400" smtClean="0">
              <a:solidFill>
                <a:schemeClr val="tx2"/>
              </a:solidFill>
            </a:endParaRPr>
          </a:p>
          <a:p>
            <a:pPr eaLnBrk="1" hangingPunct="1">
              <a:lnSpc>
                <a:spcPct val="90000"/>
              </a:lnSpc>
            </a:pPr>
            <a:endParaRPr lang="zh-CN" altLang="en-US" sz="1400" smtClean="0">
              <a:solidFill>
                <a:schemeClr val="tx2"/>
              </a:solidFill>
            </a:endParaRPr>
          </a:p>
          <a:p>
            <a:pPr eaLnBrk="1" hangingPunct="1">
              <a:lnSpc>
                <a:spcPct val="90000"/>
              </a:lnSpc>
            </a:pPr>
            <a:r>
              <a:rPr lang="zh-CN" altLang="en-US" sz="1400" smtClean="0">
                <a:solidFill>
                  <a:schemeClr val="tx2"/>
                </a:solidFill>
              </a:rPr>
              <a:t>   </a:t>
            </a:r>
            <a:r>
              <a:rPr lang="en-US" altLang="zh-CN" sz="1400" smtClean="0">
                <a:solidFill>
                  <a:schemeClr val="tx2"/>
                </a:solidFill>
              </a:rPr>
              <a:t>2.</a:t>
            </a:r>
            <a:r>
              <a:rPr lang="zh-CN" altLang="en-US" sz="1400" smtClean="0">
                <a:solidFill>
                  <a:schemeClr val="tx2"/>
                </a:solidFill>
              </a:rPr>
              <a:t>开关面板位置不统一。</a:t>
            </a:r>
            <a:endParaRPr lang="zh-CN" altLang="en-US" sz="1400" smtClean="0">
              <a:solidFill>
                <a:schemeClr val="tx2"/>
              </a:solidFill>
            </a:endParaRPr>
          </a:p>
          <a:p>
            <a:pPr eaLnBrk="1" hangingPunct="1">
              <a:lnSpc>
                <a:spcPct val="90000"/>
              </a:lnSpc>
            </a:pPr>
            <a:endParaRPr lang="zh-CN" altLang="en-US" sz="1400" smtClean="0">
              <a:solidFill>
                <a:schemeClr val="tx2"/>
              </a:solidFill>
            </a:endParaRPr>
          </a:p>
          <a:p>
            <a:pPr eaLnBrk="1" hangingPunct="1">
              <a:lnSpc>
                <a:spcPct val="90000"/>
              </a:lnSpc>
            </a:pPr>
            <a:endParaRPr lang="zh-CN" altLang="en-US" sz="2400" smtClean="0">
              <a:solidFill>
                <a:schemeClr val="tx2"/>
              </a:solidFill>
            </a:endParaRPr>
          </a:p>
        </p:txBody>
      </p:sp>
    </p:spTree>
  </p:cSld>
  <p:clrMapOvr>
    <a:masterClrMapping/>
  </p:clrMapOvr>
  <p:transition advClick="0" advTm="5000"/>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pic>
        <p:nvPicPr>
          <p:cNvPr id="120834" name="Picture 2" descr="IMG_0032"/>
          <p:cNvPicPr>
            <a:picLocks noChangeAspect="1" noChangeArrowheads="1"/>
          </p:cNvPicPr>
          <p:nvPr>
            <p:ph sz="half" idx="1"/>
          </p:nvPr>
        </p:nvPicPr>
        <p:blipFill>
          <a:blip r:embed="rId2" cstate="print">
            <a:lum bright="-6000"/>
          </a:blip>
          <a:srcRect/>
          <a:stretch>
            <a:fillRect/>
          </a:stretch>
        </p:blipFill>
        <p:spPr>
          <a:xfrm>
            <a:off x="0" y="4459288"/>
            <a:ext cx="2411413" cy="1993900"/>
          </a:xfrm>
          <a:noFill/>
        </p:spPr>
      </p:pic>
      <p:pic>
        <p:nvPicPr>
          <p:cNvPr id="120835" name="Picture 3" descr="IMG_0035"/>
          <p:cNvPicPr>
            <a:picLocks noChangeAspect="1" noChangeArrowheads="1"/>
          </p:cNvPicPr>
          <p:nvPr>
            <p:ph sz="half" idx="2"/>
          </p:nvPr>
        </p:nvPicPr>
        <p:blipFill>
          <a:blip r:embed="rId3" cstate="print"/>
          <a:srcRect/>
          <a:stretch>
            <a:fillRect/>
          </a:stretch>
        </p:blipFill>
        <p:spPr>
          <a:xfrm>
            <a:off x="2416175" y="3455988"/>
            <a:ext cx="2371725" cy="2201862"/>
          </a:xfrm>
          <a:noFill/>
        </p:spPr>
      </p:pic>
      <p:pic>
        <p:nvPicPr>
          <p:cNvPr id="120836" name="Picture 4" descr="IMG_0075"/>
          <p:cNvPicPr>
            <a:picLocks noChangeAspect="1" noChangeArrowheads="1"/>
          </p:cNvPicPr>
          <p:nvPr/>
        </p:nvPicPr>
        <p:blipFill>
          <a:blip r:embed="rId4" cstate="print"/>
          <a:srcRect/>
          <a:stretch>
            <a:fillRect/>
          </a:stretch>
        </p:blipFill>
        <p:spPr bwMode="auto">
          <a:xfrm>
            <a:off x="4787900" y="1916113"/>
            <a:ext cx="2160588" cy="2043112"/>
          </a:xfrm>
          <a:prstGeom prst="rect">
            <a:avLst/>
          </a:prstGeom>
          <a:noFill/>
          <a:ln w="9525">
            <a:noFill/>
            <a:miter lim="800000"/>
            <a:headEnd/>
            <a:tailEnd/>
          </a:ln>
        </p:spPr>
      </p:pic>
      <p:pic>
        <p:nvPicPr>
          <p:cNvPr id="120837" name="Picture 5" descr="IMG_0076"/>
          <p:cNvPicPr>
            <a:picLocks noChangeAspect="1" noChangeArrowheads="1"/>
          </p:cNvPicPr>
          <p:nvPr/>
        </p:nvPicPr>
        <p:blipFill>
          <a:blip r:embed="rId5" cstate="print"/>
          <a:srcRect/>
          <a:stretch>
            <a:fillRect/>
          </a:stretch>
        </p:blipFill>
        <p:spPr bwMode="auto">
          <a:xfrm>
            <a:off x="6911975" y="836613"/>
            <a:ext cx="2232025" cy="2197100"/>
          </a:xfrm>
          <a:prstGeom prst="rect">
            <a:avLst/>
          </a:prstGeom>
          <a:noFill/>
          <a:ln w="9525">
            <a:noFill/>
            <a:miter lim="800000"/>
            <a:headEnd/>
            <a:tailEnd/>
          </a:ln>
        </p:spPr>
      </p:pic>
      <p:sp>
        <p:nvSpPr>
          <p:cNvPr id="120838" name="Oval 6"/>
          <p:cNvSpPr>
            <a:spLocks noChangeArrowheads="1"/>
          </p:cNvSpPr>
          <p:nvPr/>
        </p:nvSpPr>
        <p:spPr bwMode="auto">
          <a:xfrm>
            <a:off x="1187450" y="5157788"/>
            <a:ext cx="360363" cy="576262"/>
          </a:xfrm>
          <a:prstGeom prst="ellipse">
            <a:avLst/>
          </a:prstGeom>
          <a:noFill/>
          <a:ln w="9525">
            <a:solidFill>
              <a:srgbClr val="FFFF00"/>
            </a:solidFill>
            <a:round/>
          </a:ln>
          <a:effectLst/>
        </p:spPr>
        <p:txBody>
          <a:bodyPr wrap="none" anchor="ctr"/>
          <a:lstStyle/>
          <a:p>
            <a:endParaRPr lang="zh-CN" altLang="en-US"/>
          </a:p>
        </p:txBody>
      </p:sp>
      <p:sp>
        <p:nvSpPr>
          <p:cNvPr id="120839" name="Oval 7"/>
          <p:cNvSpPr>
            <a:spLocks noChangeArrowheads="1"/>
          </p:cNvSpPr>
          <p:nvPr/>
        </p:nvSpPr>
        <p:spPr bwMode="auto">
          <a:xfrm>
            <a:off x="3419475" y="4076700"/>
            <a:ext cx="360363" cy="576263"/>
          </a:xfrm>
          <a:prstGeom prst="ellipse">
            <a:avLst/>
          </a:prstGeom>
          <a:noFill/>
          <a:ln w="9525">
            <a:solidFill>
              <a:srgbClr val="FFFF00"/>
            </a:solidFill>
            <a:round/>
          </a:ln>
          <a:effectLst/>
        </p:spPr>
        <p:txBody>
          <a:bodyPr wrap="none" anchor="ctr"/>
          <a:lstStyle/>
          <a:p>
            <a:endParaRPr lang="zh-CN" altLang="en-US"/>
          </a:p>
        </p:txBody>
      </p:sp>
      <p:sp>
        <p:nvSpPr>
          <p:cNvPr id="120840" name="Oval 8"/>
          <p:cNvSpPr>
            <a:spLocks noChangeArrowheads="1"/>
          </p:cNvSpPr>
          <p:nvPr/>
        </p:nvSpPr>
        <p:spPr bwMode="auto">
          <a:xfrm>
            <a:off x="5292725" y="1916113"/>
            <a:ext cx="792163" cy="1944687"/>
          </a:xfrm>
          <a:prstGeom prst="ellipse">
            <a:avLst/>
          </a:prstGeom>
          <a:noFill/>
          <a:ln w="9525">
            <a:solidFill>
              <a:srgbClr val="FFFF00"/>
            </a:solidFill>
            <a:round/>
          </a:ln>
          <a:effectLst/>
        </p:spPr>
        <p:txBody>
          <a:bodyPr wrap="none" anchor="ctr"/>
          <a:lstStyle/>
          <a:p>
            <a:endParaRPr lang="zh-CN" altLang="en-US"/>
          </a:p>
        </p:txBody>
      </p:sp>
      <p:sp>
        <p:nvSpPr>
          <p:cNvPr id="120841" name="Oval 9"/>
          <p:cNvSpPr>
            <a:spLocks noChangeArrowheads="1"/>
          </p:cNvSpPr>
          <p:nvPr/>
        </p:nvSpPr>
        <p:spPr bwMode="auto">
          <a:xfrm rot="-1677878">
            <a:off x="6443663" y="1196975"/>
            <a:ext cx="1655762" cy="504825"/>
          </a:xfrm>
          <a:prstGeom prst="ellipse">
            <a:avLst/>
          </a:prstGeom>
          <a:noFill/>
          <a:ln w="9525">
            <a:solidFill>
              <a:srgbClr val="FFFF00"/>
            </a:solidFill>
            <a:round/>
          </a:ln>
          <a:effectLst/>
        </p:spPr>
        <p:txBody>
          <a:bodyPr wrap="none" anchor="ctr"/>
          <a:lstStyle/>
          <a:p>
            <a:endParaRPr lang="zh-CN" altLang="en-US"/>
          </a:p>
        </p:txBody>
      </p:sp>
      <p:sp>
        <p:nvSpPr>
          <p:cNvPr id="120842" name="Text Box 10"/>
          <p:cNvSpPr txBox="1">
            <a:spLocks noChangeArrowheads="1"/>
          </p:cNvSpPr>
          <p:nvPr/>
        </p:nvSpPr>
        <p:spPr bwMode="auto">
          <a:xfrm>
            <a:off x="323850" y="3500438"/>
            <a:ext cx="1584325" cy="396875"/>
          </a:xfrm>
          <a:prstGeom prst="rect">
            <a:avLst/>
          </a:prstGeom>
          <a:noFill/>
          <a:ln w="9525">
            <a:noFill/>
            <a:miter lim="800000"/>
          </a:ln>
          <a:effectLst/>
        </p:spPr>
        <p:txBody>
          <a:bodyPr>
            <a:spAutoFit/>
          </a:bodyPr>
          <a:lstStyle/>
          <a:p>
            <a:pPr algn="l">
              <a:spcBef>
                <a:spcPct val="50000"/>
              </a:spcBef>
            </a:pPr>
            <a:r>
              <a:rPr lang="zh-CN" sz="2000">
                <a:solidFill>
                  <a:schemeClr val="tx1"/>
                </a:solidFill>
              </a:rPr>
              <a:t>问题：擦伤</a:t>
            </a:r>
            <a:endParaRPr lang="zh-CN" sz="2000">
              <a:solidFill>
                <a:schemeClr val="tx1"/>
              </a:solidFill>
            </a:endParaRPr>
          </a:p>
        </p:txBody>
      </p:sp>
      <p:sp>
        <p:nvSpPr>
          <p:cNvPr id="120843" name="Text Box 11"/>
          <p:cNvSpPr txBox="1">
            <a:spLocks noChangeArrowheads="1"/>
          </p:cNvSpPr>
          <p:nvPr/>
        </p:nvSpPr>
        <p:spPr bwMode="auto">
          <a:xfrm>
            <a:off x="2771775" y="2565400"/>
            <a:ext cx="1584325" cy="396875"/>
          </a:xfrm>
          <a:prstGeom prst="rect">
            <a:avLst/>
          </a:prstGeom>
          <a:noFill/>
          <a:ln w="9525">
            <a:noFill/>
            <a:miter lim="800000"/>
          </a:ln>
          <a:effectLst/>
        </p:spPr>
        <p:txBody>
          <a:bodyPr>
            <a:spAutoFit/>
          </a:bodyPr>
          <a:lstStyle/>
          <a:p>
            <a:pPr algn="l">
              <a:spcBef>
                <a:spcPct val="50000"/>
              </a:spcBef>
            </a:pPr>
            <a:r>
              <a:rPr lang="zh-CN" sz="2000">
                <a:solidFill>
                  <a:schemeClr val="tx1"/>
                </a:solidFill>
              </a:rPr>
              <a:t>问题：撞伤</a:t>
            </a:r>
            <a:endParaRPr lang="zh-CN" sz="2000">
              <a:solidFill>
                <a:schemeClr val="tx1"/>
              </a:solidFill>
            </a:endParaRPr>
          </a:p>
        </p:txBody>
      </p:sp>
      <p:sp>
        <p:nvSpPr>
          <p:cNvPr id="120844" name="Text Box 12"/>
          <p:cNvSpPr txBox="1">
            <a:spLocks noChangeArrowheads="1"/>
          </p:cNvSpPr>
          <p:nvPr/>
        </p:nvSpPr>
        <p:spPr bwMode="auto">
          <a:xfrm>
            <a:off x="4572000" y="1196975"/>
            <a:ext cx="1584325" cy="396875"/>
          </a:xfrm>
          <a:prstGeom prst="rect">
            <a:avLst/>
          </a:prstGeom>
          <a:noFill/>
          <a:ln w="9525">
            <a:noFill/>
            <a:miter lim="800000"/>
          </a:ln>
          <a:effectLst/>
        </p:spPr>
        <p:txBody>
          <a:bodyPr>
            <a:spAutoFit/>
          </a:bodyPr>
          <a:lstStyle/>
          <a:p>
            <a:pPr algn="l">
              <a:spcBef>
                <a:spcPct val="50000"/>
              </a:spcBef>
            </a:pPr>
            <a:r>
              <a:rPr lang="zh-CN" sz="2000">
                <a:solidFill>
                  <a:schemeClr val="tx1"/>
                </a:solidFill>
              </a:rPr>
              <a:t>问题：起泡</a:t>
            </a:r>
            <a:endParaRPr lang="zh-CN" sz="2000">
              <a:solidFill>
                <a:schemeClr val="tx1"/>
              </a:solidFill>
            </a:endParaRPr>
          </a:p>
        </p:txBody>
      </p:sp>
      <p:sp>
        <p:nvSpPr>
          <p:cNvPr id="120845" name="Text Box 13"/>
          <p:cNvSpPr txBox="1">
            <a:spLocks noChangeArrowheads="1"/>
          </p:cNvSpPr>
          <p:nvPr/>
        </p:nvSpPr>
        <p:spPr bwMode="auto">
          <a:xfrm>
            <a:off x="6516688" y="476250"/>
            <a:ext cx="2376487" cy="396875"/>
          </a:xfrm>
          <a:prstGeom prst="rect">
            <a:avLst/>
          </a:prstGeom>
          <a:noFill/>
          <a:ln w="9525">
            <a:noFill/>
            <a:miter lim="800000"/>
          </a:ln>
          <a:effectLst/>
        </p:spPr>
        <p:txBody>
          <a:bodyPr>
            <a:spAutoFit/>
          </a:bodyPr>
          <a:lstStyle/>
          <a:p>
            <a:pPr algn="l">
              <a:spcBef>
                <a:spcPct val="50000"/>
              </a:spcBef>
            </a:pPr>
            <a:r>
              <a:rPr lang="zh-CN" sz="2000">
                <a:solidFill>
                  <a:schemeClr val="tx1"/>
                </a:solidFill>
              </a:rPr>
              <a:t>问题：收口间隙大</a:t>
            </a:r>
            <a:endParaRPr lang="zh-CN" sz="2000">
              <a:solidFill>
                <a:schemeClr val="tx1"/>
              </a:solidFill>
            </a:endParaRPr>
          </a:p>
        </p:txBody>
      </p:sp>
      <p:sp>
        <p:nvSpPr>
          <p:cNvPr id="120846" name="Text Box 14"/>
          <p:cNvSpPr txBox="1">
            <a:spLocks noChangeArrowheads="1"/>
          </p:cNvSpPr>
          <p:nvPr/>
        </p:nvSpPr>
        <p:spPr bwMode="auto">
          <a:xfrm>
            <a:off x="5219700" y="4581525"/>
            <a:ext cx="3600450" cy="1566863"/>
          </a:xfrm>
          <a:prstGeom prst="rect">
            <a:avLst/>
          </a:prstGeom>
          <a:noFill/>
          <a:ln w="9525">
            <a:noFill/>
            <a:miter lim="800000"/>
          </a:ln>
          <a:effectLst/>
        </p:spPr>
        <p:txBody>
          <a:bodyPr>
            <a:spAutoFit/>
          </a:bodyPr>
          <a:lstStyle/>
          <a:p>
            <a:pPr algn="l">
              <a:spcBef>
                <a:spcPct val="50000"/>
              </a:spcBef>
            </a:pPr>
            <a:r>
              <a:rPr lang="zh-CN" sz="2000">
                <a:solidFill>
                  <a:schemeClr val="tx1"/>
                </a:solidFill>
              </a:rPr>
              <a:t>标准：</a:t>
            </a:r>
            <a:endParaRPr lang="zh-CN" sz="2000">
              <a:solidFill>
                <a:schemeClr val="tx1"/>
              </a:solidFill>
            </a:endParaRPr>
          </a:p>
          <a:p>
            <a:pPr algn="l">
              <a:spcBef>
                <a:spcPct val="50000"/>
              </a:spcBef>
            </a:pPr>
            <a:r>
              <a:rPr lang="zh-CN" altLang="zh-CN" sz="1400">
                <a:solidFill>
                  <a:schemeClr val="tx1"/>
                </a:solidFill>
              </a:rPr>
              <a:t>1</a:t>
            </a:r>
            <a:r>
              <a:rPr lang="zh-CN" sz="1400">
                <a:solidFill>
                  <a:schemeClr val="tx1"/>
                </a:solidFill>
              </a:rPr>
              <a:t>、门、窗表面色泽一致，无凹痕、划痕及破损。 </a:t>
            </a:r>
            <a:endParaRPr lang="zh-CN" sz="1400">
              <a:solidFill>
                <a:schemeClr val="tx1"/>
              </a:solidFill>
            </a:endParaRPr>
          </a:p>
          <a:p>
            <a:pPr algn="l">
              <a:spcBef>
                <a:spcPct val="50000"/>
              </a:spcBef>
            </a:pPr>
            <a:r>
              <a:rPr lang="zh-CN" altLang="zh-CN" sz="1400">
                <a:solidFill>
                  <a:schemeClr val="tx1"/>
                </a:solidFill>
              </a:rPr>
              <a:t>2</a:t>
            </a:r>
            <a:r>
              <a:rPr lang="zh-CN" sz="1400">
                <a:solidFill>
                  <a:schemeClr val="tx1"/>
                </a:solidFill>
              </a:rPr>
              <a:t>、门与门缝，窗与窗框，缝隙均匀适中 。</a:t>
            </a:r>
            <a:endParaRPr lang="zh-CN" sz="1400">
              <a:solidFill>
                <a:schemeClr val="tx1"/>
              </a:solidFill>
            </a:endParaRPr>
          </a:p>
          <a:p>
            <a:pPr algn="l">
              <a:spcBef>
                <a:spcPct val="50000"/>
              </a:spcBef>
            </a:pPr>
            <a:endParaRPr lang="zh-CN" altLang="zh-CN" sz="1400">
              <a:solidFill>
                <a:schemeClr val="tx1"/>
              </a:solidFill>
            </a:endParaRPr>
          </a:p>
        </p:txBody>
      </p:sp>
      <p:sp>
        <p:nvSpPr>
          <p:cNvPr id="120847" name="Rectangle 15"/>
          <p:cNvSpPr>
            <a:spLocks noGrp="1" noChangeArrowheads="1"/>
          </p:cNvSpPr>
          <p:nvPr>
            <p:ph type="title"/>
          </p:nvPr>
        </p:nvSpPr>
        <p:spPr>
          <a:xfrm>
            <a:off x="468630" y="177165"/>
            <a:ext cx="2670175" cy="867410"/>
          </a:xfrm>
        </p:spPr>
        <p:txBody>
          <a:bodyPr/>
          <a:lstStyle/>
          <a:p>
            <a:pPr eaLnBrk="1" hangingPunct="1"/>
            <a:r>
              <a:rPr lang="zh-CN" altLang="en-US" sz="2800" b="1" smtClean="0">
                <a:solidFill>
                  <a:srgbClr val="FF3300"/>
                </a:solidFill>
              </a:rPr>
              <a:t>（一）门窗类</a:t>
            </a:r>
            <a:endParaRPr lang="zh-CN" altLang="en-US" sz="2800" b="1" smtClean="0">
              <a:solidFill>
                <a:srgbClr val="FF3300"/>
              </a:solidFill>
            </a:endParaRPr>
          </a:p>
        </p:txBody>
      </p:sp>
    </p:spTree>
  </p:cSld>
  <p:clrMapOvr>
    <a:masterClrMapping/>
  </p:clrMapOvr>
  <p:transition advClick="0" advTm="5000"/>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pic>
        <p:nvPicPr>
          <p:cNvPr id="121858" name="Picture 2" descr="IMG_0074"/>
          <p:cNvPicPr>
            <a:picLocks noChangeAspect="1" noChangeArrowheads="1"/>
          </p:cNvPicPr>
          <p:nvPr>
            <p:ph sz="half" idx="1"/>
          </p:nvPr>
        </p:nvPicPr>
        <p:blipFill>
          <a:blip r:embed="rId2" cstate="print">
            <a:lum bright="6000"/>
          </a:blip>
          <a:srcRect/>
          <a:stretch>
            <a:fillRect/>
          </a:stretch>
        </p:blipFill>
        <p:spPr>
          <a:xfrm>
            <a:off x="250825" y="3860800"/>
            <a:ext cx="2555875" cy="2044700"/>
          </a:xfrm>
          <a:noFill/>
        </p:spPr>
      </p:pic>
      <p:pic>
        <p:nvPicPr>
          <p:cNvPr id="121859" name="Picture 3" descr="IMG_0078"/>
          <p:cNvPicPr>
            <a:picLocks noChangeAspect="1" noChangeArrowheads="1"/>
          </p:cNvPicPr>
          <p:nvPr>
            <p:ph sz="half" idx="2"/>
          </p:nvPr>
        </p:nvPicPr>
        <p:blipFill>
          <a:blip r:embed="rId3" cstate="print"/>
          <a:srcRect/>
          <a:stretch>
            <a:fillRect/>
          </a:stretch>
        </p:blipFill>
        <p:spPr>
          <a:xfrm>
            <a:off x="3132138" y="2274888"/>
            <a:ext cx="2755900" cy="2097087"/>
          </a:xfrm>
          <a:noFill/>
        </p:spPr>
      </p:pic>
      <p:pic>
        <p:nvPicPr>
          <p:cNvPr id="121860" name="Picture 4" descr="IMG_0171"/>
          <p:cNvPicPr>
            <a:picLocks noChangeAspect="1" noChangeArrowheads="1"/>
          </p:cNvPicPr>
          <p:nvPr/>
        </p:nvPicPr>
        <p:blipFill>
          <a:blip r:embed="rId4" cstate="print"/>
          <a:srcRect/>
          <a:stretch>
            <a:fillRect/>
          </a:stretch>
        </p:blipFill>
        <p:spPr bwMode="auto">
          <a:xfrm>
            <a:off x="6877050" y="1052513"/>
            <a:ext cx="2266950" cy="1909762"/>
          </a:xfrm>
          <a:prstGeom prst="rect">
            <a:avLst/>
          </a:prstGeom>
          <a:noFill/>
          <a:ln w="9525">
            <a:noFill/>
            <a:miter lim="800000"/>
            <a:headEnd/>
            <a:tailEnd/>
          </a:ln>
        </p:spPr>
      </p:pic>
      <p:sp>
        <p:nvSpPr>
          <p:cNvPr id="121861" name="Oval 5"/>
          <p:cNvSpPr>
            <a:spLocks noChangeArrowheads="1"/>
          </p:cNvSpPr>
          <p:nvPr/>
        </p:nvSpPr>
        <p:spPr bwMode="auto">
          <a:xfrm>
            <a:off x="179388" y="4724400"/>
            <a:ext cx="2520950" cy="433388"/>
          </a:xfrm>
          <a:prstGeom prst="ellipse">
            <a:avLst/>
          </a:prstGeom>
          <a:noFill/>
          <a:ln w="28575">
            <a:solidFill>
              <a:srgbClr val="FF0000"/>
            </a:solidFill>
            <a:round/>
          </a:ln>
          <a:effectLst/>
        </p:spPr>
        <p:txBody>
          <a:bodyPr wrap="none" anchor="ctr"/>
          <a:lstStyle/>
          <a:p>
            <a:endParaRPr lang="zh-CN" altLang="en-US"/>
          </a:p>
        </p:txBody>
      </p:sp>
      <p:sp>
        <p:nvSpPr>
          <p:cNvPr id="121862" name="Oval 6"/>
          <p:cNvSpPr>
            <a:spLocks noChangeArrowheads="1"/>
          </p:cNvSpPr>
          <p:nvPr/>
        </p:nvSpPr>
        <p:spPr bwMode="auto">
          <a:xfrm>
            <a:off x="2771775" y="2781300"/>
            <a:ext cx="2520950" cy="433388"/>
          </a:xfrm>
          <a:prstGeom prst="ellipse">
            <a:avLst/>
          </a:prstGeom>
          <a:noFill/>
          <a:ln w="28575">
            <a:solidFill>
              <a:srgbClr val="FF0000"/>
            </a:solidFill>
            <a:round/>
          </a:ln>
          <a:effectLst/>
        </p:spPr>
        <p:txBody>
          <a:bodyPr wrap="none" anchor="ctr"/>
          <a:lstStyle/>
          <a:p>
            <a:endParaRPr lang="zh-CN" altLang="en-US"/>
          </a:p>
        </p:txBody>
      </p:sp>
      <p:sp>
        <p:nvSpPr>
          <p:cNvPr id="121863" name="Oval 7"/>
          <p:cNvSpPr>
            <a:spLocks noChangeArrowheads="1"/>
          </p:cNvSpPr>
          <p:nvPr/>
        </p:nvSpPr>
        <p:spPr bwMode="auto">
          <a:xfrm rot="-5400000">
            <a:off x="6391275" y="2185988"/>
            <a:ext cx="1871663" cy="325437"/>
          </a:xfrm>
          <a:prstGeom prst="ellipse">
            <a:avLst/>
          </a:prstGeom>
          <a:noFill/>
          <a:ln w="28575">
            <a:solidFill>
              <a:srgbClr val="FF0000"/>
            </a:solidFill>
            <a:round/>
          </a:ln>
          <a:effectLst/>
        </p:spPr>
        <p:txBody>
          <a:bodyPr wrap="none" anchor="ctr"/>
          <a:lstStyle/>
          <a:p>
            <a:endParaRPr lang="zh-CN" altLang="en-US"/>
          </a:p>
        </p:txBody>
      </p:sp>
      <p:sp>
        <p:nvSpPr>
          <p:cNvPr id="121864" name="Text Box 8"/>
          <p:cNvSpPr txBox="1">
            <a:spLocks noChangeArrowheads="1"/>
          </p:cNvSpPr>
          <p:nvPr/>
        </p:nvSpPr>
        <p:spPr bwMode="auto">
          <a:xfrm>
            <a:off x="179388" y="2708275"/>
            <a:ext cx="1944687" cy="581025"/>
          </a:xfrm>
          <a:prstGeom prst="rect">
            <a:avLst/>
          </a:prstGeom>
          <a:noFill/>
          <a:ln w="9525">
            <a:noFill/>
            <a:miter lim="800000"/>
          </a:ln>
          <a:effectLst/>
        </p:spPr>
        <p:txBody>
          <a:bodyPr>
            <a:spAutoFit/>
          </a:bodyPr>
          <a:lstStyle/>
          <a:p>
            <a:pPr algn="l">
              <a:spcBef>
                <a:spcPct val="50000"/>
              </a:spcBef>
            </a:pPr>
            <a:r>
              <a:rPr lang="zh-CN" sz="1600">
                <a:solidFill>
                  <a:schemeClr val="tx1"/>
                </a:solidFill>
              </a:rPr>
              <a:t>问题：收口缝隙大，影响观感。</a:t>
            </a:r>
            <a:endParaRPr lang="zh-CN" sz="1600">
              <a:solidFill>
                <a:schemeClr val="tx1"/>
              </a:solidFill>
            </a:endParaRPr>
          </a:p>
        </p:txBody>
      </p:sp>
      <p:sp>
        <p:nvSpPr>
          <p:cNvPr id="121865" name="Text Box 9"/>
          <p:cNvSpPr txBox="1">
            <a:spLocks noChangeArrowheads="1"/>
          </p:cNvSpPr>
          <p:nvPr/>
        </p:nvSpPr>
        <p:spPr bwMode="auto">
          <a:xfrm>
            <a:off x="2916238" y="1412875"/>
            <a:ext cx="2305050" cy="825500"/>
          </a:xfrm>
          <a:prstGeom prst="rect">
            <a:avLst/>
          </a:prstGeom>
          <a:noFill/>
          <a:ln w="9525">
            <a:noFill/>
            <a:miter lim="800000"/>
          </a:ln>
          <a:effectLst/>
        </p:spPr>
        <p:txBody>
          <a:bodyPr>
            <a:spAutoFit/>
          </a:bodyPr>
          <a:lstStyle/>
          <a:p>
            <a:pPr algn="l">
              <a:spcBef>
                <a:spcPct val="50000"/>
              </a:spcBef>
            </a:pPr>
            <a:r>
              <a:rPr lang="zh-CN" sz="1600">
                <a:solidFill>
                  <a:schemeClr val="tx1"/>
                </a:solidFill>
              </a:rPr>
              <a:t>问题：门框收口差</a:t>
            </a:r>
            <a:r>
              <a:rPr lang="zh-CN" altLang="zh-CN" sz="1600">
                <a:solidFill>
                  <a:schemeClr val="tx1"/>
                </a:solidFill>
              </a:rPr>
              <a:t>2</a:t>
            </a:r>
            <a:r>
              <a:rPr lang="zh-CN" sz="1600">
                <a:solidFill>
                  <a:schemeClr val="tx1"/>
                </a:solidFill>
              </a:rPr>
              <a:t>～</a:t>
            </a:r>
            <a:r>
              <a:rPr lang="zh-CN" altLang="zh-CN" sz="1600">
                <a:solidFill>
                  <a:schemeClr val="tx1"/>
                </a:solidFill>
              </a:rPr>
              <a:t>3</a:t>
            </a:r>
            <a:r>
              <a:rPr lang="zh-CN" sz="1600">
                <a:solidFill>
                  <a:schemeClr val="tx1"/>
                </a:solidFill>
              </a:rPr>
              <a:t>公分，槛石与地砖有较大间隙</a:t>
            </a:r>
            <a:endParaRPr lang="zh-CN" sz="1600">
              <a:solidFill>
                <a:schemeClr val="tx1"/>
              </a:solidFill>
            </a:endParaRPr>
          </a:p>
        </p:txBody>
      </p:sp>
      <p:sp>
        <p:nvSpPr>
          <p:cNvPr id="121866" name="Line 10"/>
          <p:cNvSpPr>
            <a:spLocks noChangeShapeType="1"/>
          </p:cNvSpPr>
          <p:nvPr/>
        </p:nvSpPr>
        <p:spPr bwMode="auto">
          <a:xfrm>
            <a:off x="2771775" y="2492375"/>
            <a:ext cx="217488" cy="358775"/>
          </a:xfrm>
          <a:prstGeom prst="line">
            <a:avLst/>
          </a:prstGeom>
          <a:noFill/>
          <a:ln w="34925">
            <a:solidFill>
              <a:srgbClr val="FF0000"/>
            </a:solidFill>
            <a:round/>
            <a:tailEnd type="triangle" w="med" len="med"/>
          </a:ln>
          <a:effectLst/>
        </p:spPr>
        <p:txBody>
          <a:bodyPr/>
          <a:lstStyle/>
          <a:p>
            <a:endParaRPr lang="zh-CN" altLang="en-US"/>
          </a:p>
        </p:txBody>
      </p:sp>
      <p:sp>
        <p:nvSpPr>
          <p:cNvPr id="121867" name="Text Box 11"/>
          <p:cNvSpPr txBox="1">
            <a:spLocks noChangeArrowheads="1"/>
          </p:cNvSpPr>
          <p:nvPr/>
        </p:nvSpPr>
        <p:spPr bwMode="auto">
          <a:xfrm>
            <a:off x="6156325" y="476250"/>
            <a:ext cx="1944688" cy="581025"/>
          </a:xfrm>
          <a:prstGeom prst="rect">
            <a:avLst/>
          </a:prstGeom>
          <a:noFill/>
          <a:ln w="9525">
            <a:noFill/>
            <a:miter lim="800000"/>
          </a:ln>
          <a:effectLst/>
        </p:spPr>
        <p:txBody>
          <a:bodyPr>
            <a:spAutoFit/>
          </a:bodyPr>
          <a:lstStyle/>
          <a:p>
            <a:pPr algn="l">
              <a:spcBef>
                <a:spcPct val="50000"/>
              </a:spcBef>
            </a:pPr>
            <a:r>
              <a:rPr lang="zh-CN" sz="1600">
                <a:solidFill>
                  <a:schemeClr val="tx1"/>
                </a:solidFill>
              </a:rPr>
              <a:t>问题：门框接口缝隙大</a:t>
            </a:r>
            <a:endParaRPr lang="zh-CN" sz="1600">
              <a:solidFill>
                <a:schemeClr val="tx1"/>
              </a:solidFill>
            </a:endParaRPr>
          </a:p>
        </p:txBody>
      </p:sp>
      <p:sp>
        <p:nvSpPr>
          <p:cNvPr id="121868" name="Text Box 12"/>
          <p:cNvSpPr txBox="1">
            <a:spLocks noChangeArrowheads="1"/>
          </p:cNvSpPr>
          <p:nvPr/>
        </p:nvSpPr>
        <p:spPr bwMode="auto">
          <a:xfrm>
            <a:off x="4284663" y="4868863"/>
            <a:ext cx="3600450" cy="1130300"/>
          </a:xfrm>
          <a:prstGeom prst="rect">
            <a:avLst/>
          </a:prstGeom>
          <a:noFill/>
          <a:ln w="9525">
            <a:noFill/>
            <a:miter lim="800000"/>
          </a:ln>
          <a:effectLst/>
        </p:spPr>
        <p:txBody>
          <a:bodyPr>
            <a:spAutoFit/>
          </a:bodyPr>
          <a:lstStyle/>
          <a:p>
            <a:pPr algn="l">
              <a:spcBef>
                <a:spcPct val="50000"/>
              </a:spcBef>
            </a:pPr>
            <a:r>
              <a:rPr lang="zh-CN" sz="2000">
                <a:solidFill>
                  <a:schemeClr val="tx1"/>
                </a:solidFill>
              </a:rPr>
              <a:t>标准：</a:t>
            </a:r>
            <a:endParaRPr lang="zh-CN" sz="2000">
              <a:solidFill>
                <a:schemeClr val="tx1"/>
              </a:solidFill>
            </a:endParaRPr>
          </a:p>
          <a:p>
            <a:pPr algn="l">
              <a:spcBef>
                <a:spcPct val="50000"/>
              </a:spcBef>
            </a:pPr>
            <a:r>
              <a:rPr lang="zh-CN" altLang="zh-CN" sz="1600">
                <a:solidFill>
                  <a:schemeClr val="tx1"/>
                </a:solidFill>
              </a:rPr>
              <a:t>1</a:t>
            </a:r>
            <a:r>
              <a:rPr lang="zh-CN" sz="1600">
                <a:solidFill>
                  <a:schemeClr val="tx1"/>
                </a:solidFill>
              </a:rPr>
              <a:t>、门与门缝缝隙均匀适中 。</a:t>
            </a:r>
            <a:endParaRPr lang="zh-CN" sz="1600">
              <a:solidFill>
                <a:schemeClr val="tx1"/>
              </a:solidFill>
            </a:endParaRPr>
          </a:p>
          <a:p>
            <a:pPr algn="l">
              <a:spcBef>
                <a:spcPct val="50000"/>
              </a:spcBef>
            </a:pPr>
            <a:endParaRPr lang="zh-CN" altLang="zh-CN" sz="1600">
              <a:solidFill>
                <a:schemeClr val="tx1"/>
              </a:solidFill>
            </a:endParaRPr>
          </a:p>
        </p:txBody>
      </p:sp>
      <p:sp>
        <p:nvSpPr>
          <p:cNvPr id="121869" name="Rectangle 13"/>
          <p:cNvSpPr>
            <a:spLocks noGrp="1" noChangeArrowheads="1"/>
          </p:cNvSpPr>
          <p:nvPr>
            <p:ph type="title"/>
          </p:nvPr>
        </p:nvSpPr>
        <p:spPr>
          <a:xfrm>
            <a:off x="468630" y="223520"/>
            <a:ext cx="3143250" cy="654685"/>
          </a:xfrm>
        </p:spPr>
        <p:txBody>
          <a:bodyPr/>
          <a:lstStyle/>
          <a:p>
            <a:pPr eaLnBrk="1" hangingPunct="1"/>
            <a:r>
              <a:rPr lang="zh-CN" altLang="en-US" sz="2800" b="1" smtClean="0">
                <a:solidFill>
                  <a:srgbClr val="FF3300"/>
                </a:solidFill>
              </a:rPr>
              <a:t>（一）门窗类</a:t>
            </a:r>
            <a:endParaRPr lang="zh-CN" altLang="en-US" sz="2800" b="1" smtClean="0">
              <a:solidFill>
                <a:srgbClr val="FF3300"/>
              </a:solidFill>
            </a:endParaRPr>
          </a:p>
        </p:txBody>
      </p:sp>
    </p:spTree>
  </p:cSld>
  <p:clrMapOvr>
    <a:masterClrMapping/>
  </p:clrMapOvr>
  <p:transition advClick="0" advTm="5000"/>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pic>
        <p:nvPicPr>
          <p:cNvPr id="122882" name="Picture 2" descr="IMG_0064"/>
          <p:cNvPicPr>
            <a:picLocks noChangeAspect="1" noChangeArrowheads="1"/>
          </p:cNvPicPr>
          <p:nvPr>
            <p:ph sz="quarter" idx="2"/>
          </p:nvPr>
        </p:nvPicPr>
        <p:blipFill>
          <a:blip r:embed="rId2" cstate="print"/>
          <a:srcRect/>
          <a:stretch>
            <a:fillRect/>
          </a:stretch>
        </p:blipFill>
        <p:spPr>
          <a:xfrm>
            <a:off x="323850" y="4221163"/>
            <a:ext cx="2808288" cy="2160587"/>
          </a:xfrm>
          <a:noFill/>
        </p:spPr>
      </p:pic>
      <p:pic>
        <p:nvPicPr>
          <p:cNvPr id="122883" name="Picture 3" descr="DSC08180"/>
          <p:cNvPicPr>
            <a:picLocks noChangeAspect="1" noChangeArrowheads="1"/>
          </p:cNvPicPr>
          <p:nvPr/>
        </p:nvPicPr>
        <p:blipFill>
          <a:blip r:embed="rId3" cstate="print"/>
          <a:srcRect/>
          <a:stretch>
            <a:fillRect/>
          </a:stretch>
        </p:blipFill>
        <p:spPr bwMode="auto">
          <a:xfrm>
            <a:off x="2555875" y="2781300"/>
            <a:ext cx="2520950" cy="2008188"/>
          </a:xfrm>
          <a:prstGeom prst="rect">
            <a:avLst/>
          </a:prstGeom>
          <a:noFill/>
          <a:ln w="9525">
            <a:noFill/>
            <a:miter lim="800000"/>
            <a:headEnd/>
            <a:tailEnd/>
          </a:ln>
        </p:spPr>
      </p:pic>
      <p:sp>
        <p:nvSpPr>
          <p:cNvPr id="122884" name="Oval 4"/>
          <p:cNvSpPr>
            <a:spLocks noChangeArrowheads="1"/>
          </p:cNvSpPr>
          <p:nvPr/>
        </p:nvSpPr>
        <p:spPr bwMode="auto">
          <a:xfrm>
            <a:off x="3348038" y="3789363"/>
            <a:ext cx="1079500" cy="792162"/>
          </a:xfrm>
          <a:prstGeom prst="ellipse">
            <a:avLst/>
          </a:prstGeom>
          <a:noFill/>
          <a:ln w="28575">
            <a:solidFill>
              <a:srgbClr val="FF0000"/>
            </a:solidFill>
            <a:round/>
          </a:ln>
          <a:effectLst/>
        </p:spPr>
        <p:txBody>
          <a:bodyPr wrap="none" anchor="ctr"/>
          <a:lstStyle/>
          <a:p>
            <a:endParaRPr lang="zh-CN" altLang="en-US"/>
          </a:p>
        </p:txBody>
      </p:sp>
      <p:sp>
        <p:nvSpPr>
          <p:cNvPr id="122885" name="Oval 5"/>
          <p:cNvSpPr>
            <a:spLocks noChangeArrowheads="1"/>
          </p:cNvSpPr>
          <p:nvPr/>
        </p:nvSpPr>
        <p:spPr bwMode="auto">
          <a:xfrm>
            <a:off x="1258888" y="5013325"/>
            <a:ext cx="1079500" cy="649288"/>
          </a:xfrm>
          <a:prstGeom prst="ellipse">
            <a:avLst/>
          </a:prstGeom>
          <a:noFill/>
          <a:ln w="28575">
            <a:solidFill>
              <a:srgbClr val="FF0000"/>
            </a:solidFill>
            <a:round/>
          </a:ln>
          <a:effectLst/>
        </p:spPr>
        <p:txBody>
          <a:bodyPr wrap="none" anchor="ctr"/>
          <a:lstStyle/>
          <a:p>
            <a:endParaRPr lang="zh-CN" altLang="en-US"/>
          </a:p>
        </p:txBody>
      </p:sp>
      <p:sp>
        <p:nvSpPr>
          <p:cNvPr id="122886" name="Text Box 6"/>
          <p:cNvSpPr txBox="1">
            <a:spLocks noChangeArrowheads="1"/>
          </p:cNvSpPr>
          <p:nvPr/>
        </p:nvSpPr>
        <p:spPr bwMode="auto">
          <a:xfrm>
            <a:off x="611188" y="3284538"/>
            <a:ext cx="1584325" cy="581025"/>
          </a:xfrm>
          <a:prstGeom prst="rect">
            <a:avLst/>
          </a:prstGeom>
          <a:noFill/>
          <a:ln w="9525">
            <a:noFill/>
            <a:miter lim="800000"/>
          </a:ln>
          <a:effectLst/>
        </p:spPr>
        <p:txBody>
          <a:bodyPr>
            <a:spAutoFit/>
          </a:bodyPr>
          <a:lstStyle/>
          <a:p>
            <a:pPr algn="l">
              <a:spcBef>
                <a:spcPct val="50000"/>
              </a:spcBef>
            </a:pPr>
            <a:r>
              <a:rPr lang="zh-CN" sz="1600">
                <a:solidFill>
                  <a:schemeClr val="tx1"/>
                </a:solidFill>
              </a:rPr>
              <a:t>问题：卫生间门不能关闭</a:t>
            </a:r>
            <a:endParaRPr lang="zh-CN" sz="1600">
              <a:solidFill>
                <a:schemeClr val="tx1"/>
              </a:solidFill>
            </a:endParaRPr>
          </a:p>
        </p:txBody>
      </p:sp>
      <p:pic>
        <p:nvPicPr>
          <p:cNvPr id="122887" name="Picture 7" descr="IMG_0145"/>
          <p:cNvPicPr>
            <a:picLocks noChangeAspect="1" noChangeArrowheads="1"/>
          </p:cNvPicPr>
          <p:nvPr>
            <p:ph sz="half" idx="1"/>
          </p:nvPr>
        </p:nvPicPr>
        <p:blipFill>
          <a:blip r:embed="rId4" cstate="print"/>
          <a:srcRect/>
          <a:stretch>
            <a:fillRect/>
          </a:stretch>
        </p:blipFill>
        <p:spPr>
          <a:xfrm>
            <a:off x="4643438" y="2060575"/>
            <a:ext cx="2663825" cy="2097088"/>
          </a:xfrm>
          <a:noFill/>
        </p:spPr>
      </p:pic>
      <p:sp>
        <p:nvSpPr>
          <p:cNvPr id="122888" name="Text Box 8"/>
          <p:cNvSpPr txBox="1">
            <a:spLocks noChangeArrowheads="1"/>
          </p:cNvSpPr>
          <p:nvPr/>
        </p:nvSpPr>
        <p:spPr bwMode="auto">
          <a:xfrm>
            <a:off x="2987675" y="2205038"/>
            <a:ext cx="1584325" cy="581025"/>
          </a:xfrm>
          <a:prstGeom prst="rect">
            <a:avLst/>
          </a:prstGeom>
          <a:noFill/>
          <a:ln w="9525">
            <a:noFill/>
            <a:miter lim="800000"/>
          </a:ln>
          <a:effectLst/>
        </p:spPr>
        <p:txBody>
          <a:bodyPr>
            <a:spAutoFit/>
          </a:bodyPr>
          <a:lstStyle/>
          <a:p>
            <a:pPr algn="l">
              <a:spcBef>
                <a:spcPct val="50000"/>
              </a:spcBef>
            </a:pPr>
            <a:r>
              <a:rPr lang="zh-CN" sz="1600">
                <a:solidFill>
                  <a:schemeClr val="tx1"/>
                </a:solidFill>
              </a:rPr>
              <a:t>问题：门吸安装不规范</a:t>
            </a:r>
            <a:endParaRPr lang="zh-CN" sz="1600">
              <a:solidFill>
                <a:schemeClr val="tx1"/>
              </a:solidFill>
            </a:endParaRPr>
          </a:p>
        </p:txBody>
      </p:sp>
      <p:sp>
        <p:nvSpPr>
          <p:cNvPr id="122889" name="Oval 9"/>
          <p:cNvSpPr>
            <a:spLocks noChangeArrowheads="1"/>
          </p:cNvSpPr>
          <p:nvPr/>
        </p:nvSpPr>
        <p:spPr bwMode="auto">
          <a:xfrm>
            <a:off x="5364163" y="2708275"/>
            <a:ext cx="1079500" cy="649288"/>
          </a:xfrm>
          <a:prstGeom prst="ellipse">
            <a:avLst/>
          </a:prstGeom>
          <a:noFill/>
          <a:ln w="28575">
            <a:solidFill>
              <a:srgbClr val="FF0000"/>
            </a:solidFill>
            <a:round/>
          </a:ln>
          <a:effectLst/>
        </p:spPr>
        <p:txBody>
          <a:bodyPr wrap="none" anchor="ctr"/>
          <a:lstStyle/>
          <a:p>
            <a:endParaRPr lang="zh-CN" altLang="en-US"/>
          </a:p>
        </p:txBody>
      </p:sp>
      <p:sp>
        <p:nvSpPr>
          <p:cNvPr id="122890" name="Text Box 10"/>
          <p:cNvSpPr txBox="1">
            <a:spLocks noChangeArrowheads="1"/>
          </p:cNvSpPr>
          <p:nvPr/>
        </p:nvSpPr>
        <p:spPr bwMode="auto">
          <a:xfrm>
            <a:off x="5364163" y="4724400"/>
            <a:ext cx="3600450" cy="1741488"/>
          </a:xfrm>
          <a:prstGeom prst="rect">
            <a:avLst/>
          </a:prstGeom>
          <a:noFill/>
          <a:ln w="9525">
            <a:noFill/>
            <a:miter lim="800000"/>
          </a:ln>
          <a:effectLst/>
        </p:spPr>
        <p:txBody>
          <a:bodyPr>
            <a:spAutoFit/>
          </a:bodyPr>
          <a:lstStyle/>
          <a:p>
            <a:pPr algn="l">
              <a:spcBef>
                <a:spcPct val="50000"/>
              </a:spcBef>
            </a:pPr>
            <a:r>
              <a:rPr lang="zh-CN" sz="2000">
                <a:solidFill>
                  <a:schemeClr val="tx1"/>
                </a:solidFill>
              </a:rPr>
              <a:t>标准：</a:t>
            </a:r>
            <a:endParaRPr lang="zh-CN" sz="2000">
              <a:solidFill>
                <a:schemeClr val="tx1"/>
              </a:solidFill>
            </a:endParaRPr>
          </a:p>
          <a:p>
            <a:pPr algn="l">
              <a:spcBef>
                <a:spcPct val="50000"/>
              </a:spcBef>
            </a:pPr>
            <a:r>
              <a:rPr lang="zh-CN" altLang="zh-CN" sz="1600">
                <a:solidFill>
                  <a:schemeClr val="tx1"/>
                </a:solidFill>
              </a:rPr>
              <a:t>1</a:t>
            </a:r>
            <a:r>
              <a:rPr lang="zh-CN" sz="1600">
                <a:solidFill>
                  <a:schemeClr val="tx1"/>
                </a:solidFill>
              </a:rPr>
              <a:t>、门锁安装位置准确，开启灵活。 </a:t>
            </a:r>
            <a:endParaRPr lang="zh-CN" sz="1600">
              <a:solidFill>
                <a:schemeClr val="tx1"/>
              </a:solidFill>
            </a:endParaRPr>
          </a:p>
          <a:p>
            <a:pPr algn="l">
              <a:spcBef>
                <a:spcPct val="50000"/>
              </a:spcBef>
            </a:pPr>
            <a:r>
              <a:rPr lang="zh-CN" altLang="zh-CN" sz="1600">
                <a:solidFill>
                  <a:schemeClr val="tx1"/>
                </a:solidFill>
              </a:rPr>
              <a:t>2</a:t>
            </a:r>
            <a:r>
              <a:rPr lang="zh-CN" sz="1600">
                <a:solidFill>
                  <a:schemeClr val="tx1"/>
                </a:solidFill>
              </a:rPr>
              <a:t>、门框安装无变形、撞伤、色泽均匀一致。</a:t>
            </a:r>
            <a:endParaRPr lang="zh-CN" sz="1600">
              <a:solidFill>
                <a:schemeClr val="tx1"/>
              </a:solidFill>
            </a:endParaRPr>
          </a:p>
          <a:p>
            <a:pPr algn="l">
              <a:spcBef>
                <a:spcPct val="50000"/>
              </a:spcBef>
            </a:pPr>
            <a:endParaRPr lang="zh-CN" altLang="zh-CN" sz="1600">
              <a:solidFill>
                <a:schemeClr val="tx1"/>
              </a:solidFill>
            </a:endParaRPr>
          </a:p>
        </p:txBody>
      </p:sp>
      <p:pic>
        <p:nvPicPr>
          <p:cNvPr id="122891" name="Picture 11" descr="DSC08153"/>
          <p:cNvPicPr>
            <a:picLocks noChangeAspect="1" noChangeArrowheads="1"/>
          </p:cNvPicPr>
          <p:nvPr/>
        </p:nvPicPr>
        <p:blipFill>
          <a:blip r:embed="rId5" cstate="print"/>
          <a:srcRect/>
          <a:stretch>
            <a:fillRect/>
          </a:stretch>
        </p:blipFill>
        <p:spPr bwMode="auto">
          <a:xfrm>
            <a:off x="6623050" y="620713"/>
            <a:ext cx="2270125" cy="2303462"/>
          </a:xfrm>
          <a:prstGeom prst="rect">
            <a:avLst/>
          </a:prstGeom>
          <a:noFill/>
          <a:ln w="9525">
            <a:noFill/>
            <a:miter lim="800000"/>
            <a:headEnd/>
            <a:tailEnd/>
          </a:ln>
        </p:spPr>
      </p:pic>
      <p:sp>
        <p:nvSpPr>
          <p:cNvPr id="122892" name="Oval 12"/>
          <p:cNvSpPr>
            <a:spLocks noChangeArrowheads="1"/>
          </p:cNvSpPr>
          <p:nvPr/>
        </p:nvSpPr>
        <p:spPr bwMode="auto">
          <a:xfrm>
            <a:off x="7164388" y="1628775"/>
            <a:ext cx="1079500" cy="649288"/>
          </a:xfrm>
          <a:prstGeom prst="ellipse">
            <a:avLst/>
          </a:prstGeom>
          <a:noFill/>
          <a:ln w="28575">
            <a:solidFill>
              <a:srgbClr val="FF0000"/>
            </a:solidFill>
            <a:round/>
          </a:ln>
          <a:effectLst/>
        </p:spPr>
        <p:txBody>
          <a:bodyPr wrap="none" anchor="ctr"/>
          <a:lstStyle/>
          <a:p>
            <a:endParaRPr lang="zh-CN" altLang="en-US"/>
          </a:p>
        </p:txBody>
      </p:sp>
      <p:sp>
        <p:nvSpPr>
          <p:cNvPr id="122893" name="Text Box 13"/>
          <p:cNvSpPr txBox="1">
            <a:spLocks noChangeArrowheads="1"/>
          </p:cNvSpPr>
          <p:nvPr/>
        </p:nvSpPr>
        <p:spPr bwMode="auto">
          <a:xfrm>
            <a:off x="4932363" y="1341438"/>
            <a:ext cx="1584325" cy="581025"/>
          </a:xfrm>
          <a:prstGeom prst="rect">
            <a:avLst/>
          </a:prstGeom>
          <a:noFill/>
          <a:ln w="9525">
            <a:noFill/>
            <a:miter lim="800000"/>
          </a:ln>
          <a:effectLst/>
        </p:spPr>
        <p:txBody>
          <a:bodyPr>
            <a:spAutoFit/>
          </a:bodyPr>
          <a:lstStyle/>
          <a:p>
            <a:pPr algn="l">
              <a:spcBef>
                <a:spcPct val="50000"/>
              </a:spcBef>
            </a:pPr>
            <a:r>
              <a:rPr lang="zh-CN" sz="1600">
                <a:solidFill>
                  <a:schemeClr val="tx1"/>
                </a:solidFill>
              </a:rPr>
              <a:t>问题：不锈钢门框变形</a:t>
            </a:r>
            <a:endParaRPr lang="zh-CN" sz="1600">
              <a:solidFill>
                <a:schemeClr val="tx1"/>
              </a:solidFill>
            </a:endParaRPr>
          </a:p>
        </p:txBody>
      </p:sp>
      <p:sp>
        <p:nvSpPr>
          <p:cNvPr id="122894" name="Rectangle 14"/>
          <p:cNvSpPr>
            <a:spLocks noGrp="1" noChangeArrowheads="1"/>
          </p:cNvSpPr>
          <p:nvPr>
            <p:ph type="title"/>
          </p:nvPr>
        </p:nvSpPr>
        <p:spPr>
          <a:xfrm>
            <a:off x="468630" y="153035"/>
            <a:ext cx="3162300" cy="938530"/>
          </a:xfrm>
        </p:spPr>
        <p:txBody>
          <a:bodyPr/>
          <a:lstStyle/>
          <a:p>
            <a:pPr eaLnBrk="1" hangingPunct="1"/>
            <a:r>
              <a:rPr lang="zh-CN" altLang="en-US" sz="2800" b="1" smtClean="0">
                <a:solidFill>
                  <a:srgbClr val="FF3300"/>
                </a:solidFill>
              </a:rPr>
              <a:t>（一）门窗类</a:t>
            </a:r>
            <a:endParaRPr lang="zh-CN" altLang="en-US" sz="2800" b="1" smtClean="0">
              <a:solidFill>
                <a:srgbClr val="FF3300"/>
              </a:solidFill>
            </a:endParaRPr>
          </a:p>
        </p:txBody>
      </p:sp>
    </p:spTree>
  </p:cSld>
  <p:clrMapOvr>
    <a:masterClrMapping/>
  </p:clrMapOvr>
  <p:transition advClick="0" advTm="5000"/>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81915" y="-5715"/>
            <a:ext cx="9236075" cy="6869430"/>
          </a:xfrm>
          <a:prstGeom prst="rect">
            <a:avLst/>
          </a:prstGeom>
        </p:spPr>
      </p:pic>
      <p:pic>
        <p:nvPicPr>
          <p:cNvPr id="123906" name="Picture 2" descr="IMG_0065"/>
          <p:cNvPicPr>
            <a:picLocks noChangeAspect="1" noChangeArrowheads="1"/>
          </p:cNvPicPr>
          <p:nvPr>
            <p:ph sz="half" idx="1"/>
          </p:nvPr>
        </p:nvPicPr>
        <p:blipFill>
          <a:blip r:embed="rId2" cstate="print">
            <a:lum contrast="36000"/>
          </a:blip>
          <a:srcRect/>
          <a:stretch>
            <a:fillRect/>
          </a:stretch>
        </p:blipFill>
        <p:spPr>
          <a:xfrm>
            <a:off x="179388" y="3933825"/>
            <a:ext cx="2663825" cy="2517775"/>
          </a:xfrm>
          <a:noFill/>
        </p:spPr>
      </p:pic>
      <p:pic>
        <p:nvPicPr>
          <p:cNvPr id="123907" name="Picture 3" descr="IMG_0042"/>
          <p:cNvPicPr>
            <a:picLocks noChangeAspect="1" noChangeArrowheads="1"/>
          </p:cNvPicPr>
          <p:nvPr>
            <p:ph sz="half" idx="2"/>
          </p:nvPr>
        </p:nvPicPr>
        <p:blipFill>
          <a:blip r:embed="rId3" cstate="print"/>
          <a:srcRect/>
          <a:stretch>
            <a:fillRect/>
          </a:stretch>
        </p:blipFill>
        <p:spPr>
          <a:xfrm>
            <a:off x="2209800" y="2782888"/>
            <a:ext cx="2636838" cy="2154237"/>
          </a:xfrm>
          <a:noFill/>
        </p:spPr>
      </p:pic>
      <p:sp>
        <p:nvSpPr>
          <p:cNvPr id="123908" name="Oval 4"/>
          <p:cNvSpPr>
            <a:spLocks noChangeArrowheads="1"/>
          </p:cNvSpPr>
          <p:nvPr/>
        </p:nvSpPr>
        <p:spPr bwMode="auto">
          <a:xfrm rot="-336508">
            <a:off x="3490913" y="2998788"/>
            <a:ext cx="431800" cy="1944687"/>
          </a:xfrm>
          <a:prstGeom prst="ellipse">
            <a:avLst/>
          </a:prstGeom>
          <a:noFill/>
          <a:ln w="28575">
            <a:solidFill>
              <a:srgbClr val="FF0000"/>
            </a:solidFill>
            <a:round/>
          </a:ln>
          <a:effectLst/>
        </p:spPr>
        <p:txBody>
          <a:bodyPr wrap="none" anchor="ctr"/>
          <a:lstStyle/>
          <a:p>
            <a:endParaRPr lang="zh-CN" altLang="en-US"/>
          </a:p>
        </p:txBody>
      </p:sp>
      <p:sp>
        <p:nvSpPr>
          <p:cNvPr id="123909" name="Oval 5"/>
          <p:cNvSpPr>
            <a:spLocks noChangeArrowheads="1"/>
          </p:cNvSpPr>
          <p:nvPr/>
        </p:nvSpPr>
        <p:spPr bwMode="auto">
          <a:xfrm>
            <a:off x="900113" y="4724400"/>
            <a:ext cx="792162" cy="1009650"/>
          </a:xfrm>
          <a:prstGeom prst="ellipse">
            <a:avLst/>
          </a:prstGeom>
          <a:noFill/>
          <a:ln w="28575">
            <a:solidFill>
              <a:srgbClr val="FF0000"/>
            </a:solidFill>
            <a:round/>
          </a:ln>
          <a:effectLst/>
        </p:spPr>
        <p:txBody>
          <a:bodyPr wrap="none" anchor="ctr"/>
          <a:lstStyle/>
          <a:p>
            <a:endParaRPr lang="zh-CN" altLang="en-US"/>
          </a:p>
        </p:txBody>
      </p:sp>
      <p:pic>
        <p:nvPicPr>
          <p:cNvPr id="123910" name="Picture 6" descr="IMG_0054"/>
          <p:cNvPicPr>
            <a:picLocks noChangeAspect="1" noChangeArrowheads="1"/>
          </p:cNvPicPr>
          <p:nvPr/>
        </p:nvPicPr>
        <p:blipFill>
          <a:blip r:embed="rId4" cstate="print"/>
          <a:srcRect/>
          <a:stretch>
            <a:fillRect/>
          </a:stretch>
        </p:blipFill>
        <p:spPr bwMode="auto">
          <a:xfrm>
            <a:off x="4572000" y="1341438"/>
            <a:ext cx="3146425" cy="2879725"/>
          </a:xfrm>
          <a:prstGeom prst="rect">
            <a:avLst/>
          </a:prstGeom>
          <a:noFill/>
          <a:ln w="9525">
            <a:noFill/>
            <a:miter lim="800000"/>
            <a:headEnd/>
            <a:tailEnd/>
          </a:ln>
        </p:spPr>
      </p:pic>
      <p:sp>
        <p:nvSpPr>
          <p:cNvPr id="123911" name="Oval 7"/>
          <p:cNvSpPr>
            <a:spLocks noChangeArrowheads="1"/>
          </p:cNvSpPr>
          <p:nvPr/>
        </p:nvSpPr>
        <p:spPr bwMode="auto">
          <a:xfrm>
            <a:off x="5724525" y="2205038"/>
            <a:ext cx="792163" cy="1009650"/>
          </a:xfrm>
          <a:prstGeom prst="ellipse">
            <a:avLst/>
          </a:prstGeom>
          <a:noFill/>
          <a:ln w="28575">
            <a:solidFill>
              <a:srgbClr val="FF0000"/>
            </a:solidFill>
            <a:round/>
          </a:ln>
          <a:effectLst/>
        </p:spPr>
        <p:txBody>
          <a:bodyPr wrap="none" anchor="ctr"/>
          <a:lstStyle/>
          <a:p>
            <a:endParaRPr lang="zh-CN" altLang="en-US"/>
          </a:p>
        </p:txBody>
      </p:sp>
      <p:sp>
        <p:nvSpPr>
          <p:cNvPr id="123912" name="Text Box 8"/>
          <p:cNvSpPr txBox="1">
            <a:spLocks noChangeArrowheads="1"/>
          </p:cNvSpPr>
          <p:nvPr/>
        </p:nvSpPr>
        <p:spPr bwMode="auto">
          <a:xfrm>
            <a:off x="395288" y="3284538"/>
            <a:ext cx="1584325" cy="581025"/>
          </a:xfrm>
          <a:prstGeom prst="rect">
            <a:avLst/>
          </a:prstGeom>
          <a:noFill/>
          <a:ln w="9525">
            <a:noFill/>
            <a:miter lim="800000"/>
          </a:ln>
          <a:effectLst/>
        </p:spPr>
        <p:txBody>
          <a:bodyPr>
            <a:spAutoFit/>
          </a:bodyPr>
          <a:lstStyle/>
          <a:p>
            <a:pPr algn="l">
              <a:spcBef>
                <a:spcPct val="50000"/>
              </a:spcBef>
            </a:pPr>
            <a:r>
              <a:rPr lang="zh-CN" sz="1600">
                <a:solidFill>
                  <a:schemeClr val="tx1"/>
                </a:solidFill>
              </a:rPr>
              <a:t>问题：铝合金划痕</a:t>
            </a:r>
            <a:endParaRPr lang="zh-CN" sz="1600">
              <a:solidFill>
                <a:schemeClr val="tx1"/>
              </a:solidFill>
            </a:endParaRPr>
          </a:p>
        </p:txBody>
      </p:sp>
      <p:sp>
        <p:nvSpPr>
          <p:cNvPr id="123913" name="Text Box 9"/>
          <p:cNvSpPr txBox="1">
            <a:spLocks noChangeArrowheads="1"/>
          </p:cNvSpPr>
          <p:nvPr/>
        </p:nvSpPr>
        <p:spPr bwMode="auto">
          <a:xfrm>
            <a:off x="2268538" y="2060575"/>
            <a:ext cx="2016125" cy="581025"/>
          </a:xfrm>
          <a:prstGeom prst="rect">
            <a:avLst/>
          </a:prstGeom>
          <a:noFill/>
          <a:ln w="9525">
            <a:noFill/>
            <a:miter lim="800000"/>
          </a:ln>
          <a:effectLst/>
        </p:spPr>
        <p:txBody>
          <a:bodyPr>
            <a:spAutoFit/>
          </a:bodyPr>
          <a:lstStyle/>
          <a:p>
            <a:pPr algn="l">
              <a:spcBef>
                <a:spcPct val="50000"/>
              </a:spcBef>
            </a:pPr>
            <a:r>
              <a:rPr lang="zh-CN" sz="1600">
                <a:solidFill>
                  <a:schemeClr val="tx1"/>
                </a:solidFill>
              </a:rPr>
              <a:t>问题：次卫门关闭后有</a:t>
            </a:r>
            <a:r>
              <a:rPr lang="zh-CN" altLang="zh-CN" sz="1600">
                <a:solidFill>
                  <a:schemeClr val="tx1"/>
                </a:solidFill>
              </a:rPr>
              <a:t>1cm</a:t>
            </a:r>
            <a:r>
              <a:rPr lang="zh-CN" sz="1600">
                <a:solidFill>
                  <a:schemeClr val="tx1"/>
                </a:solidFill>
              </a:rPr>
              <a:t>缝隙</a:t>
            </a:r>
            <a:endParaRPr lang="zh-CN" sz="1600">
              <a:solidFill>
                <a:schemeClr val="tx1"/>
              </a:solidFill>
            </a:endParaRPr>
          </a:p>
        </p:txBody>
      </p:sp>
      <p:sp>
        <p:nvSpPr>
          <p:cNvPr id="123914" name="Text Box 10"/>
          <p:cNvSpPr txBox="1">
            <a:spLocks noChangeArrowheads="1"/>
          </p:cNvSpPr>
          <p:nvPr/>
        </p:nvSpPr>
        <p:spPr bwMode="auto">
          <a:xfrm>
            <a:off x="5219700" y="836613"/>
            <a:ext cx="2089150" cy="336550"/>
          </a:xfrm>
          <a:prstGeom prst="rect">
            <a:avLst/>
          </a:prstGeom>
          <a:noFill/>
          <a:ln w="9525">
            <a:noFill/>
            <a:miter lim="800000"/>
          </a:ln>
          <a:effectLst/>
        </p:spPr>
        <p:txBody>
          <a:bodyPr>
            <a:spAutoFit/>
          </a:bodyPr>
          <a:lstStyle/>
          <a:p>
            <a:pPr algn="l">
              <a:spcBef>
                <a:spcPct val="50000"/>
              </a:spcBef>
            </a:pPr>
            <a:r>
              <a:rPr lang="zh-CN" sz="1600">
                <a:solidFill>
                  <a:schemeClr val="tx1"/>
                </a:solidFill>
              </a:rPr>
              <a:t>问题：工艺粗糙</a:t>
            </a:r>
            <a:endParaRPr lang="zh-CN" sz="1600">
              <a:solidFill>
                <a:schemeClr val="tx1"/>
              </a:solidFill>
            </a:endParaRPr>
          </a:p>
        </p:txBody>
      </p:sp>
      <p:sp>
        <p:nvSpPr>
          <p:cNvPr id="123915" name="Text Box 11"/>
          <p:cNvSpPr txBox="1">
            <a:spLocks noChangeArrowheads="1"/>
          </p:cNvSpPr>
          <p:nvPr/>
        </p:nvSpPr>
        <p:spPr bwMode="auto">
          <a:xfrm>
            <a:off x="4932363" y="4437063"/>
            <a:ext cx="3600450" cy="2841625"/>
          </a:xfrm>
          <a:prstGeom prst="rect">
            <a:avLst/>
          </a:prstGeom>
          <a:noFill/>
          <a:ln w="9525">
            <a:noFill/>
            <a:miter lim="800000"/>
          </a:ln>
          <a:effectLst/>
        </p:spPr>
        <p:txBody>
          <a:bodyPr>
            <a:spAutoFit/>
          </a:bodyPr>
          <a:lstStyle/>
          <a:p>
            <a:pPr algn="l">
              <a:spcBef>
                <a:spcPct val="50000"/>
              </a:spcBef>
            </a:pPr>
            <a:r>
              <a:rPr lang="zh-CN" sz="2000">
                <a:solidFill>
                  <a:schemeClr val="tx1"/>
                </a:solidFill>
              </a:rPr>
              <a:t>标准：</a:t>
            </a:r>
            <a:endParaRPr lang="zh-CN" sz="2000">
              <a:solidFill>
                <a:schemeClr val="tx1"/>
              </a:solidFill>
            </a:endParaRPr>
          </a:p>
          <a:p>
            <a:pPr algn="l">
              <a:spcBef>
                <a:spcPct val="50000"/>
              </a:spcBef>
            </a:pPr>
            <a:r>
              <a:rPr lang="zh-CN" altLang="zh-CN" sz="1600">
                <a:solidFill>
                  <a:schemeClr val="tx1"/>
                </a:solidFill>
              </a:rPr>
              <a:t>1</a:t>
            </a:r>
            <a:r>
              <a:rPr lang="zh-CN" sz="1600">
                <a:solidFill>
                  <a:schemeClr val="tx1"/>
                </a:solidFill>
              </a:rPr>
              <a:t>、门窗应开启灵活，无倒翘，无阻滞及反弹现象，关闭后密封条应处于压缩状态，五金配件齐全，位置正确，外观洁净，大面无划痕、碰伤、锈蚀 。</a:t>
            </a:r>
            <a:endParaRPr lang="zh-CN" sz="1600">
              <a:solidFill>
                <a:schemeClr val="tx1"/>
              </a:solidFill>
            </a:endParaRPr>
          </a:p>
          <a:p>
            <a:pPr algn="l">
              <a:spcBef>
                <a:spcPct val="50000"/>
              </a:spcBef>
            </a:pPr>
            <a:r>
              <a:rPr lang="zh-CN" altLang="zh-CN" sz="1600">
                <a:solidFill>
                  <a:schemeClr val="tx1"/>
                </a:solidFill>
              </a:rPr>
              <a:t>2</a:t>
            </a:r>
            <a:r>
              <a:rPr lang="zh-CN" sz="1600">
                <a:solidFill>
                  <a:schemeClr val="tx1"/>
                </a:solidFill>
              </a:rPr>
              <a:t>、门与门缝缝隙均匀适中 。</a:t>
            </a:r>
            <a:endParaRPr lang="zh-CN" sz="1600">
              <a:solidFill>
                <a:schemeClr val="tx1"/>
              </a:solidFill>
            </a:endParaRPr>
          </a:p>
          <a:p>
            <a:pPr algn="l">
              <a:spcBef>
                <a:spcPct val="50000"/>
              </a:spcBef>
            </a:pPr>
            <a:endParaRPr lang="zh-CN" altLang="zh-CN" sz="1600">
              <a:solidFill>
                <a:schemeClr val="tx1"/>
              </a:solidFill>
            </a:endParaRPr>
          </a:p>
          <a:p>
            <a:pPr algn="l">
              <a:spcBef>
                <a:spcPct val="50000"/>
              </a:spcBef>
            </a:pPr>
            <a:endParaRPr lang="zh-CN" altLang="zh-CN" sz="1600">
              <a:solidFill>
                <a:schemeClr val="tx1"/>
              </a:solidFill>
            </a:endParaRPr>
          </a:p>
        </p:txBody>
      </p:sp>
      <p:sp>
        <p:nvSpPr>
          <p:cNvPr id="123916" name="Rectangle 12"/>
          <p:cNvSpPr>
            <a:spLocks noGrp="1" noChangeArrowheads="1"/>
          </p:cNvSpPr>
          <p:nvPr>
            <p:ph type="title"/>
          </p:nvPr>
        </p:nvSpPr>
        <p:spPr>
          <a:xfrm>
            <a:off x="468630" y="113665"/>
            <a:ext cx="2988945" cy="821055"/>
          </a:xfrm>
        </p:spPr>
        <p:txBody>
          <a:bodyPr/>
          <a:lstStyle/>
          <a:p>
            <a:pPr eaLnBrk="1" hangingPunct="1"/>
            <a:r>
              <a:rPr lang="zh-CN" altLang="en-US" sz="2800" b="1" smtClean="0">
                <a:solidFill>
                  <a:srgbClr val="FF3300"/>
                </a:solidFill>
              </a:rPr>
              <a:t>（一）门窗类</a:t>
            </a:r>
            <a:endParaRPr lang="zh-CN" altLang="en-US" sz="2800" b="1" smtClean="0">
              <a:solidFill>
                <a:srgbClr val="FF3300"/>
              </a:solidFill>
            </a:endParaRPr>
          </a:p>
        </p:txBody>
      </p:sp>
    </p:spTree>
  </p:cSld>
  <p:clrMapOvr>
    <a:masterClrMapping/>
  </p:clrMapOvr>
  <p:transition advClick="0" advTm="5000"/>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81915" y="-5715"/>
            <a:ext cx="9236075" cy="6869430"/>
          </a:xfrm>
          <a:prstGeom prst="rect">
            <a:avLst/>
          </a:prstGeom>
        </p:spPr>
      </p:pic>
      <p:sp>
        <p:nvSpPr>
          <p:cNvPr id="124930" name="Rectangle 2"/>
          <p:cNvSpPr>
            <a:spLocks noGrp="1" noChangeArrowheads="1"/>
          </p:cNvSpPr>
          <p:nvPr>
            <p:ph type="body" idx="4294967295"/>
          </p:nvPr>
        </p:nvSpPr>
        <p:spPr>
          <a:xfrm>
            <a:off x="611505" y="224155"/>
            <a:ext cx="3095625" cy="1106170"/>
          </a:xfrm>
        </p:spPr>
        <p:txBody>
          <a:bodyPr/>
          <a:lstStyle/>
          <a:p>
            <a:pPr eaLnBrk="1" hangingPunct="1">
              <a:buFont typeface="Wingdings" panose="05000000000000000000" pitchFamily="2" charset="2"/>
              <a:buNone/>
            </a:pPr>
            <a:r>
              <a:rPr lang="zh-CN" sz="2800" b="1" smtClean="0">
                <a:solidFill>
                  <a:srgbClr val="FF3300"/>
                </a:solidFill>
              </a:rPr>
              <a:t>（二）、墙面类</a:t>
            </a:r>
            <a:endParaRPr lang="zh-CN" sz="2800" b="1" smtClean="0">
              <a:solidFill>
                <a:srgbClr val="FF3300"/>
              </a:solidFill>
            </a:endParaRPr>
          </a:p>
        </p:txBody>
      </p:sp>
      <p:pic>
        <p:nvPicPr>
          <p:cNvPr id="124931" name="Picture 3" descr="IMG_0024"/>
          <p:cNvPicPr>
            <a:picLocks noChangeAspect="1" noChangeArrowheads="1"/>
          </p:cNvPicPr>
          <p:nvPr>
            <p:ph sz="half" idx="1"/>
          </p:nvPr>
        </p:nvPicPr>
        <p:blipFill>
          <a:blip r:embed="rId2" cstate="print"/>
          <a:srcRect/>
          <a:stretch>
            <a:fillRect/>
          </a:stretch>
        </p:blipFill>
        <p:spPr>
          <a:xfrm>
            <a:off x="179388" y="3644900"/>
            <a:ext cx="2736850" cy="2641600"/>
          </a:xfrm>
          <a:noFill/>
        </p:spPr>
      </p:pic>
      <p:pic>
        <p:nvPicPr>
          <p:cNvPr id="124932" name="Picture 4" descr="IMG_0175"/>
          <p:cNvPicPr>
            <a:picLocks noChangeAspect="1" noChangeArrowheads="1"/>
          </p:cNvPicPr>
          <p:nvPr>
            <p:ph sz="half" idx="2"/>
          </p:nvPr>
        </p:nvPicPr>
        <p:blipFill>
          <a:blip r:embed="rId3" cstate="print"/>
          <a:srcRect/>
          <a:stretch>
            <a:fillRect/>
          </a:stretch>
        </p:blipFill>
        <p:spPr>
          <a:xfrm>
            <a:off x="2700338" y="2565400"/>
            <a:ext cx="2565400" cy="2520950"/>
          </a:xfrm>
          <a:noFill/>
        </p:spPr>
      </p:pic>
      <p:pic>
        <p:nvPicPr>
          <p:cNvPr id="124933" name="Picture 5" descr="IMG_0014"/>
          <p:cNvPicPr>
            <a:picLocks noChangeAspect="1" noChangeArrowheads="1"/>
          </p:cNvPicPr>
          <p:nvPr/>
        </p:nvPicPr>
        <p:blipFill>
          <a:blip r:embed="rId4" cstate="print"/>
          <a:srcRect/>
          <a:stretch>
            <a:fillRect/>
          </a:stretch>
        </p:blipFill>
        <p:spPr bwMode="auto">
          <a:xfrm>
            <a:off x="5148263" y="1196975"/>
            <a:ext cx="2916237" cy="2714625"/>
          </a:xfrm>
          <a:prstGeom prst="rect">
            <a:avLst/>
          </a:prstGeom>
          <a:noFill/>
          <a:ln w="9525">
            <a:noFill/>
            <a:miter lim="800000"/>
            <a:headEnd/>
            <a:tailEnd/>
          </a:ln>
        </p:spPr>
      </p:pic>
      <p:sp>
        <p:nvSpPr>
          <p:cNvPr id="124934" name="Text Box 6"/>
          <p:cNvSpPr txBox="1">
            <a:spLocks noChangeArrowheads="1"/>
          </p:cNvSpPr>
          <p:nvPr/>
        </p:nvSpPr>
        <p:spPr bwMode="auto">
          <a:xfrm>
            <a:off x="250825" y="2997200"/>
            <a:ext cx="1873250" cy="581025"/>
          </a:xfrm>
          <a:prstGeom prst="rect">
            <a:avLst/>
          </a:prstGeom>
          <a:noFill/>
          <a:ln w="9525">
            <a:noFill/>
            <a:miter lim="800000"/>
          </a:ln>
          <a:effectLst/>
        </p:spPr>
        <p:txBody>
          <a:bodyPr>
            <a:spAutoFit/>
          </a:bodyPr>
          <a:lstStyle/>
          <a:p>
            <a:pPr algn="l"/>
            <a:r>
              <a:rPr lang="zh-CN" sz="1600">
                <a:solidFill>
                  <a:schemeClr val="tx1"/>
                </a:solidFill>
              </a:rPr>
              <a:t>问题：景观阳台墙漆色差大</a:t>
            </a:r>
            <a:endParaRPr lang="zh-CN" sz="1600">
              <a:solidFill>
                <a:schemeClr val="tx1"/>
              </a:solidFill>
            </a:endParaRPr>
          </a:p>
        </p:txBody>
      </p:sp>
      <p:sp>
        <p:nvSpPr>
          <p:cNvPr id="124935" name="Text Box 7"/>
          <p:cNvSpPr txBox="1">
            <a:spLocks noChangeArrowheads="1"/>
          </p:cNvSpPr>
          <p:nvPr/>
        </p:nvSpPr>
        <p:spPr bwMode="auto">
          <a:xfrm>
            <a:off x="2987675" y="1916113"/>
            <a:ext cx="1584325" cy="611187"/>
          </a:xfrm>
          <a:prstGeom prst="rect">
            <a:avLst/>
          </a:prstGeom>
          <a:noFill/>
          <a:ln w="9525">
            <a:noFill/>
            <a:miter lim="800000"/>
          </a:ln>
          <a:effectLst/>
        </p:spPr>
        <p:txBody>
          <a:bodyPr>
            <a:spAutoFit/>
          </a:bodyPr>
          <a:lstStyle/>
          <a:p>
            <a:pPr algn="l"/>
            <a:r>
              <a:rPr lang="zh-CN" sz="1600">
                <a:solidFill>
                  <a:schemeClr val="tx1"/>
                </a:solidFill>
              </a:rPr>
              <a:t>问题：生活阳台墙漆色差大</a:t>
            </a:r>
            <a:endParaRPr lang="zh-CN" sz="1600">
              <a:solidFill>
                <a:schemeClr val="tx1"/>
              </a:solidFill>
            </a:endParaRPr>
          </a:p>
        </p:txBody>
      </p:sp>
      <p:sp>
        <p:nvSpPr>
          <p:cNvPr id="124936" name="Oval 8"/>
          <p:cNvSpPr>
            <a:spLocks noChangeArrowheads="1"/>
          </p:cNvSpPr>
          <p:nvPr/>
        </p:nvSpPr>
        <p:spPr bwMode="auto">
          <a:xfrm>
            <a:off x="468313" y="4868863"/>
            <a:ext cx="1871662" cy="1009650"/>
          </a:xfrm>
          <a:prstGeom prst="ellipse">
            <a:avLst/>
          </a:prstGeom>
          <a:noFill/>
          <a:ln w="28575">
            <a:solidFill>
              <a:srgbClr val="FF0000"/>
            </a:solidFill>
            <a:round/>
          </a:ln>
          <a:effectLst/>
        </p:spPr>
        <p:txBody>
          <a:bodyPr wrap="none" anchor="ctr"/>
          <a:lstStyle/>
          <a:p>
            <a:endParaRPr lang="zh-CN" altLang="en-US"/>
          </a:p>
        </p:txBody>
      </p:sp>
      <p:sp>
        <p:nvSpPr>
          <p:cNvPr id="124937" name="Oval 9"/>
          <p:cNvSpPr>
            <a:spLocks noChangeArrowheads="1"/>
          </p:cNvSpPr>
          <p:nvPr/>
        </p:nvSpPr>
        <p:spPr bwMode="auto">
          <a:xfrm>
            <a:off x="2987675" y="3213100"/>
            <a:ext cx="1871663" cy="1584325"/>
          </a:xfrm>
          <a:prstGeom prst="ellipse">
            <a:avLst/>
          </a:prstGeom>
          <a:noFill/>
          <a:ln w="28575">
            <a:solidFill>
              <a:srgbClr val="FF0000"/>
            </a:solidFill>
            <a:round/>
          </a:ln>
          <a:effectLst/>
        </p:spPr>
        <p:txBody>
          <a:bodyPr wrap="none" anchor="ctr"/>
          <a:lstStyle/>
          <a:p>
            <a:endParaRPr lang="zh-CN" altLang="en-US"/>
          </a:p>
        </p:txBody>
      </p:sp>
      <p:sp>
        <p:nvSpPr>
          <p:cNvPr id="124938" name="Oval 10"/>
          <p:cNvSpPr>
            <a:spLocks noChangeArrowheads="1"/>
          </p:cNvSpPr>
          <p:nvPr/>
        </p:nvSpPr>
        <p:spPr bwMode="auto">
          <a:xfrm>
            <a:off x="5364163" y="1989138"/>
            <a:ext cx="1871662" cy="1009650"/>
          </a:xfrm>
          <a:prstGeom prst="ellipse">
            <a:avLst/>
          </a:prstGeom>
          <a:noFill/>
          <a:ln w="22225">
            <a:solidFill>
              <a:srgbClr val="FF0000"/>
            </a:solidFill>
            <a:round/>
          </a:ln>
          <a:effectLst/>
        </p:spPr>
        <p:txBody>
          <a:bodyPr wrap="none" anchor="ctr"/>
          <a:lstStyle/>
          <a:p>
            <a:endParaRPr lang="zh-CN" altLang="en-US"/>
          </a:p>
        </p:txBody>
      </p:sp>
      <p:sp>
        <p:nvSpPr>
          <p:cNvPr id="124939" name="Text Box 11"/>
          <p:cNvSpPr txBox="1">
            <a:spLocks noChangeArrowheads="1"/>
          </p:cNvSpPr>
          <p:nvPr/>
        </p:nvSpPr>
        <p:spPr bwMode="auto">
          <a:xfrm>
            <a:off x="5435600" y="620713"/>
            <a:ext cx="2303463" cy="366712"/>
          </a:xfrm>
          <a:prstGeom prst="rect">
            <a:avLst/>
          </a:prstGeom>
          <a:noFill/>
          <a:ln w="9525">
            <a:noFill/>
            <a:miter lim="800000"/>
          </a:ln>
          <a:effectLst/>
        </p:spPr>
        <p:txBody>
          <a:bodyPr>
            <a:spAutoFit/>
          </a:bodyPr>
          <a:lstStyle/>
          <a:p>
            <a:pPr algn="l"/>
            <a:r>
              <a:rPr lang="zh-CN" sz="1600">
                <a:solidFill>
                  <a:schemeClr val="tx1"/>
                </a:solidFill>
              </a:rPr>
              <a:t>问题：顶部有漏水痕迹</a:t>
            </a:r>
            <a:endParaRPr lang="zh-CN" sz="1600">
              <a:solidFill>
                <a:schemeClr val="tx1"/>
              </a:solidFill>
            </a:endParaRPr>
          </a:p>
        </p:txBody>
      </p:sp>
      <p:sp>
        <p:nvSpPr>
          <p:cNvPr id="124940" name="Text Box 12"/>
          <p:cNvSpPr txBox="1">
            <a:spLocks noChangeArrowheads="1"/>
          </p:cNvSpPr>
          <p:nvPr/>
        </p:nvSpPr>
        <p:spPr bwMode="auto">
          <a:xfrm>
            <a:off x="5148263" y="5013325"/>
            <a:ext cx="3240087" cy="1587500"/>
          </a:xfrm>
          <a:prstGeom prst="rect">
            <a:avLst/>
          </a:prstGeom>
          <a:noFill/>
          <a:ln w="9525">
            <a:noFill/>
            <a:miter lim="800000"/>
          </a:ln>
          <a:effectLst/>
        </p:spPr>
        <p:txBody>
          <a:bodyPr>
            <a:spAutoFit/>
          </a:bodyPr>
          <a:lstStyle/>
          <a:p>
            <a:pPr algn="l">
              <a:spcBef>
                <a:spcPct val="50000"/>
              </a:spcBef>
            </a:pPr>
            <a:r>
              <a:rPr lang="zh-CN" sz="2000">
                <a:solidFill>
                  <a:schemeClr val="tx1"/>
                </a:solidFill>
              </a:rPr>
              <a:t>标准：</a:t>
            </a:r>
            <a:endParaRPr lang="zh-CN" sz="2000">
              <a:solidFill>
                <a:schemeClr val="tx1"/>
              </a:solidFill>
            </a:endParaRPr>
          </a:p>
          <a:p>
            <a:pPr algn="l">
              <a:spcBef>
                <a:spcPct val="50000"/>
              </a:spcBef>
            </a:pPr>
            <a:r>
              <a:rPr lang="zh-CN" altLang="zh-CN" sz="1600">
                <a:solidFill>
                  <a:schemeClr val="tx1"/>
                </a:solidFill>
              </a:rPr>
              <a:t>1</a:t>
            </a:r>
            <a:r>
              <a:rPr lang="zh-CN" altLang="zh-CN" sz="2000">
                <a:solidFill>
                  <a:schemeClr val="tx1"/>
                </a:solidFill>
              </a:rPr>
              <a:t>.</a:t>
            </a:r>
            <a:r>
              <a:rPr lang="zh-CN" sz="1600">
                <a:solidFill>
                  <a:schemeClr val="tx1"/>
                </a:solidFill>
              </a:rPr>
              <a:t>墙涂料保持色泽均匀一致，表面应洁净、接搓平顺、线角顺直、粘接牢固，无脱层、无爆灰、裂缝 。</a:t>
            </a:r>
            <a:endParaRPr lang="zh-CN" sz="1600">
              <a:solidFill>
                <a:schemeClr val="tx1"/>
              </a:solidFill>
            </a:endParaRPr>
          </a:p>
        </p:txBody>
      </p:sp>
    </p:spTree>
  </p:cSld>
  <p:clrMapOvr>
    <a:masterClrMapping/>
  </p:clrMapOvr>
  <p:transition advClick="0" advTm="5000"/>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55245" y="-5715"/>
            <a:ext cx="9236075" cy="6869430"/>
          </a:xfrm>
          <a:prstGeom prst="rect">
            <a:avLst/>
          </a:prstGeom>
        </p:spPr>
      </p:pic>
      <p:sp>
        <p:nvSpPr>
          <p:cNvPr id="19458" name="Rectangle 2"/>
          <p:cNvSpPr>
            <a:spLocks noGrp="1" noChangeArrowheads="1"/>
          </p:cNvSpPr>
          <p:nvPr>
            <p:ph type="title"/>
          </p:nvPr>
        </p:nvSpPr>
        <p:spPr>
          <a:xfrm>
            <a:off x="395288" y="214313"/>
            <a:ext cx="8713787" cy="1462087"/>
          </a:xfrm>
        </p:spPr>
        <p:txBody>
          <a:bodyPr/>
          <a:lstStyle/>
          <a:p>
            <a:pPr eaLnBrk="1" hangingPunct="1"/>
            <a:r>
              <a:rPr lang="zh-CN" altLang="en-US" sz="3200" b="1" smtClean="0"/>
              <a:t>(6)</a:t>
            </a:r>
            <a:r>
              <a:rPr lang="zh-CN" altLang="en-US" sz="3200" b="1" smtClean="0">
                <a:latin typeface="宋体" panose="02010600030101010101" pitchFamily="2" charset="-122"/>
              </a:rPr>
              <a:t>、</a:t>
            </a:r>
            <a:r>
              <a:rPr lang="zh-CN" altLang="en-US" sz="3200" b="1" smtClean="0"/>
              <a:t>住宅精装修房屋移交后后期维保工作:</a:t>
            </a:r>
            <a:endParaRPr lang="zh-CN" altLang="en-US" sz="3200" b="1" smtClean="0"/>
          </a:p>
        </p:txBody>
      </p:sp>
      <p:sp>
        <p:nvSpPr>
          <p:cNvPr id="19459" name="Rectangle 3"/>
          <p:cNvSpPr>
            <a:spLocks noGrp="1" noChangeArrowheads="1"/>
          </p:cNvSpPr>
          <p:nvPr>
            <p:ph type="body" idx="1"/>
          </p:nvPr>
        </p:nvSpPr>
        <p:spPr>
          <a:xfrm>
            <a:off x="468313" y="1916113"/>
            <a:ext cx="8351837" cy="4681537"/>
          </a:xfrm>
        </p:spPr>
        <p:txBody>
          <a:bodyPr/>
          <a:lstStyle/>
          <a:p>
            <a:pPr eaLnBrk="1" hangingPunct="1">
              <a:buFont typeface="Wingdings" panose="05000000000000000000" pitchFamily="2" charset="2"/>
              <a:buChar char="u"/>
            </a:pPr>
            <a:r>
              <a:rPr lang="en-US" altLang="zh-CN" sz="1400" smtClean="0"/>
              <a:t>1</a:t>
            </a:r>
            <a:r>
              <a:rPr lang="zh-CN" altLang="en-US" sz="1400" smtClean="0"/>
              <a:t>、配合物业公司客服部工作。</a:t>
            </a:r>
            <a:endParaRPr lang="zh-CN" altLang="en-US" sz="1400" smtClean="0"/>
          </a:p>
          <a:p>
            <a:pPr eaLnBrk="1" hangingPunct="1">
              <a:buFont typeface="Wingdings" panose="05000000000000000000" pitchFamily="2" charset="2"/>
              <a:buChar char="u"/>
            </a:pPr>
            <a:r>
              <a:rPr lang="en-US" altLang="zh-CN" sz="1400" smtClean="0"/>
              <a:t>a</a:t>
            </a:r>
            <a:r>
              <a:rPr lang="zh-CN" altLang="en-US" sz="1400" smtClean="0"/>
              <a:t>、业主报事给物业客户中心</a:t>
            </a:r>
            <a:r>
              <a:rPr lang="en-US" altLang="zh-CN" sz="1400" smtClean="0"/>
              <a:t>:</a:t>
            </a:r>
            <a:r>
              <a:rPr lang="zh-CN" altLang="en-US" sz="1400" smtClean="0"/>
              <a:t>后报给地产工程部，由地产工程部到现场查看并提出维修方案。</a:t>
            </a:r>
            <a:endParaRPr lang="zh-CN" altLang="en-US" sz="1400" smtClean="0"/>
          </a:p>
          <a:p>
            <a:pPr eaLnBrk="1" hangingPunct="1">
              <a:buFont typeface="Wingdings" panose="05000000000000000000" pitchFamily="2" charset="2"/>
              <a:buChar char="u"/>
            </a:pPr>
            <a:r>
              <a:rPr lang="en-US" altLang="zh-CN" sz="1400" smtClean="0"/>
              <a:t>b</a:t>
            </a:r>
            <a:r>
              <a:rPr lang="zh-CN" altLang="en-US" sz="1400" smtClean="0"/>
              <a:t>、后报给物业客户中心，由物业工程部开维保单给维修单位并反馈给业主。</a:t>
            </a:r>
            <a:endParaRPr lang="zh-CN" altLang="en-US" sz="1400" smtClean="0"/>
          </a:p>
          <a:p>
            <a:pPr eaLnBrk="1" hangingPunct="1">
              <a:buFont typeface="Wingdings" panose="05000000000000000000" pitchFamily="2" charset="2"/>
              <a:buChar char="u"/>
            </a:pPr>
            <a:r>
              <a:rPr lang="en-US" altLang="zh-CN" sz="1400" smtClean="0"/>
              <a:t>c</a:t>
            </a:r>
            <a:r>
              <a:rPr lang="zh-CN" altLang="en-US" sz="1400" smtClean="0"/>
              <a:t>、等业主安排时间，由物业客服小姐带领物业工程部工程师、地产工程部工程师、监理公司工程师和施工单位管理人员带工人进入现场，施工单位工人先对业主家要维修的地方进行成品保护，后施工，完成后让业主在维保单上签字及物业工程部工程师、地产工程部工程师、监理公司工程师和施工单位管理人员签字</a:t>
            </a:r>
            <a:r>
              <a:rPr lang="en-US" altLang="zh-CN" sz="1400" smtClean="0"/>
              <a:t>.</a:t>
            </a:r>
            <a:endParaRPr lang="en-US" altLang="zh-CN" sz="1400" smtClean="0"/>
          </a:p>
          <a:p>
            <a:pPr eaLnBrk="1" hangingPunct="1">
              <a:buFont typeface="Wingdings" panose="05000000000000000000" pitchFamily="2" charset="2"/>
              <a:buChar char="u"/>
            </a:pPr>
            <a:r>
              <a:rPr lang="zh-CN" altLang="en-US" sz="2800" b="1" smtClean="0"/>
              <a:t>二、主材料成本控制</a:t>
            </a:r>
            <a:r>
              <a:rPr lang="en-US" altLang="zh-CN" sz="2800" b="1" smtClean="0"/>
              <a:t>:</a:t>
            </a:r>
            <a:endParaRPr lang="en-US" altLang="zh-CN" sz="2800" b="1" smtClean="0"/>
          </a:p>
          <a:p>
            <a:pPr eaLnBrk="1" hangingPunct="1">
              <a:buFont typeface="Wingdings" panose="05000000000000000000" pitchFamily="2" charset="2"/>
              <a:buChar char="u"/>
            </a:pPr>
            <a:endParaRPr lang="en-US" sz="1400" smtClean="0"/>
          </a:p>
          <a:p>
            <a:pPr eaLnBrk="1" hangingPunct="1">
              <a:buFont typeface="Wingdings" panose="05000000000000000000" pitchFamily="2" charset="2"/>
              <a:buChar char="u"/>
            </a:pPr>
            <a:r>
              <a:rPr lang="zh-CN" altLang="en-US" sz="1400" smtClean="0"/>
              <a:t> </a:t>
            </a:r>
            <a:r>
              <a:rPr lang="zh-CN" altLang="en-US" sz="1400" smtClean="0">
                <a:latin typeface="宋体" panose="02010600030101010101" pitchFamily="2" charset="-122"/>
              </a:rPr>
              <a:t>建议：如住宅、连体別墅、 酒店式公寓楼、 会所，如果全部是精装修，可以先定国内著名品牌中</a:t>
            </a:r>
            <a:r>
              <a:rPr lang="en-US" altLang="zh-CN" sz="1400" smtClean="0">
                <a:latin typeface="宋体" panose="02010600030101010101" pitchFamily="2" charset="-122"/>
              </a:rPr>
              <a:t>5</a:t>
            </a:r>
            <a:r>
              <a:rPr lang="zh-CN" altLang="en-US" sz="1400" smtClean="0">
                <a:latin typeface="宋体" panose="02010600030101010101" pitchFamily="2" charset="-122"/>
              </a:rPr>
              <a:t>家作为公司选定对象</a:t>
            </a:r>
            <a:r>
              <a:rPr lang="en-US" altLang="zh-CN" sz="1400" smtClean="0">
                <a:latin typeface="宋体" panose="02010600030101010101" pitchFamily="2" charset="-122"/>
              </a:rPr>
              <a:t>(</a:t>
            </a:r>
            <a:r>
              <a:rPr lang="zh-CN" altLang="en-US" sz="1400" smtClean="0">
                <a:latin typeface="宋体" panose="02010600030101010101" pitchFamily="2" charset="-122"/>
              </a:rPr>
              <a:t>瓷砖、地板、橱柜、主卧衣柜、电器、洁具五金、淋浴房等</a:t>
            </a:r>
            <a:r>
              <a:rPr lang="en-US" altLang="zh-CN" sz="1400" smtClean="0">
                <a:latin typeface="宋体" panose="02010600030101010101" pitchFamily="2" charset="-122"/>
              </a:rPr>
              <a:t>)</a:t>
            </a:r>
            <a:r>
              <a:rPr lang="zh-CN" altLang="en-US" sz="1400" smtClean="0">
                <a:latin typeface="宋体" panose="02010600030101010101" pitchFamily="2" charset="-122"/>
              </a:rPr>
              <a:t>为甲供材料，作为公司选定招投标并发函给</a:t>
            </a:r>
            <a:r>
              <a:rPr lang="en-US" altLang="zh-CN" sz="1400" smtClean="0">
                <a:latin typeface="宋体" panose="02010600030101010101" pitchFamily="2" charset="-122"/>
              </a:rPr>
              <a:t>5</a:t>
            </a:r>
            <a:r>
              <a:rPr lang="zh-CN" altLang="en-US" sz="1400" smtClean="0">
                <a:latin typeface="宋体" panose="02010600030101010101" pitchFamily="2" charset="-122"/>
              </a:rPr>
              <a:t>家，最后开标后定</a:t>
            </a:r>
            <a:r>
              <a:rPr lang="en-US" altLang="zh-CN" sz="1400" smtClean="0">
                <a:latin typeface="宋体" panose="02010600030101010101" pitchFamily="2" charset="-122"/>
              </a:rPr>
              <a:t>2</a:t>
            </a:r>
            <a:r>
              <a:rPr lang="zh-CN" altLang="en-US" sz="1400" smtClean="0">
                <a:latin typeface="宋体" panose="02010600030101010101" pitchFamily="2" charset="-122"/>
              </a:rPr>
              <a:t>一</a:t>
            </a:r>
            <a:r>
              <a:rPr lang="en-US" altLang="zh-CN" sz="1400" smtClean="0">
                <a:latin typeface="宋体" panose="02010600030101010101" pitchFamily="2" charset="-122"/>
              </a:rPr>
              <a:t>3</a:t>
            </a:r>
            <a:r>
              <a:rPr lang="zh-CN" altLang="en-US" sz="1400" smtClean="0">
                <a:latin typeface="宋体" panose="02010600030101010101" pitchFamily="2" charset="-122"/>
              </a:rPr>
              <a:t>家并签订供货合同</a:t>
            </a:r>
            <a:r>
              <a:rPr lang="en-US" altLang="zh-CN" sz="1400" smtClean="0">
                <a:latin typeface="宋体" panose="02010600030101010101" pitchFamily="2" charset="-122"/>
              </a:rPr>
              <a:t>.</a:t>
            </a:r>
            <a:endParaRPr lang="en-US" altLang="zh-CN" sz="1400" smtClean="0">
              <a:latin typeface="宋体" panose="02010600030101010101" pitchFamily="2" charset="-122"/>
            </a:endParaRPr>
          </a:p>
          <a:p>
            <a:pPr eaLnBrk="1" hangingPunct="1">
              <a:buFont typeface="Wingdings" panose="05000000000000000000" pitchFamily="2" charset="2"/>
              <a:buChar char="u"/>
            </a:pPr>
            <a:endParaRPr lang="en-US" sz="1400" smtClean="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125954" name="Rectangle 2"/>
          <p:cNvSpPr>
            <a:spLocks noGrp="1" noChangeArrowheads="1"/>
          </p:cNvSpPr>
          <p:nvPr>
            <p:ph type="body" idx="4294967295"/>
          </p:nvPr>
        </p:nvSpPr>
        <p:spPr>
          <a:xfrm>
            <a:off x="539750" y="231775"/>
            <a:ext cx="2808605" cy="821055"/>
          </a:xfrm>
        </p:spPr>
        <p:txBody>
          <a:bodyPr/>
          <a:lstStyle/>
          <a:p>
            <a:pPr eaLnBrk="1" hangingPunct="1">
              <a:buFont typeface="Wingdings" panose="05000000000000000000" pitchFamily="2" charset="2"/>
              <a:buNone/>
            </a:pPr>
            <a:r>
              <a:rPr lang="zh-CN" sz="2800" b="1" smtClean="0">
                <a:solidFill>
                  <a:srgbClr val="FF3300"/>
                </a:solidFill>
              </a:rPr>
              <a:t>（二）墙面类</a:t>
            </a:r>
            <a:endParaRPr lang="zh-CN" sz="2800" b="1" smtClean="0">
              <a:solidFill>
                <a:srgbClr val="FF3300"/>
              </a:solidFill>
            </a:endParaRPr>
          </a:p>
        </p:txBody>
      </p:sp>
      <p:pic>
        <p:nvPicPr>
          <p:cNvPr id="125955" name="Picture 3" descr="IMG_0049"/>
          <p:cNvPicPr>
            <a:picLocks noChangeAspect="1" noChangeArrowheads="1"/>
          </p:cNvPicPr>
          <p:nvPr>
            <p:ph sz="half" idx="2"/>
          </p:nvPr>
        </p:nvPicPr>
        <p:blipFill>
          <a:blip r:embed="rId2" cstate="print"/>
          <a:srcRect/>
          <a:stretch>
            <a:fillRect/>
          </a:stretch>
        </p:blipFill>
        <p:spPr>
          <a:xfrm>
            <a:off x="179388" y="4076700"/>
            <a:ext cx="2736850" cy="2305050"/>
          </a:xfrm>
          <a:noFill/>
        </p:spPr>
      </p:pic>
      <p:pic>
        <p:nvPicPr>
          <p:cNvPr id="125956" name="Picture 4" descr="DSC08174"/>
          <p:cNvPicPr>
            <a:picLocks noChangeAspect="1" noChangeArrowheads="1"/>
          </p:cNvPicPr>
          <p:nvPr>
            <p:ph sz="half" idx="1"/>
          </p:nvPr>
        </p:nvPicPr>
        <p:blipFill>
          <a:blip r:embed="rId3" cstate="print"/>
          <a:srcRect/>
          <a:stretch>
            <a:fillRect/>
          </a:stretch>
        </p:blipFill>
        <p:spPr>
          <a:xfrm>
            <a:off x="2487613" y="2563813"/>
            <a:ext cx="3121025" cy="2573337"/>
          </a:xfrm>
          <a:noFill/>
        </p:spPr>
      </p:pic>
      <p:pic>
        <p:nvPicPr>
          <p:cNvPr id="125957" name="Picture 5" descr="IMG_0829"/>
          <p:cNvPicPr>
            <a:picLocks noChangeAspect="1" noChangeArrowheads="1"/>
          </p:cNvPicPr>
          <p:nvPr/>
        </p:nvPicPr>
        <p:blipFill>
          <a:blip r:embed="rId4" cstate="print"/>
          <a:srcRect/>
          <a:stretch>
            <a:fillRect/>
          </a:stretch>
        </p:blipFill>
        <p:spPr bwMode="auto">
          <a:xfrm>
            <a:off x="5364163" y="981075"/>
            <a:ext cx="3024187" cy="2808288"/>
          </a:xfrm>
          <a:prstGeom prst="rect">
            <a:avLst/>
          </a:prstGeom>
          <a:noFill/>
          <a:ln w="9525">
            <a:noFill/>
            <a:miter lim="800000"/>
            <a:headEnd/>
            <a:tailEnd/>
          </a:ln>
        </p:spPr>
      </p:pic>
      <p:sp>
        <p:nvSpPr>
          <p:cNvPr id="125958" name="Text Box 6"/>
          <p:cNvSpPr txBox="1">
            <a:spLocks noChangeArrowheads="1"/>
          </p:cNvSpPr>
          <p:nvPr/>
        </p:nvSpPr>
        <p:spPr bwMode="auto">
          <a:xfrm>
            <a:off x="0" y="3573463"/>
            <a:ext cx="2411413" cy="304800"/>
          </a:xfrm>
          <a:prstGeom prst="rect">
            <a:avLst/>
          </a:prstGeom>
          <a:noFill/>
          <a:ln w="9525">
            <a:noFill/>
            <a:miter lim="800000"/>
          </a:ln>
          <a:effectLst/>
        </p:spPr>
        <p:txBody>
          <a:bodyPr>
            <a:spAutoFit/>
          </a:bodyPr>
          <a:lstStyle/>
          <a:p>
            <a:pPr algn="l"/>
            <a:r>
              <a:rPr lang="zh-CN" sz="1400">
                <a:solidFill>
                  <a:schemeClr val="tx1"/>
                </a:solidFill>
              </a:rPr>
              <a:t>问题：生活阳台墙上有洞</a:t>
            </a:r>
            <a:endParaRPr lang="zh-CN" sz="1400">
              <a:solidFill>
                <a:schemeClr val="tx1"/>
              </a:solidFill>
            </a:endParaRPr>
          </a:p>
        </p:txBody>
      </p:sp>
      <p:sp>
        <p:nvSpPr>
          <p:cNvPr id="125959" name="Oval 7"/>
          <p:cNvSpPr>
            <a:spLocks noChangeArrowheads="1"/>
          </p:cNvSpPr>
          <p:nvPr/>
        </p:nvSpPr>
        <p:spPr bwMode="auto">
          <a:xfrm>
            <a:off x="1187450" y="4581525"/>
            <a:ext cx="936625" cy="647700"/>
          </a:xfrm>
          <a:prstGeom prst="ellipse">
            <a:avLst/>
          </a:prstGeom>
          <a:noFill/>
          <a:ln w="28575">
            <a:solidFill>
              <a:srgbClr val="FF0000"/>
            </a:solidFill>
            <a:round/>
          </a:ln>
          <a:effectLst/>
        </p:spPr>
        <p:txBody>
          <a:bodyPr wrap="none" anchor="ctr"/>
          <a:lstStyle/>
          <a:p>
            <a:endParaRPr lang="zh-CN" altLang="en-US"/>
          </a:p>
        </p:txBody>
      </p:sp>
      <p:sp>
        <p:nvSpPr>
          <p:cNvPr id="125960" name="Oval 8"/>
          <p:cNvSpPr>
            <a:spLocks noChangeArrowheads="1"/>
          </p:cNvSpPr>
          <p:nvPr/>
        </p:nvSpPr>
        <p:spPr bwMode="auto">
          <a:xfrm>
            <a:off x="2987675" y="3357563"/>
            <a:ext cx="1655763" cy="1009650"/>
          </a:xfrm>
          <a:prstGeom prst="ellipse">
            <a:avLst/>
          </a:prstGeom>
          <a:noFill/>
          <a:ln w="28575">
            <a:solidFill>
              <a:srgbClr val="FF0000"/>
            </a:solidFill>
            <a:round/>
          </a:ln>
          <a:effectLst/>
        </p:spPr>
        <p:txBody>
          <a:bodyPr wrap="none" anchor="ctr"/>
          <a:lstStyle/>
          <a:p>
            <a:endParaRPr lang="zh-CN" altLang="en-US"/>
          </a:p>
        </p:txBody>
      </p:sp>
      <p:sp>
        <p:nvSpPr>
          <p:cNvPr id="125961" name="Oval 9"/>
          <p:cNvSpPr>
            <a:spLocks noChangeArrowheads="1"/>
          </p:cNvSpPr>
          <p:nvPr/>
        </p:nvSpPr>
        <p:spPr bwMode="auto">
          <a:xfrm>
            <a:off x="6011863" y="1628775"/>
            <a:ext cx="1871662" cy="1009650"/>
          </a:xfrm>
          <a:prstGeom prst="ellipse">
            <a:avLst/>
          </a:prstGeom>
          <a:noFill/>
          <a:ln w="28575">
            <a:solidFill>
              <a:srgbClr val="FF0000"/>
            </a:solidFill>
            <a:round/>
          </a:ln>
          <a:effectLst/>
        </p:spPr>
        <p:txBody>
          <a:bodyPr wrap="none" anchor="ctr"/>
          <a:lstStyle/>
          <a:p>
            <a:endParaRPr lang="zh-CN" altLang="en-US"/>
          </a:p>
        </p:txBody>
      </p:sp>
      <p:sp>
        <p:nvSpPr>
          <p:cNvPr id="125962" name="Text Box 10"/>
          <p:cNvSpPr txBox="1">
            <a:spLocks noChangeArrowheads="1"/>
          </p:cNvSpPr>
          <p:nvPr/>
        </p:nvSpPr>
        <p:spPr bwMode="auto">
          <a:xfrm>
            <a:off x="2771775" y="1989138"/>
            <a:ext cx="2087563" cy="336550"/>
          </a:xfrm>
          <a:prstGeom prst="rect">
            <a:avLst/>
          </a:prstGeom>
          <a:noFill/>
          <a:ln w="9525">
            <a:noFill/>
            <a:miter lim="800000"/>
          </a:ln>
          <a:effectLst/>
        </p:spPr>
        <p:txBody>
          <a:bodyPr>
            <a:spAutoFit/>
          </a:bodyPr>
          <a:lstStyle/>
          <a:p>
            <a:pPr algn="l"/>
            <a:r>
              <a:rPr lang="zh-CN" sz="1600">
                <a:solidFill>
                  <a:schemeClr val="tx1"/>
                </a:solidFill>
              </a:rPr>
              <a:t>问题：天棚补漆明显</a:t>
            </a:r>
            <a:endParaRPr lang="zh-CN" sz="1600">
              <a:solidFill>
                <a:schemeClr val="tx1"/>
              </a:solidFill>
            </a:endParaRPr>
          </a:p>
        </p:txBody>
      </p:sp>
      <p:sp>
        <p:nvSpPr>
          <p:cNvPr id="125963" name="Text Box 11"/>
          <p:cNvSpPr txBox="1">
            <a:spLocks noChangeArrowheads="1"/>
          </p:cNvSpPr>
          <p:nvPr/>
        </p:nvSpPr>
        <p:spPr bwMode="auto">
          <a:xfrm>
            <a:off x="5508625" y="476250"/>
            <a:ext cx="2736850" cy="336550"/>
          </a:xfrm>
          <a:prstGeom prst="rect">
            <a:avLst/>
          </a:prstGeom>
          <a:noFill/>
          <a:ln w="9525">
            <a:noFill/>
            <a:miter lim="800000"/>
          </a:ln>
          <a:effectLst/>
        </p:spPr>
        <p:txBody>
          <a:bodyPr>
            <a:spAutoFit/>
          </a:bodyPr>
          <a:lstStyle/>
          <a:p>
            <a:pPr algn="l"/>
            <a:r>
              <a:rPr lang="zh-CN" sz="1600">
                <a:solidFill>
                  <a:schemeClr val="tx1"/>
                </a:solidFill>
              </a:rPr>
              <a:t>问题：窗帘盒处工艺粗糙</a:t>
            </a:r>
            <a:endParaRPr lang="zh-CN" sz="1600">
              <a:solidFill>
                <a:schemeClr val="tx1"/>
              </a:solidFill>
            </a:endParaRPr>
          </a:p>
        </p:txBody>
      </p:sp>
      <p:sp>
        <p:nvSpPr>
          <p:cNvPr id="125964" name="Text Box 12"/>
          <p:cNvSpPr txBox="1">
            <a:spLocks noChangeArrowheads="1"/>
          </p:cNvSpPr>
          <p:nvPr/>
        </p:nvSpPr>
        <p:spPr bwMode="auto">
          <a:xfrm>
            <a:off x="5580063" y="4797425"/>
            <a:ext cx="3240087" cy="1497013"/>
          </a:xfrm>
          <a:prstGeom prst="rect">
            <a:avLst/>
          </a:prstGeom>
          <a:noFill/>
          <a:ln w="9525">
            <a:noFill/>
            <a:miter lim="800000"/>
          </a:ln>
          <a:effectLst/>
        </p:spPr>
        <p:txBody>
          <a:bodyPr>
            <a:spAutoFit/>
          </a:bodyPr>
          <a:lstStyle/>
          <a:p>
            <a:pPr algn="l">
              <a:spcBef>
                <a:spcPct val="50000"/>
              </a:spcBef>
            </a:pPr>
            <a:r>
              <a:rPr lang="zh-CN" sz="2000">
                <a:solidFill>
                  <a:schemeClr val="tx1"/>
                </a:solidFill>
              </a:rPr>
              <a:t>标准：</a:t>
            </a:r>
            <a:r>
              <a:rPr lang="zh-CN" sz="1600">
                <a:solidFill>
                  <a:schemeClr val="tx1"/>
                </a:solidFill>
              </a:rPr>
              <a:t> 表面应洁净、接搓平顺、线角顺直、粘接牢固，无脱层、无爆灰、裂缝，内墙涂料保持色泽均匀一 </a:t>
            </a:r>
            <a:endParaRPr lang="zh-CN" sz="2000">
              <a:solidFill>
                <a:schemeClr val="tx1"/>
              </a:solidFill>
            </a:endParaRPr>
          </a:p>
          <a:p>
            <a:pPr algn="l">
              <a:spcBef>
                <a:spcPct val="50000"/>
              </a:spcBef>
            </a:pPr>
            <a:endParaRPr lang="zh-CN" altLang="zh-CN" sz="1600">
              <a:solidFill>
                <a:schemeClr val="tx1"/>
              </a:solidFill>
            </a:endParaRPr>
          </a:p>
        </p:txBody>
      </p:sp>
    </p:spTree>
  </p:cSld>
  <p:clrMapOvr>
    <a:masterClrMapping/>
  </p:clrMapOvr>
  <p:transition advClick="0" advTm="5000"/>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6355" y="-5715"/>
            <a:ext cx="9236075" cy="6869430"/>
          </a:xfrm>
          <a:prstGeom prst="rect">
            <a:avLst/>
          </a:prstGeom>
        </p:spPr>
      </p:pic>
      <p:sp>
        <p:nvSpPr>
          <p:cNvPr id="126978" name="Rectangle 2"/>
          <p:cNvSpPr>
            <a:spLocks noGrp="1" noChangeArrowheads="1"/>
          </p:cNvSpPr>
          <p:nvPr>
            <p:ph type="body" idx="4294967295"/>
          </p:nvPr>
        </p:nvSpPr>
        <p:spPr>
          <a:xfrm>
            <a:off x="539750" y="207010"/>
            <a:ext cx="4067175" cy="1061720"/>
          </a:xfrm>
        </p:spPr>
        <p:txBody>
          <a:bodyPr/>
          <a:lstStyle/>
          <a:p>
            <a:pPr eaLnBrk="1" hangingPunct="1">
              <a:buFont typeface="Wingdings" panose="05000000000000000000" pitchFamily="2" charset="2"/>
              <a:buNone/>
            </a:pPr>
            <a:r>
              <a:rPr lang="zh-CN" sz="2800" b="1" smtClean="0">
                <a:solidFill>
                  <a:srgbClr val="FF3300"/>
                </a:solidFill>
              </a:rPr>
              <a:t>（二）墙面类</a:t>
            </a:r>
            <a:endParaRPr lang="zh-CN" sz="2800" b="1" smtClean="0">
              <a:solidFill>
                <a:srgbClr val="FF3300"/>
              </a:solidFill>
            </a:endParaRPr>
          </a:p>
        </p:txBody>
      </p:sp>
      <p:pic>
        <p:nvPicPr>
          <p:cNvPr id="126979" name="Picture 3" descr="IMG_0020"/>
          <p:cNvPicPr>
            <a:picLocks noChangeAspect="1" noChangeArrowheads="1"/>
          </p:cNvPicPr>
          <p:nvPr>
            <p:ph sz="half" idx="1"/>
          </p:nvPr>
        </p:nvPicPr>
        <p:blipFill>
          <a:blip r:embed="rId2" cstate="print"/>
          <a:srcRect/>
          <a:stretch>
            <a:fillRect/>
          </a:stretch>
        </p:blipFill>
        <p:spPr>
          <a:xfrm>
            <a:off x="0" y="3644900"/>
            <a:ext cx="2808288" cy="2736850"/>
          </a:xfrm>
          <a:noFill/>
        </p:spPr>
      </p:pic>
      <p:pic>
        <p:nvPicPr>
          <p:cNvPr id="126980" name="Picture 4" descr="DSC08074"/>
          <p:cNvPicPr>
            <a:picLocks noChangeAspect="1" noChangeArrowheads="1"/>
          </p:cNvPicPr>
          <p:nvPr/>
        </p:nvPicPr>
        <p:blipFill>
          <a:blip r:embed="rId3" cstate="print"/>
          <a:srcRect/>
          <a:stretch>
            <a:fillRect/>
          </a:stretch>
        </p:blipFill>
        <p:spPr bwMode="auto">
          <a:xfrm>
            <a:off x="2700338" y="2060575"/>
            <a:ext cx="2952750" cy="2736850"/>
          </a:xfrm>
          <a:prstGeom prst="rect">
            <a:avLst/>
          </a:prstGeom>
          <a:noFill/>
          <a:ln w="9525">
            <a:noFill/>
            <a:miter lim="800000"/>
            <a:headEnd/>
            <a:tailEnd/>
          </a:ln>
        </p:spPr>
      </p:pic>
      <p:pic>
        <p:nvPicPr>
          <p:cNvPr id="126981" name="Picture 5" descr="DSC08139"/>
          <p:cNvPicPr>
            <a:picLocks noChangeAspect="1" noChangeArrowheads="1"/>
          </p:cNvPicPr>
          <p:nvPr/>
        </p:nvPicPr>
        <p:blipFill>
          <a:blip r:embed="rId4" cstate="print"/>
          <a:srcRect/>
          <a:stretch>
            <a:fillRect/>
          </a:stretch>
        </p:blipFill>
        <p:spPr bwMode="auto">
          <a:xfrm>
            <a:off x="5508625" y="1700213"/>
            <a:ext cx="3025775" cy="2592387"/>
          </a:xfrm>
          <a:prstGeom prst="rect">
            <a:avLst/>
          </a:prstGeom>
          <a:noFill/>
          <a:ln w="9525">
            <a:noFill/>
            <a:miter lim="800000"/>
            <a:headEnd/>
            <a:tailEnd/>
          </a:ln>
        </p:spPr>
      </p:pic>
      <p:sp>
        <p:nvSpPr>
          <p:cNvPr id="126982" name="Oval 6"/>
          <p:cNvSpPr>
            <a:spLocks noChangeArrowheads="1"/>
          </p:cNvSpPr>
          <p:nvPr/>
        </p:nvSpPr>
        <p:spPr bwMode="auto">
          <a:xfrm>
            <a:off x="1187450" y="4221163"/>
            <a:ext cx="504825" cy="1584325"/>
          </a:xfrm>
          <a:prstGeom prst="ellipse">
            <a:avLst/>
          </a:prstGeom>
          <a:noFill/>
          <a:ln w="28575">
            <a:solidFill>
              <a:srgbClr val="FF0000"/>
            </a:solidFill>
            <a:round/>
          </a:ln>
          <a:effectLst/>
        </p:spPr>
        <p:txBody>
          <a:bodyPr wrap="none" anchor="ctr"/>
          <a:lstStyle/>
          <a:p>
            <a:endParaRPr lang="zh-CN" altLang="en-US"/>
          </a:p>
        </p:txBody>
      </p:sp>
      <p:sp>
        <p:nvSpPr>
          <p:cNvPr id="126983" name="Text Box 7"/>
          <p:cNvSpPr txBox="1">
            <a:spLocks noChangeArrowheads="1"/>
          </p:cNvSpPr>
          <p:nvPr/>
        </p:nvSpPr>
        <p:spPr bwMode="auto">
          <a:xfrm>
            <a:off x="250825" y="3284538"/>
            <a:ext cx="2411413" cy="304800"/>
          </a:xfrm>
          <a:prstGeom prst="rect">
            <a:avLst/>
          </a:prstGeom>
          <a:noFill/>
          <a:ln w="9525">
            <a:noFill/>
            <a:miter lim="800000"/>
          </a:ln>
          <a:effectLst/>
        </p:spPr>
        <p:txBody>
          <a:bodyPr>
            <a:spAutoFit/>
          </a:bodyPr>
          <a:lstStyle/>
          <a:p>
            <a:pPr algn="l"/>
            <a:r>
              <a:rPr lang="zh-CN" sz="1400">
                <a:solidFill>
                  <a:schemeClr val="tx1"/>
                </a:solidFill>
              </a:rPr>
              <a:t>问题：墙布飞边</a:t>
            </a:r>
            <a:endParaRPr lang="zh-CN" sz="1400">
              <a:solidFill>
                <a:schemeClr val="tx1"/>
              </a:solidFill>
            </a:endParaRPr>
          </a:p>
        </p:txBody>
      </p:sp>
      <p:sp>
        <p:nvSpPr>
          <p:cNvPr id="126984" name="Text Box 8"/>
          <p:cNvSpPr txBox="1">
            <a:spLocks noChangeArrowheads="1"/>
          </p:cNvSpPr>
          <p:nvPr/>
        </p:nvSpPr>
        <p:spPr bwMode="auto">
          <a:xfrm>
            <a:off x="2339975" y="1700213"/>
            <a:ext cx="2881313" cy="304800"/>
          </a:xfrm>
          <a:prstGeom prst="rect">
            <a:avLst/>
          </a:prstGeom>
          <a:noFill/>
          <a:ln w="9525">
            <a:noFill/>
            <a:miter lim="800000"/>
          </a:ln>
          <a:effectLst/>
        </p:spPr>
        <p:txBody>
          <a:bodyPr>
            <a:spAutoFit/>
          </a:bodyPr>
          <a:lstStyle/>
          <a:p>
            <a:pPr algn="l"/>
            <a:r>
              <a:rPr lang="zh-CN" sz="1400">
                <a:solidFill>
                  <a:schemeClr val="tx1"/>
                </a:solidFill>
              </a:rPr>
              <a:t>问题：墙布与门框结合处不规范</a:t>
            </a:r>
            <a:endParaRPr lang="zh-CN" sz="1400">
              <a:solidFill>
                <a:schemeClr val="tx1"/>
              </a:solidFill>
            </a:endParaRPr>
          </a:p>
        </p:txBody>
      </p:sp>
      <p:sp>
        <p:nvSpPr>
          <p:cNvPr id="126985" name="Text Box 9"/>
          <p:cNvSpPr txBox="1">
            <a:spLocks noChangeArrowheads="1"/>
          </p:cNvSpPr>
          <p:nvPr/>
        </p:nvSpPr>
        <p:spPr bwMode="auto">
          <a:xfrm>
            <a:off x="5651500" y="1341438"/>
            <a:ext cx="2771775" cy="304800"/>
          </a:xfrm>
          <a:prstGeom prst="rect">
            <a:avLst/>
          </a:prstGeom>
          <a:noFill/>
          <a:ln w="9525">
            <a:noFill/>
            <a:miter lim="800000"/>
          </a:ln>
          <a:effectLst/>
        </p:spPr>
        <p:txBody>
          <a:bodyPr>
            <a:spAutoFit/>
          </a:bodyPr>
          <a:lstStyle/>
          <a:p>
            <a:pPr algn="l"/>
            <a:r>
              <a:rPr lang="zh-CN" sz="1400">
                <a:solidFill>
                  <a:schemeClr val="tx1"/>
                </a:solidFill>
              </a:rPr>
              <a:t>问题：墙布上原开关洞未修补</a:t>
            </a:r>
            <a:endParaRPr lang="zh-CN" sz="1400">
              <a:solidFill>
                <a:schemeClr val="tx1"/>
              </a:solidFill>
            </a:endParaRPr>
          </a:p>
        </p:txBody>
      </p:sp>
      <p:sp>
        <p:nvSpPr>
          <p:cNvPr id="126986" name="Oval 10"/>
          <p:cNvSpPr>
            <a:spLocks noChangeArrowheads="1"/>
          </p:cNvSpPr>
          <p:nvPr/>
        </p:nvSpPr>
        <p:spPr bwMode="auto">
          <a:xfrm rot="289265">
            <a:off x="3924300" y="2133600"/>
            <a:ext cx="649288" cy="1584325"/>
          </a:xfrm>
          <a:prstGeom prst="ellipse">
            <a:avLst/>
          </a:prstGeom>
          <a:noFill/>
          <a:ln w="28575">
            <a:solidFill>
              <a:srgbClr val="FF0000"/>
            </a:solidFill>
            <a:round/>
          </a:ln>
          <a:effectLst/>
        </p:spPr>
        <p:txBody>
          <a:bodyPr wrap="none" anchor="ctr"/>
          <a:lstStyle/>
          <a:p>
            <a:endParaRPr lang="zh-CN" altLang="en-US"/>
          </a:p>
        </p:txBody>
      </p:sp>
      <p:sp>
        <p:nvSpPr>
          <p:cNvPr id="126987" name="Oval 11"/>
          <p:cNvSpPr>
            <a:spLocks noChangeArrowheads="1"/>
          </p:cNvSpPr>
          <p:nvPr/>
        </p:nvSpPr>
        <p:spPr bwMode="auto">
          <a:xfrm>
            <a:off x="6588125" y="2492375"/>
            <a:ext cx="1077913" cy="1152525"/>
          </a:xfrm>
          <a:prstGeom prst="ellipse">
            <a:avLst/>
          </a:prstGeom>
          <a:noFill/>
          <a:ln w="28575">
            <a:solidFill>
              <a:srgbClr val="FF0000"/>
            </a:solidFill>
            <a:round/>
          </a:ln>
          <a:effectLst/>
        </p:spPr>
        <p:txBody>
          <a:bodyPr wrap="none" anchor="ctr"/>
          <a:lstStyle/>
          <a:p>
            <a:endParaRPr lang="zh-CN" altLang="en-US"/>
          </a:p>
        </p:txBody>
      </p:sp>
      <p:sp>
        <p:nvSpPr>
          <p:cNvPr id="126988" name="Text Box 12"/>
          <p:cNvSpPr txBox="1">
            <a:spLocks noChangeArrowheads="1"/>
          </p:cNvSpPr>
          <p:nvPr/>
        </p:nvSpPr>
        <p:spPr bwMode="auto">
          <a:xfrm>
            <a:off x="3132138" y="4868863"/>
            <a:ext cx="5543550" cy="1460500"/>
          </a:xfrm>
          <a:prstGeom prst="rect">
            <a:avLst/>
          </a:prstGeom>
          <a:noFill/>
          <a:ln w="9525">
            <a:noFill/>
            <a:miter lim="800000"/>
          </a:ln>
          <a:effectLst/>
        </p:spPr>
        <p:txBody>
          <a:bodyPr>
            <a:spAutoFit/>
          </a:bodyPr>
          <a:lstStyle/>
          <a:p>
            <a:pPr algn="l">
              <a:spcBef>
                <a:spcPct val="50000"/>
              </a:spcBef>
            </a:pPr>
            <a:r>
              <a:rPr lang="zh-CN" sz="2000">
                <a:solidFill>
                  <a:schemeClr val="tx1"/>
                </a:solidFill>
              </a:rPr>
              <a:t>标准：</a:t>
            </a:r>
            <a:r>
              <a:rPr lang="zh-CN" altLang="zh-CN" sz="1400">
                <a:solidFill>
                  <a:schemeClr val="tx1"/>
                </a:solidFill>
              </a:rPr>
              <a:t>1</a:t>
            </a:r>
            <a:r>
              <a:rPr lang="zh-CN" sz="1400">
                <a:solidFill>
                  <a:schemeClr val="tx1"/>
                </a:solidFill>
              </a:rPr>
              <a:t>、粘贴牢固，平整，无波纹起伏。 </a:t>
            </a:r>
            <a:br>
              <a:rPr lang="zh-CN" sz="1400">
                <a:solidFill>
                  <a:schemeClr val="tx1"/>
                </a:solidFill>
              </a:rPr>
            </a:br>
            <a:r>
              <a:rPr lang="zh-CN" altLang="zh-CN" sz="1400">
                <a:solidFill>
                  <a:schemeClr val="tx1"/>
                </a:solidFill>
              </a:rPr>
              <a:t>2</a:t>
            </a:r>
            <a:r>
              <a:rPr lang="zh-CN" sz="1400">
                <a:solidFill>
                  <a:schemeClr val="tx1"/>
                </a:solidFill>
              </a:rPr>
              <a:t>、无气泡、空鼓、裂缝、翘边、皱折或斑污，斜视时无胶痕。 </a:t>
            </a:r>
            <a:br>
              <a:rPr lang="zh-CN" sz="1400">
                <a:solidFill>
                  <a:schemeClr val="tx1"/>
                </a:solidFill>
              </a:rPr>
            </a:br>
            <a:r>
              <a:rPr lang="zh-CN" altLang="zh-CN" sz="1400">
                <a:solidFill>
                  <a:schemeClr val="tx1"/>
                </a:solidFill>
              </a:rPr>
              <a:t>3</a:t>
            </a:r>
            <a:r>
              <a:rPr lang="zh-CN" sz="1400">
                <a:solidFill>
                  <a:schemeClr val="tx1"/>
                </a:solidFill>
              </a:rPr>
              <a:t>、壁纸、墙布与挂镜线、贴脸线和踢角板等紧接，不得有缝隙。 </a:t>
            </a:r>
            <a:br>
              <a:rPr lang="zh-CN" sz="1400">
                <a:solidFill>
                  <a:schemeClr val="tx1"/>
                </a:solidFill>
              </a:rPr>
            </a:br>
            <a:r>
              <a:rPr lang="zh-CN" altLang="zh-CN" sz="1400">
                <a:solidFill>
                  <a:schemeClr val="tx1"/>
                </a:solidFill>
              </a:rPr>
              <a:t>4</a:t>
            </a:r>
            <a:r>
              <a:rPr lang="zh-CN" sz="1400">
                <a:solidFill>
                  <a:schemeClr val="tx1"/>
                </a:solidFill>
              </a:rPr>
              <a:t>、拼接横平竖直，拼接处花纹图案吻合，表面色泽一致。 </a:t>
            </a:r>
            <a:br>
              <a:rPr lang="zh-CN" sz="1400">
                <a:solidFill>
                  <a:schemeClr val="tx1"/>
                </a:solidFill>
              </a:rPr>
            </a:br>
            <a:r>
              <a:rPr lang="zh-CN" altLang="zh-CN" sz="1400">
                <a:solidFill>
                  <a:schemeClr val="tx1"/>
                </a:solidFill>
              </a:rPr>
              <a:t>5</a:t>
            </a:r>
            <a:r>
              <a:rPr lang="zh-CN" sz="1400">
                <a:solidFill>
                  <a:schemeClr val="tx1"/>
                </a:solidFill>
              </a:rPr>
              <a:t>、不离缝，不搭接，拼缝不明显，距墙</a:t>
            </a:r>
            <a:r>
              <a:rPr lang="zh-CN" altLang="zh-CN" sz="1400">
                <a:solidFill>
                  <a:schemeClr val="tx1"/>
                </a:solidFill>
              </a:rPr>
              <a:t>1.5m</a:t>
            </a:r>
            <a:r>
              <a:rPr lang="zh-CN" sz="1400">
                <a:solidFill>
                  <a:schemeClr val="tx1"/>
                </a:solidFill>
              </a:rPr>
              <a:t>远处视墙纸，不应有明显接缝 </a:t>
            </a:r>
            <a:endParaRPr lang="zh-CN" sz="1400">
              <a:solidFill>
                <a:schemeClr val="tx1"/>
              </a:solidFill>
            </a:endParaRPr>
          </a:p>
        </p:txBody>
      </p:sp>
    </p:spTree>
  </p:cSld>
  <p:clrMapOvr>
    <a:masterClrMapping/>
  </p:clrMapOvr>
  <p:transition advClick="0" advTm="5000"/>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28002" name="Rectangle 2"/>
          <p:cNvSpPr>
            <a:spLocks noGrp="1" noChangeArrowheads="1"/>
          </p:cNvSpPr>
          <p:nvPr>
            <p:ph type="body" idx="4294967295"/>
          </p:nvPr>
        </p:nvSpPr>
        <p:spPr>
          <a:xfrm>
            <a:off x="468630" y="203200"/>
            <a:ext cx="3528695" cy="922655"/>
          </a:xfrm>
        </p:spPr>
        <p:txBody>
          <a:bodyPr/>
          <a:lstStyle/>
          <a:p>
            <a:pPr eaLnBrk="1" hangingPunct="1">
              <a:buFont typeface="Wingdings" panose="05000000000000000000" pitchFamily="2" charset="2"/>
              <a:buNone/>
            </a:pPr>
            <a:r>
              <a:rPr lang="zh-CN" sz="2800" b="1" smtClean="0">
                <a:solidFill>
                  <a:srgbClr val="FF3300"/>
                </a:solidFill>
              </a:rPr>
              <a:t>（三）墙面类</a:t>
            </a:r>
            <a:endParaRPr lang="zh-CN" sz="2800" b="1" smtClean="0">
              <a:solidFill>
                <a:srgbClr val="FF3300"/>
              </a:solidFill>
            </a:endParaRPr>
          </a:p>
        </p:txBody>
      </p:sp>
      <p:pic>
        <p:nvPicPr>
          <p:cNvPr id="128003" name="Picture 3" descr="DSC08164"/>
          <p:cNvPicPr>
            <a:picLocks noChangeAspect="1" noChangeArrowheads="1"/>
          </p:cNvPicPr>
          <p:nvPr>
            <p:ph sz="half" idx="2"/>
          </p:nvPr>
        </p:nvPicPr>
        <p:blipFill>
          <a:blip r:embed="rId2" cstate="print"/>
          <a:srcRect/>
          <a:stretch>
            <a:fillRect/>
          </a:stretch>
        </p:blipFill>
        <p:spPr>
          <a:xfrm>
            <a:off x="107950" y="4149725"/>
            <a:ext cx="2592388" cy="2374900"/>
          </a:xfrm>
          <a:noFill/>
        </p:spPr>
      </p:pic>
      <p:pic>
        <p:nvPicPr>
          <p:cNvPr id="128004" name="Picture 4" descr="DSC08079"/>
          <p:cNvPicPr>
            <a:picLocks noChangeAspect="1" noChangeArrowheads="1"/>
          </p:cNvPicPr>
          <p:nvPr>
            <p:ph sz="half" idx="1"/>
          </p:nvPr>
        </p:nvPicPr>
        <p:blipFill>
          <a:blip r:embed="rId3" cstate="print"/>
          <a:srcRect/>
          <a:stretch>
            <a:fillRect/>
          </a:stretch>
        </p:blipFill>
        <p:spPr>
          <a:xfrm>
            <a:off x="2279650" y="2924175"/>
            <a:ext cx="2498725" cy="2349500"/>
          </a:xfrm>
          <a:noFill/>
        </p:spPr>
      </p:pic>
      <p:pic>
        <p:nvPicPr>
          <p:cNvPr id="128005" name="Picture 5" descr="DSC08057"/>
          <p:cNvPicPr>
            <a:picLocks noChangeAspect="1" noChangeArrowheads="1"/>
          </p:cNvPicPr>
          <p:nvPr/>
        </p:nvPicPr>
        <p:blipFill>
          <a:blip r:embed="rId4" cstate="print"/>
          <a:srcRect/>
          <a:stretch>
            <a:fillRect/>
          </a:stretch>
        </p:blipFill>
        <p:spPr bwMode="auto">
          <a:xfrm>
            <a:off x="4140200" y="1773238"/>
            <a:ext cx="2592388" cy="2303462"/>
          </a:xfrm>
          <a:prstGeom prst="rect">
            <a:avLst/>
          </a:prstGeom>
          <a:noFill/>
          <a:ln w="9525">
            <a:noFill/>
            <a:miter lim="800000"/>
            <a:headEnd/>
            <a:tailEnd/>
          </a:ln>
        </p:spPr>
      </p:pic>
      <p:pic>
        <p:nvPicPr>
          <p:cNvPr id="128006" name="Picture 6" descr="DSC08072"/>
          <p:cNvPicPr>
            <a:picLocks noChangeAspect="1" noChangeArrowheads="1"/>
          </p:cNvPicPr>
          <p:nvPr/>
        </p:nvPicPr>
        <p:blipFill>
          <a:blip r:embed="rId5" cstate="print"/>
          <a:srcRect/>
          <a:stretch>
            <a:fillRect/>
          </a:stretch>
        </p:blipFill>
        <p:spPr bwMode="auto">
          <a:xfrm>
            <a:off x="6443663" y="1052513"/>
            <a:ext cx="2341562" cy="2278062"/>
          </a:xfrm>
          <a:prstGeom prst="rect">
            <a:avLst/>
          </a:prstGeom>
          <a:noFill/>
          <a:ln w="9525">
            <a:noFill/>
            <a:miter lim="800000"/>
            <a:headEnd/>
            <a:tailEnd/>
          </a:ln>
        </p:spPr>
      </p:pic>
      <p:sp>
        <p:nvSpPr>
          <p:cNvPr id="128007" name="Text Box 7"/>
          <p:cNvSpPr txBox="1">
            <a:spLocks noChangeArrowheads="1"/>
          </p:cNvSpPr>
          <p:nvPr/>
        </p:nvSpPr>
        <p:spPr bwMode="auto">
          <a:xfrm>
            <a:off x="4932363" y="4221163"/>
            <a:ext cx="3671887" cy="2311400"/>
          </a:xfrm>
          <a:prstGeom prst="rect">
            <a:avLst/>
          </a:prstGeom>
          <a:noFill/>
          <a:ln w="9525">
            <a:noFill/>
            <a:miter lim="800000"/>
          </a:ln>
          <a:effectLst/>
        </p:spPr>
        <p:txBody>
          <a:bodyPr>
            <a:spAutoFit/>
          </a:bodyPr>
          <a:lstStyle/>
          <a:p>
            <a:pPr algn="l">
              <a:spcBef>
                <a:spcPct val="50000"/>
              </a:spcBef>
            </a:pPr>
            <a:r>
              <a:rPr lang="zh-CN" sz="2000">
                <a:solidFill>
                  <a:schemeClr val="tx1"/>
                </a:solidFill>
              </a:rPr>
              <a:t>标准：</a:t>
            </a:r>
            <a:r>
              <a:rPr lang="zh-CN" altLang="zh-CN" sz="1400">
                <a:solidFill>
                  <a:schemeClr val="tx1"/>
                </a:solidFill>
              </a:rPr>
              <a:t>1</a:t>
            </a:r>
            <a:r>
              <a:rPr lang="zh-CN" sz="1400">
                <a:solidFill>
                  <a:schemeClr val="tx1"/>
                </a:solidFill>
              </a:rPr>
              <a:t>、粘贴牢固，平整，无波纹起伏。 </a:t>
            </a:r>
            <a:br>
              <a:rPr lang="zh-CN" sz="1400">
                <a:solidFill>
                  <a:schemeClr val="tx1"/>
                </a:solidFill>
              </a:rPr>
            </a:br>
            <a:r>
              <a:rPr lang="zh-CN" altLang="zh-CN" sz="1400">
                <a:solidFill>
                  <a:schemeClr val="tx1"/>
                </a:solidFill>
              </a:rPr>
              <a:t>2</a:t>
            </a:r>
            <a:r>
              <a:rPr lang="zh-CN" sz="1400">
                <a:solidFill>
                  <a:schemeClr val="tx1"/>
                </a:solidFill>
              </a:rPr>
              <a:t>、无气泡、空鼓、裂缝、翘边、皱折或斑污，斜视时无胶痕。 </a:t>
            </a:r>
            <a:br>
              <a:rPr lang="zh-CN" sz="1400">
                <a:solidFill>
                  <a:schemeClr val="tx1"/>
                </a:solidFill>
              </a:rPr>
            </a:br>
            <a:r>
              <a:rPr lang="zh-CN" altLang="zh-CN" sz="1400">
                <a:solidFill>
                  <a:schemeClr val="tx1"/>
                </a:solidFill>
              </a:rPr>
              <a:t>3</a:t>
            </a:r>
            <a:r>
              <a:rPr lang="zh-CN" sz="1400">
                <a:solidFill>
                  <a:schemeClr val="tx1"/>
                </a:solidFill>
              </a:rPr>
              <a:t>、壁纸、墙布与挂镜线、贴脸线和踢角板等紧接，不得有缝隙。 </a:t>
            </a:r>
            <a:br>
              <a:rPr lang="zh-CN" sz="1400">
                <a:solidFill>
                  <a:schemeClr val="tx1"/>
                </a:solidFill>
              </a:rPr>
            </a:br>
            <a:r>
              <a:rPr lang="zh-CN" altLang="zh-CN" sz="1400">
                <a:solidFill>
                  <a:schemeClr val="tx1"/>
                </a:solidFill>
              </a:rPr>
              <a:t>4</a:t>
            </a:r>
            <a:r>
              <a:rPr lang="zh-CN" sz="1400">
                <a:solidFill>
                  <a:schemeClr val="tx1"/>
                </a:solidFill>
              </a:rPr>
              <a:t>、拼接横平竖直，拼接处花纹图案吻合，表面色泽一致。 </a:t>
            </a:r>
            <a:br>
              <a:rPr lang="zh-CN" sz="1400">
                <a:solidFill>
                  <a:schemeClr val="tx1"/>
                </a:solidFill>
              </a:rPr>
            </a:br>
            <a:r>
              <a:rPr lang="zh-CN" altLang="zh-CN" sz="1400">
                <a:solidFill>
                  <a:schemeClr val="tx1"/>
                </a:solidFill>
              </a:rPr>
              <a:t>5</a:t>
            </a:r>
            <a:r>
              <a:rPr lang="zh-CN" sz="1400">
                <a:solidFill>
                  <a:schemeClr val="tx1"/>
                </a:solidFill>
              </a:rPr>
              <a:t>、不离缝，不搭接，拼缝不明显，距墙</a:t>
            </a:r>
            <a:r>
              <a:rPr lang="zh-CN" altLang="zh-CN" sz="1400">
                <a:solidFill>
                  <a:schemeClr val="tx1"/>
                </a:solidFill>
              </a:rPr>
              <a:t>1.5m</a:t>
            </a:r>
            <a:r>
              <a:rPr lang="zh-CN" sz="1400">
                <a:solidFill>
                  <a:schemeClr val="tx1"/>
                </a:solidFill>
              </a:rPr>
              <a:t>远处视墙纸，不应有明显接缝 </a:t>
            </a:r>
            <a:endParaRPr lang="zh-CN" sz="1400">
              <a:solidFill>
                <a:schemeClr val="tx1"/>
              </a:solidFill>
            </a:endParaRPr>
          </a:p>
        </p:txBody>
      </p:sp>
      <p:sp>
        <p:nvSpPr>
          <p:cNvPr id="128008" name="Oval 8"/>
          <p:cNvSpPr>
            <a:spLocks noChangeArrowheads="1"/>
          </p:cNvSpPr>
          <p:nvPr/>
        </p:nvSpPr>
        <p:spPr bwMode="auto">
          <a:xfrm>
            <a:off x="755650" y="5157788"/>
            <a:ext cx="1150938" cy="720725"/>
          </a:xfrm>
          <a:prstGeom prst="ellipse">
            <a:avLst/>
          </a:prstGeom>
          <a:noFill/>
          <a:ln w="28575">
            <a:solidFill>
              <a:srgbClr val="FF0000"/>
            </a:solidFill>
            <a:round/>
          </a:ln>
          <a:effectLst/>
        </p:spPr>
        <p:txBody>
          <a:bodyPr wrap="none" anchor="ctr"/>
          <a:lstStyle/>
          <a:p>
            <a:endParaRPr lang="zh-CN" altLang="en-US"/>
          </a:p>
        </p:txBody>
      </p:sp>
      <p:sp>
        <p:nvSpPr>
          <p:cNvPr id="128009" name="Oval 9"/>
          <p:cNvSpPr>
            <a:spLocks noChangeArrowheads="1"/>
          </p:cNvSpPr>
          <p:nvPr/>
        </p:nvSpPr>
        <p:spPr bwMode="auto">
          <a:xfrm>
            <a:off x="2987675" y="3141663"/>
            <a:ext cx="576263" cy="1800225"/>
          </a:xfrm>
          <a:prstGeom prst="ellipse">
            <a:avLst/>
          </a:prstGeom>
          <a:noFill/>
          <a:ln w="28575">
            <a:solidFill>
              <a:srgbClr val="FF0000"/>
            </a:solidFill>
            <a:round/>
          </a:ln>
          <a:effectLst/>
        </p:spPr>
        <p:txBody>
          <a:bodyPr wrap="none" anchor="ctr"/>
          <a:lstStyle/>
          <a:p>
            <a:endParaRPr lang="zh-CN" altLang="en-US"/>
          </a:p>
        </p:txBody>
      </p:sp>
      <p:sp>
        <p:nvSpPr>
          <p:cNvPr id="128010" name="Oval 10"/>
          <p:cNvSpPr>
            <a:spLocks noChangeArrowheads="1"/>
          </p:cNvSpPr>
          <p:nvPr/>
        </p:nvSpPr>
        <p:spPr bwMode="auto">
          <a:xfrm>
            <a:off x="4500563" y="2060575"/>
            <a:ext cx="1439862" cy="1584325"/>
          </a:xfrm>
          <a:prstGeom prst="ellipse">
            <a:avLst/>
          </a:prstGeom>
          <a:noFill/>
          <a:ln w="28575">
            <a:solidFill>
              <a:srgbClr val="FF0000"/>
            </a:solidFill>
            <a:round/>
          </a:ln>
          <a:effectLst/>
        </p:spPr>
        <p:txBody>
          <a:bodyPr wrap="none" anchor="ctr"/>
          <a:lstStyle/>
          <a:p>
            <a:endParaRPr lang="zh-CN" altLang="en-US"/>
          </a:p>
        </p:txBody>
      </p:sp>
      <p:sp>
        <p:nvSpPr>
          <p:cNvPr id="128011" name="Oval 11"/>
          <p:cNvSpPr>
            <a:spLocks noChangeArrowheads="1"/>
          </p:cNvSpPr>
          <p:nvPr/>
        </p:nvSpPr>
        <p:spPr bwMode="auto">
          <a:xfrm>
            <a:off x="7380288" y="1341438"/>
            <a:ext cx="504825" cy="1584325"/>
          </a:xfrm>
          <a:prstGeom prst="ellipse">
            <a:avLst/>
          </a:prstGeom>
          <a:noFill/>
          <a:ln w="28575">
            <a:solidFill>
              <a:srgbClr val="FF0000"/>
            </a:solidFill>
            <a:round/>
          </a:ln>
          <a:effectLst/>
        </p:spPr>
        <p:txBody>
          <a:bodyPr wrap="none" anchor="ctr"/>
          <a:lstStyle/>
          <a:p>
            <a:endParaRPr lang="zh-CN" altLang="en-US"/>
          </a:p>
        </p:txBody>
      </p:sp>
      <p:sp>
        <p:nvSpPr>
          <p:cNvPr id="128012" name="Text Box 12"/>
          <p:cNvSpPr txBox="1">
            <a:spLocks noChangeArrowheads="1"/>
          </p:cNvSpPr>
          <p:nvPr/>
        </p:nvSpPr>
        <p:spPr bwMode="auto">
          <a:xfrm>
            <a:off x="107950" y="3716338"/>
            <a:ext cx="1800225" cy="304800"/>
          </a:xfrm>
          <a:prstGeom prst="rect">
            <a:avLst/>
          </a:prstGeom>
          <a:noFill/>
          <a:ln w="9525">
            <a:noFill/>
            <a:miter lim="800000"/>
          </a:ln>
          <a:effectLst/>
        </p:spPr>
        <p:txBody>
          <a:bodyPr>
            <a:spAutoFit/>
          </a:bodyPr>
          <a:lstStyle/>
          <a:p>
            <a:pPr algn="l"/>
            <a:r>
              <a:rPr lang="zh-CN" sz="1400">
                <a:solidFill>
                  <a:schemeClr val="tx1"/>
                </a:solidFill>
              </a:rPr>
              <a:t>问题：墙布污渍</a:t>
            </a:r>
            <a:endParaRPr lang="zh-CN" sz="1400">
              <a:solidFill>
                <a:schemeClr val="tx1"/>
              </a:solidFill>
            </a:endParaRPr>
          </a:p>
        </p:txBody>
      </p:sp>
      <p:sp>
        <p:nvSpPr>
          <p:cNvPr id="128013" name="Text Box 13"/>
          <p:cNvSpPr txBox="1">
            <a:spLocks noChangeArrowheads="1"/>
          </p:cNvSpPr>
          <p:nvPr/>
        </p:nvSpPr>
        <p:spPr bwMode="auto">
          <a:xfrm>
            <a:off x="2268538" y="2492375"/>
            <a:ext cx="1800225" cy="304800"/>
          </a:xfrm>
          <a:prstGeom prst="rect">
            <a:avLst/>
          </a:prstGeom>
          <a:noFill/>
          <a:ln w="9525">
            <a:noFill/>
            <a:miter lim="800000"/>
          </a:ln>
          <a:effectLst/>
        </p:spPr>
        <p:txBody>
          <a:bodyPr>
            <a:spAutoFit/>
          </a:bodyPr>
          <a:lstStyle/>
          <a:p>
            <a:pPr algn="l"/>
            <a:r>
              <a:rPr lang="zh-CN" sz="1400">
                <a:solidFill>
                  <a:schemeClr val="tx1"/>
                </a:solidFill>
              </a:rPr>
              <a:t>问题：墙布色差</a:t>
            </a:r>
            <a:endParaRPr lang="zh-CN" sz="1400">
              <a:solidFill>
                <a:schemeClr val="tx1"/>
              </a:solidFill>
            </a:endParaRPr>
          </a:p>
        </p:txBody>
      </p:sp>
      <p:sp>
        <p:nvSpPr>
          <p:cNvPr id="128014" name="Text Box 14"/>
          <p:cNvSpPr txBox="1">
            <a:spLocks noChangeArrowheads="1"/>
          </p:cNvSpPr>
          <p:nvPr/>
        </p:nvSpPr>
        <p:spPr bwMode="auto">
          <a:xfrm>
            <a:off x="4140200" y="1412875"/>
            <a:ext cx="1944688" cy="304800"/>
          </a:xfrm>
          <a:prstGeom prst="rect">
            <a:avLst/>
          </a:prstGeom>
          <a:noFill/>
          <a:ln w="9525">
            <a:noFill/>
            <a:miter lim="800000"/>
          </a:ln>
          <a:effectLst/>
        </p:spPr>
        <p:txBody>
          <a:bodyPr>
            <a:spAutoFit/>
          </a:bodyPr>
          <a:lstStyle/>
          <a:p>
            <a:pPr algn="l"/>
            <a:r>
              <a:rPr lang="zh-CN" sz="1400">
                <a:solidFill>
                  <a:schemeClr val="tx1"/>
                </a:solidFill>
              </a:rPr>
              <a:t>问题：阴角不平顺</a:t>
            </a:r>
            <a:endParaRPr lang="zh-CN" sz="1400">
              <a:solidFill>
                <a:schemeClr val="tx1"/>
              </a:solidFill>
            </a:endParaRPr>
          </a:p>
        </p:txBody>
      </p:sp>
      <p:sp>
        <p:nvSpPr>
          <p:cNvPr id="128015" name="Text Box 15"/>
          <p:cNvSpPr txBox="1">
            <a:spLocks noChangeArrowheads="1"/>
          </p:cNvSpPr>
          <p:nvPr/>
        </p:nvSpPr>
        <p:spPr bwMode="auto">
          <a:xfrm>
            <a:off x="6588125" y="620713"/>
            <a:ext cx="1800225" cy="304800"/>
          </a:xfrm>
          <a:prstGeom prst="rect">
            <a:avLst/>
          </a:prstGeom>
          <a:noFill/>
          <a:ln w="9525">
            <a:noFill/>
            <a:miter lim="800000"/>
          </a:ln>
          <a:effectLst/>
        </p:spPr>
        <p:txBody>
          <a:bodyPr>
            <a:spAutoFit/>
          </a:bodyPr>
          <a:lstStyle/>
          <a:p>
            <a:pPr algn="l"/>
            <a:r>
              <a:rPr lang="zh-CN" sz="1400">
                <a:solidFill>
                  <a:schemeClr val="tx1"/>
                </a:solidFill>
              </a:rPr>
              <a:t>问题：缝隙大</a:t>
            </a:r>
            <a:endParaRPr lang="zh-CN" sz="1400">
              <a:solidFill>
                <a:schemeClr val="tx1"/>
              </a:solidFill>
            </a:endParaRPr>
          </a:p>
        </p:txBody>
      </p:sp>
    </p:spTree>
  </p:cSld>
  <p:clrMapOvr>
    <a:masterClrMapping/>
  </p:clrMapOvr>
  <p:transition advClick="0" advTm="5000"/>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29026" name="Rectangle 2"/>
          <p:cNvSpPr>
            <a:spLocks noGrp="1" noChangeArrowheads="1"/>
          </p:cNvSpPr>
          <p:nvPr>
            <p:ph type="body" idx="4294967295"/>
          </p:nvPr>
        </p:nvSpPr>
        <p:spPr>
          <a:xfrm>
            <a:off x="539750" y="257175"/>
            <a:ext cx="2663825" cy="795655"/>
          </a:xfrm>
        </p:spPr>
        <p:txBody>
          <a:bodyPr/>
          <a:lstStyle/>
          <a:p>
            <a:pPr eaLnBrk="1" hangingPunct="1">
              <a:buFont typeface="Wingdings" panose="05000000000000000000" pitchFamily="2" charset="2"/>
              <a:buNone/>
            </a:pPr>
            <a:r>
              <a:rPr lang="zh-CN" sz="2800" b="1" smtClean="0">
                <a:solidFill>
                  <a:srgbClr val="FF3300"/>
                </a:solidFill>
              </a:rPr>
              <a:t>（三）墙面类</a:t>
            </a:r>
            <a:endParaRPr lang="zh-CN" sz="2800" b="1" smtClean="0">
              <a:solidFill>
                <a:srgbClr val="FF3300"/>
              </a:solidFill>
            </a:endParaRPr>
          </a:p>
        </p:txBody>
      </p:sp>
      <p:pic>
        <p:nvPicPr>
          <p:cNvPr id="129027" name="Picture 3" descr="DSC08086"/>
          <p:cNvPicPr>
            <a:picLocks noChangeAspect="1" noChangeArrowheads="1"/>
          </p:cNvPicPr>
          <p:nvPr>
            <p:ph sz="half" idx="2"/>
          </p:nvPr>
        </p:nvPicPr>
        <p:blipFill>
          <a:blip r:embed="rId2" cstate="print"/>
          <a:srcRect/>
          <a:stretch>
            <a:fillRect/>
          </a:stretch>
        </p:blipFill>
        <p:spPr>
          <a:xfrm>
            <a:off x="107950" y="4076700"/>
            <a:ext cx="2951163" cy="2374900"/>
          </a:xfrm>
          <a:noFill/>
        </p:spPr>
      </p:pic>
      <p:pic>
        <p:nvPicPr>
          <p:cNvPr id="129028" name="Picture 4" descr="IMG_0798"/>
          <p:cNvPicPr>
            <a:picLocks noChangeAspect="1" noChangeArrowheads="1"/>
          </p:cNvPicPr>
          <p:nvPr>
            <p:ph sz="half" idx="1"/>
          </p:nvPr>
        </p:nvPicPr>
        <p:blipFill>
          <a:blip r:embed="rId3" cstate="print"/>
          <a:srcRect/>
          <a:stretch>
            <a:fillRect/>
          </a:stretch>
        </p:blipFill>
        <p:spPr>
          <a:xfrm>
            <a:off x="2559050" y="2133600"/>
            <a:ext cx="3052763" cy="2589213"/>
          </a:xfrm>
          <a:noFill/>
        </p:spPr>
      </p:pic>
      <p:sp>
        <p:nvSpPr>
          <p:cNvPr id="129029" name="Text Box 5"/>
          <p:cNvSpPr txBox="1">
            <a:spLocks noChangeArrowheads="1"/>
          </p:cNvSpPr>
          <p:nvPr/>
        </p:nvSpPr>
        <p:spPr bwMode="auto">
          <a:xfrm>
            <a:off x="3995738" y="4868863"/>
            <a:ext cx="4752975" cy="1247775"/>
          </a:xfrm>
          <a:prstGeom prst="rect">
            <a:avLst/>
          </a:prstGeom>
          <a:noFill/>
          <a:ln w="9525">
            <a:noFill/>
            <a:miter lim="800000"/>
          </a:ln>
          <a:effectLst/>
        </p:spPr>
        <p:txBody>
          <a:bodyPr>
            <a:spAutoFit/>
          </a:bodyPr>
          <a:lstStyle/>
          <a:p>
            <a:pPr algn="l">
              <a:spcBef>
                <a:spcPct val="50000"/>
              </a:spcBef>
            </a:pPr>
            <a:r>
              <a:rPr lang="zh-CN" sz="2000">
                <a:solidFill>
                  <a:schemeClr val="tx1"/>
                </a:solidFill>
              </a:rPr>
              <a:t>标准：</a:t>
            </a:r>
            <a:r>
              <a:rPr lang="zh-CN" altLang="zh-CN" sz="1400">
                <a:solidFill>
                  <a:schemeClr val="tx1"/>
                </a:solidFill>
              </a:rPr>
              <a:t>1</a:t>
            </a:r>
            <a:r>
              <a:rPr lang="zh-CN" sz="1400">
                <a:solidFill>
                  <a:schemeClr val="tx1"/>
                </a:solidFill>
              </a:rPr>
              <a:t>、无刷纹、流坠。 </a:t>
            </a:r>
            <a:br>
              <a:rPr lang="zh-CN" sz="1400">
                <a:solidFill>
                  <a:schemeClr val="tx1"/>
                </a:solidFill>
              </a:rPr>
            </a:br>
            <a:r>
              <a:rPr lang="zh-CN" altLang="zh-CN" sz="1400">
                <a:solidFill>
                  <a:schemeClr val="tx1"/>
                </a:solidFill>
              </a:rPr>
              <a:t>2</a:t>
            </a:r>
            <a:r>
              <a:rPr lang="zh-CN" sz="1400">
                <a:solidFill>
                  <a:schemeClr val="tx1"/>
                </a:solidFill>
              </a:rPr>
              <a:t>、手感平整、光滑，无挡手感、无明显颗粒感。 </a:t>
            </a:r>
            <a:br>
              <a:rPr lang="zh-CN" sz="1400">
                <a:solidFill>
                  <a:schemeClr val="tx1"/>
                </a:solidFill>
              </a:rPr>
            </a:br>
            <a:r>
              <a:rPr lang="zh-CN" altLang="zh-CN" sz="1400">
                <a:solidFill>
                  <a:schemeClr val="tx1"/>
                </a:solidFill>
              </a:rPr>
              <a:t>3</a:t>
            </a:r>
            <a:r>
              <a:rPr lang="zh-CN" sz="1400">
                <a:solidFill>
                  <a:schemeClr val="tx1"/>
                </a:solidFill>
              </a:rPr>
              <a:t>、无掉粉、起皮、裂缝现象。 </a:t>
            </a:r>
            <a:br>
              <a:rPr lang="zh-CN" sz="1400">
                <a:solidFill>
                  <a:schemeClr val="tx1"/>
                </a:solidFill>
              </a:rPr>
            </a:br>
            <a:r>
              <a:rPr lang="zh-CN" altLang="zh-CN" sz="1400">
                <a:solidFill>
                  <a:schemeClr val="tx1"/>
                </a:solidFill>
              </a:rPr>
              <a:t>4</a:t>
            </a:r>
            <a:r>
              <a:rPr lang="zh-CN" sz="1400">
                <a:solidFill>
                  <a:schemeClr val="tx1"/>
                </a:solidFill>
              </a:rPr>
              <a:t>、无透底、反碱、咬色现象，色彩均匀一致。 </a:t>
            </a:r>
            <a:br>
              <a:rPr lang="zh-CN" sz="1400">
                <a:solidFill>
                  <a:schemeClr val="tx1"/>
                </a:solidFill>
              </a:rPr>
            </a:br>
            <a:endParaRPr lang="zh-CN" sz="1400">
              <a:solidFill>
                <a:schemeClr val="tx1"/>
              </a:solidFill>
            </a:endParaRPr>
          </a:p>
        </p:txBody>
      </p:sp>
      <p:pic>
        <p:nvPicPr>
          <p:cNvPr id="129030" name="Picture 6" descr="IMG_0774"/>
          <p:cNvPicPr>
            <a:picLocks noChangeAspect="1" noChangeArrowheads="1"/>
          </p:cNvPicPr>
          <p:nvPr/>
        </p:nvPicPr>
        <p:blipFill>
          <a:blip r:embed="rId4" cstate="print"/>
          <a:srcRect/>
          <a:stretch>
            <a:fillRect/>
          </a:stretch>
        </p:blipFill>
        <p:spPr bwMode="auto">
          <a:xfrm>
            <a:off x="5795963" y="1341438"/>
            <a:ext cx="2914650" cy="3168650"/>
          </a:xfrm>
          <a:prstGeom prst="rect">
            <a:avLst/>
          </a:prstGeom>
          <a:noFill/>
          <a:ln w="9525">
            <a:noFill/>
            <a:miter lim="800000"/>
            <a:headEnd/>
            <a:tailEnd/>
          </a:ln>
        </p:spPr>
      </p:pic>
      <p:sp>
        <p:nvSpPr>
          <p:cNvPr id="129031" name="Oval 7"/>
          <p:cNvSpPr>
            <a:spLocks noChangeArrowheads="1"/>
          </p:cNvSpPr>
          <p:nvPr/>
        </p:nvSpPr>
        <p:spPr bwMode="auto">
          <a:xfrm rot="1485450">
            <a:off x="0" y="4868863"/>
            <a:ext cx="2293938" cy="1008062"/>
          </a:xfrm>
          <a:prstGeom prst="ellipse">
            <a:avLst/>
          </a:prstGeom>
          <a:noFill/>
          <a:ln w="28575">
            <a:solidFill>
              <a:srgbClr val="FF0000"/>
            </a:solidFill>
            <a:round/>
          </a:ln>
          <a:effectLst/>
        </p:spPr>
        <p:txBody>
          <a:bodyPr wrap="none" anchor="ctr"/>
          <a:lstStyle/>
          <a:p>
            <a:endParaRPr lang="zh-CN" altLang="en-US"/>
          </a:p>
        </p:txBody>
      </p:sp>
      <p:sp>
        <p:nvSpPr>
          <p:cNvPr id="129032" name="Oval 8"/>
          <p:cNvSpPr>
            <a:spLocks noChangeArrowheads="1"/>
          </p:cNvSpPr>
          <p:nvPr/>
        </p:nvSpPr>
        <p:spPr bwMode="auto">
          <a:xfrm>
            <a:off x="4140200" y="2997200"/>
            <a:ext cx="1150938" cy="720725"/>
          </a:xfrm>
          <a:prstGeom prst="ellipse">
            <a:avLst/>
          </a:prstGeom>
          <a:noFill/>
          <a:ln w="28575">
            <a:solidFill>
              <a:srgbClr val="FF0000"/>
            </a:solidFill>
            <a:round/>
          </a:ln>
          <a:effectLst/>
        </p:spPr>
        <p:txBody>
          <a:bodyPr wrap="none" anchor="ctr"/>
          <a:lstStyle/>
          <a:p>
            <a:endParaRPr lang="zh-CN" altLang="en-US"/>
          </a:p>
        </p:txBody>
      </p:sp>
      <p:sp>
        <p:nvSpPr>
          <p:cNvPr id="129033" name="Oval 9"/>
          <p:cNvSpPr>
            <a:spLocks noChangeArrowheads="1"/>
          </p:cNvSpPr>
          <p:nvPr/>
        </p:nvSpPr>
        <p:spPr bwMode="auto">
          <a:xfrm>
            <a:off x="6372225" y="1773238"/>
            <a:ext cx="1943100" cy="1439862"/>
          </a:xfrm>
          <a:prstGeom prst="ellipse">
            <a:avLst/>
          </a:prstGeom>
          <a:noFill/>
          <a:ln w="28575">
            <a:solidFill>
              <a:srgbClr val="FF0000"/>
            </a:solidFill>
            <a:round/>
          </a:ln>
          <a:effectLst/>
        </p:spPr>
        <p:txBody>
          <a:bodyPr wrap="none" anchor="ctr"/>
          <a:lstStyle/>
          <a:p>
            <a:endParaRPr lang="zh-CN" altLang="en-US"/>
          </a:p>
        </p:txBody>
      </p:sp>
      <p:sp>
        <p:nvSpPr>
          <p:cNvPr id="129034" name="Text Box 10"/>
          <p:cNvSpPr txBox="1">
            <a:spLocks noChangeArrowheads="1"/>
          </p:cNvSpPr>
          <p:nvPr/>
        </p:nvSpPr>
        <p:spPr bwMode="auto">
          <a:xfrm>
            <a:off x="107950" y="3500438"/>
            <a:ext cx="1800225" cy="304800"/>
          </a:xfrm>
          <a:prstGeom prst="rect">
            <a:avLst/>
          </a:prstGeom>
          <a:noFill/>
          <a:ln w="9525">
            <a:noFill/>
            <a:miter lim="800000"/>
          </a:ln>
          <a:effectLst/>
        </p:spPr>
        <p:txBody>
          <a:bodyPr>
            <a:spAutoFit/>
          </a:bodyPr>
          <a:lstStyle/>
          <a:p>
            <a:pPr algn="l"/>
            <a:r>
              <a:rPr lang="zh-CN" sz="1400">
                <a:solidFill>
                  <a:schemeClr val="tx1"/>
                </a:solidFill>
              </a:rPr>
              <a:t>问题：墙面起泡</a:t>
            </a:r>
            <a:endParaRPr lang="zh-CN" sz="1400">
              <a:solidFill>
                <a:schemeClr val="tx1"/>
              </a:solidFill>
            </a:endParaRPr>
          </a:p>
        </p:txBody>
      </p:sp>
      <p:sp>
        <p:nvSpPr>
          <p:cNvPr id="129035" name="Text Box 11"/>
          <p:cNvSpPr txBox="1">
            <a:spLocks noChangeArrowheads="1"/>
          </p:cNvSpPr>
          <p:nvPr/>
        </p:nvSpPr>
        <p:spPr bwMode="auto">
          <a:xfrm>
            <a:off x="2916238" y="1773238"/>
            <a:ext cx="1800225" cy="304800"/>
          </a:xfrm>
          <a:prstGeom prst="rect">
            <a:avLst/>
          </a:prstGeom>
          <a:noFill/>
          <a:ln w="9525">
            <a:noFill/>
            <a:miter lim="800000"/>
          </a:ln>
          <a:effectLst/>
        </p:spPr>
        <p:txBody>
          <a:bodyPr>
            <a:spAutoFit/>
          </a:bodyPr>
          <a:lstStyle/>
          <a:p>
            <a:pPr algn="l"/>
            <a:r>
              <a:rPr lang="zh-CN" sz="1400">
                <a:solidFill>
                  <a:schemeClr val="tx1"/>
                </a:solidFill>
              </a:rPr>
              <a:t>问题：结合处不平顺</a:t>
            </a:r>
            <a:endParaRPr lang="zh-CN" sz="1400">
              <a:solidFill>
                <a:schemeClr val="tx1"/>
              </a:solidFill>
            </a:endParaRPr>
          </a:p>
        </p:txBody>
      </p:sp>
      <p:sp>
        <p:nvSpPr>
          <p:cNvPr id="129036" name="Text Box 12"/>
          <p:cNvSpPr txBox="1">
            <a:spLocks noChangeArrowheads="1"/>
          </p:cNvSpPr>
          <p:nvPr/>
        </p:nvSpPr>
        <p:spPr bwMode="auto">
          <a:xfrm>
            <a:off x="6227763" y="836613"/>
            <a:ext cx="2160587" cy="336550"/>
          </a:xfrm>
          <a:prstGeom prst="rect">
            <a:avLst/>
          </a:prstGeom>
          <a:noFill/>
          <a:ln w="9525">
            <a:noFill/>
            <a:miter lim="800000"/>
          </a:ln>
          <a:effectLst/>
        </p:spPr>
        <p:txBody>
          <a:bodyPr>
            <a:spAutoFit/>
          </a:bodyPr>
          <a:lstStyle/>
          <a:p>
            <a:pPr algn="l"/>
            <a:r>
              <a:rPr lang="zh-CN" sz="1400">
                <a:solidFill>
                  <a:schemeClr val="tx1"/>
                </a:solidFill>
              </a:rPr>
              <a:t>问题：墙面颗粒感</a:t>
            </a:r>
            <a:r>
              <a:rPr lang="zh-CN" sz="1600">
                <a:solidFill>
                  <a:schemeClr val="tx1"/>
                </a:solidFill>
              </a:rPr>
              <a:t>。 </a:t>
            </a:r>
            <a:endParaRPr lang="zh-CN" sz="1600">
              <a:solidFill>
                <a:schemeClr val="tx1"/>
              </a:solidFill>
            </a:endParaRPr>
          </a:p>
        </p:txBody>
      </p:sp>
    </p:spTree>
  </p:cSld>
  <p:clrMapOvr>
    <a:masterClrMapping/>
  </p:clrMapOvr>
  <p:transition advClick="0" advTm="5000"/>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30050" name="Rectangle 2"/>
          <p:cNvSpPr>
            <a:spLocks noGrp="1" noChangeArrowheads="1"/>
          </p:cNvSpPr>
          <p:nvPr>
            <p:ph type="title"/>
          </p:nvPr>
        </p:nvSpPr>
        <p:spPr>
          <a:xfrm>
            <a:off x="539750" y="168275"/>
            <a:ext cx="2592705" cy="889000"/>
          </a:xfrm>
        </p:spPr>
        <p:txBody>
          <a:bodyPr/>
          <a:lstStyle/>
          <a:p>
            <a:pPr eaLnBrk="1" hangingPunct="1"/>
            <a:r>
              <a:rPr lang="zh-CN" altLang="en-US" sz="2800" b="1" smtClean="0">
                <a:solidFill>
                  <a:srgbClr val="FF3300"/>
                </a:solidFill>
              </a:rPr>
              <a:t>（三）木地板</a:t>
            </a:r>
            <a:endParaRPr lang="zh-CN" altLang="en-US" sz="2800" b="1" smtClean="0">
              <a:solidFill>
                <a:srgbClr val="FF3300"/>
              </a:solidFill>
            </a:endParaRPr>
          </a:p>
        </p:txBody>
      </p:sp>
      <p:pic>
        <p:nvPicPr>
          <p:cNvPr id="130051" name="Picture 3" descr="DSC08065"/>
          <p:cNvPicPr>
            <a:picLocks noChangeAspect="1" noChangeArrowheads="1"/>
          </p:cNvPicPr>
          <p:nvPr>
            <p:ph sz="half" idx="1"/>
          </p:nvPr>
        </p:nvPicPr>
        <p:blipFill>
          <a:blip r:embed="rId2" cstate="print"/>
          <a:srcRect/>
          <a:stretch>
            <a:fillRect/>
          </a:stretch>
        </p:blipFill>
        <p:spPr>
          <a:xfrm>
            <a:off x="250825" y="3860800"/>
            <a:ext cx="2665413" cy="2447925"/>
          </a:xfrm>
          <a:noFill/>
        </p:spPr>
      </p:pic>
      <p:pic>
        <p:nvPicPr>
          <p:cNvPr id="130052" name="Picture 4" descr="DSC08162"/>
          <p:cNvPicPr>
            <a:picLocks noChangeAspect="1" noChangeArrowheads="1"/>
          </p:cNvPicPr>
          <p:nvPr>
            <p:ph sz="half" idx="2"/>
          </p:nvPr>
        </p:nvPicPr>
        <p:blipFill>
          <a:blip r:embed="rId3" cstate="print"/>
          <a:srcRect/>
          <a:stretch>
            <a:fillRect/>
          </a:stretch>
        </p:blipFill>
        <p:spPr>
          <a:xfrm>
            <a:off x="2695575" y="2709863"/>
            <a:ext cx="2355850" cy="2305050"/>
          </a:xfrm>
          <a:noFill/>
        </p:spPr>
      </p:pic>
      <p:pic>
        <p:nvPicPr>
          <p:cNvPr id="130053" name="Picture 5" descr="DSC08063"/>
          <p:cNvPicPr>
            <a:picLocks noChangeAspect="1" noChangeArrowheads="1"/>
          </p:cNvPicPr>
          <p:nvPr/>
        </p:nvPicPr>
        <p:blipFill>
          <a:blip r:embed="rId4" cstate="print"/>
          <a:srcRect/>
          <a:stretch>
            <a:fillRect/>
          </a:stretch>
        </p:blipFill>
        <p:spPr bwMode="auto">
          <a:xfrm>
            <a:off x="4859338" y="1916113"/>
            <a:ext cx="2520950" cy="2352675"/>
          </a:xfrm>
          <a:prstGeom prst="rect">
            <a:avLst/>
          </a:prstGeom>
          <a:noFill/>
          <a:ln w="9525">
            <a:noFill/>
            <a:miter lim="800000"/>
            <a:headEnd/>
            <a:tailEnd/>
          </a:ln>
        </p:spPr>
      </p:pic>
      <p:pic>
        <p:nvPicPr>
          <p:cNvPr id="130054" name="Picture 6" descr="DSC08105"/>
          <p:cNvPicPr>
            <a:picLocks noChangeAspect="1" noChangeArrowheads="1"/>
          </p:cNvPicPr>
          <p:nvPr/>
        </p:nvPicPr>
        <p:blipFill>
          <a:blip r:embed="rId5" cstate="print"/>
          <a:srcRect/>
          <a:stretch>
            <a:fillRect/>
          </a:stretch>
        </p:blipFill>
        <p:spPr bwMode="auto">
          <a:xfrm>
            <a:off x="6588125" y="981075"/>
            <a:ext cx="2303463" cy="2016125"/>
          </a:xfrm>
          <a:prstGeom prst="rect">
            <a:avLst/>
          </a:prstGeom>
          <a:noFill/>
          <a:ln w="9525">
            <a:noFill/>
            <a:miter lim="800000"/>
            <a:headEnd/>
            <a:tailEnd/>
          </a:ln>
        </p:spPr>
      </p:pic>
      <p:sp>
        <p:nvSpPr>
          <p:cNvPr id="130055" name="Text Box 7"/>
          <p:cNvSpPr txBox="1">
            <a:spLocks noChangeArrowheads="1"/>
          </p:cNvSpPr>
          <p:nvPr/>
        </p:nvSpPr>
        <p:spPr bwMode="auto">
          <a:xfrm>
            <a:off x="4319588" y="5084763"/>
            <a:ext cx="4824412" cy="396875"/>
          </a:xfrm>
          <a:prstGeom prst="rect">
            <a:avLst/>
          </a:prstGeom>
          <a:noFill/>
          <a:ln w="9525">
            <a:noFill/>
            <a:miter lim="800000"/>
          </a:ln>
          <a:effectLst/>
        </p:spPr>
        <p:txBody>
          <a:bodyPr>
            <a:spAutoFit/>
          </a:bodyPr>
          <a:lstStyle/>
          <a:p>
            <a:pPr algn="l">
              <a:spcBef>
                <a:spcPct val="50000"/>
              </a:spcBef>
            </a:pPr>
            <a:r>
              <a:rPr lang="zh-CN" sz="2000">
                <a:solidFill>
                  <a:schemeClr val="tx1"/>
                </a:solidFill>
              </a:rPr>
              <a:t>标准：</a:t>
            </a:r>
            <a:endParaRPr lang="zh-CN" sz="1400">
              <a:solidFill>
                <a:schemeClr val="tx1"/>
              </a:solidFill>
            </a:endParaRPr>
          </a:p>
        </p:txBody>
      </p:sp>
      <p:sp>
        <p:nvSpPr>
          <p:cNvPr id="130056" name="Text Box 8"/>
          <p:cNvSpPr txBox="1">
            <a:spLocks noChangeArrowheads="1"/>
          </p:cNvSpPr>
          <p:nvPr/>
        </p:nvSpPr>
        <p:spPr bwMode="auto">
          <a:xfrm>
            <a:off x="5076825" y="4292600"/>
            <a:ext cx="3887788" cy="2170113"/>
          </a:xfrm>
          <a:prstGeom prst="rect">
            <a:avLst/>
          </a:prstGeom>
          <a:noFill/>
          <a:ln w="9525">
            <a:noFill/>
            <a:miter lim="800000"/>
          </a:ln>
          <a:effectLst/>
        </p:spPr>
        <p:txBody>
          <a:bodyPr>
            <a:spAutoFit/>
          </a:bodyPr>
          <a:lstStyle/>
          <a:p>
            <a:pPr algn="l">
              <a:spcBef>
                <a:spcPct val="50000"/>
              </a:spcBef>
            </a:pPr>
            <a:r>
              <a:rPr lang="zh-CN" altLang="zh-CN" sz="1600">
                <a:solidFill>
                  <a:schemeClr val="tx1"/>
                </a:solidFill>
              </a:rPr>
              <a:t>1.</a:t>
            </a:r>
            <a:r>
              <a:rPr lang="zh-CN" sz="1600">
                <a:solidFill>
                  <a:schemeClr val="tx1"/>
                </a:solidFill>
              </a:rPr>
              <a:t>木地板表面应洁净无沾污，刨平磨光，无刨痕、刨茬、划痕和毛刺等现象。木阁栅应牢固，间距应符合要求，铺设应牢固，不松动，行走时地板无响声。地板与墙面之间应留</a:t>
            </a:r>
            <a:r>
              <a:rPr lang="zh-CN" altLang="zh-CN" sz="1600">
                <a:solidFill>
                  <a:schemeClr val="tx1"/>
                </a:solidFill>
              </a:rPr>
              <a:t>8 mm ~10 mm</a:t>
            </a:r>
            <a:r>
              <a:rPr lang="zh-CN" sz="1600">
                <a:solidFill>
                  <a:schemeClr val="tx1"/>
                </a:solidFill>
              </a:rPr>
              <a:t>的伸缩缝 </a:t>
            </a:r>
            <a:endParaRPr lang="zh-CN" sz="1600">
              <a:solidFill>
                <a:schemeClr val="tx1"/>
              </a:solidFill>
            </a:endParaRPr>
          </a:p>
          <a:p>
            <a:pPr algn="l">
              <a:spcBef>
                <a:spcPct val="50000"/>
              </a:spcBef>
            </a:pPr>
            <a:r>
              <a:rPr lang="zh-CN" altLang="zh-CN" sz="1600">
                <a:solidFill>
                  <a:schemeClr val="tx1"/>
                </a:solidFill>
              </a:rPr>
              <a:t>2.</a:t>
            </a:r>
            <a:r>
              <a:rPr lang="zh-CN" sz="1600">
                <a:solidFill>
                  <a:schemeClr val="tx1"/>
                </a:solidFill>
              </a:rPr>
              <a:t>表面光滑，线条顺直，楞角方正，不露钉帽，无刨痕，毛刺，锤印、，安装位置正确，割角整齐，接缝严密，与墙面贴紧 </a:t>
            </a:r>
            <a:endParaRPr lang="zh-CN" sz="1600">
              <a:solidFill>
                <a:schemeClr val="tx1"/>
              </a:solidFill>
            </a:endParaRPr>
          </a:p>
        </p:txBody>
      </p:sp>
      <p:sp>
        <p:nvSpPr>
          <p:cNvPr id="130057" name="Oval 9"/>
          <p:cNvSpPr>
            <a:spLocks noChangeArrowheads="1"/>
          </p:cNvSpPr>
          <p:nvPr/>
        </p:nvSpPr>
        <p:spPr bwMode="auto">
          <a:xfrm>
            <a:off x="539750" y="4652963"/>
            <a:ext cx="1727200" cy="1439862"/>
          </a:xfrm>
          <a:prstGeom prst="ellipse">
            <a:avLst/>
          </a:prstGeom>
          <a:noFill/>
          <a:ln w="28575">
            <a:solidFill>
              <a:srgbClr val="FF0000"/>
            </a:solidFill>
            <a:round/>
          </a:ln>
          <a:effectLst/>
        </p:spPr>
        <p:txBody>
          <a:bodyPr wrap="none" anchor="ctr"/>
          <a:lstStyle/>
          <a:p>
            <a:endParaRPr lang="zh-CN" altLang="en-US"/>
          </a:p>
        </p:txBody>
      </p:sp>
      <p:sp>
        <p:nvSpPr>
          <p:cNvPr id="130058" name="Oval 10"/>
          <p:cNvSpPr>
            <a:spLocks noChangeArrowheads="1"/>
          </p:cNvSpPr>
          <p:nvPr/>
        </p:nvSpPr>
        <p:spPr bwMode="auto">
          <a:xfrm>
            <a:off x="2987675" y="3068638"/>
            <a:ext cx="1655763" cy="1584325"/>
          </a:xfrm>
          <a:prstGeom prst="ellipse">
            <a:avLst/>
          </a:prstGeom>
          <a:noFill/>
          <a:ln w="28575">
            <a:solidFill>
              <a:srgbClr val="FF0000"/>
            </a:solidFill>
            <a:round/>
          </a:ln>
          <a:effectLst/>
        </p:spPr>
        <p:txBody>
          <a:bodyPr wrap="none" anchor="ctr"/>
          <a:lstStyle/>
          <a:p>
            <a:endParaRPr lang="zh-CN" altLang="en-US"/>
          </a:p>
        </p:txBody>
      </p:sp>
      <p:sp>
        <p:nvSpPr>
          <p:cNvPr id="130059" name="Oval 11"/>
          <p:cNvSpPr>
            <a:spLocks noChangeArrowheads="1"/>
          </p:cNvSpPr>
          <p:nvPr/>
        </p:nvSpPr>
        <p:spPr bwMode="auto">
          <a:xfrm>
            <a:off x="5580063" y="3068638"/>
            <a:ext cx="1150937" cy="720725"/>
          </a:xfrm>
          <a:prstGeom prst="ellipse">
            <a:avLst/>
          </a:prstGeom>
          <a:noFill/>
          <a:ln w="28575">
            <a:solidFill>
              <a:srgbClr val="FF0000"/>
            </a:solidFill>
            <a:round/>
          </a:ln>
          <a:effectLst/>
        </p:spPr>
        <p:txBody>
          <a:bodyPr wrap="none" anchor="ctr"/>
          <a:lstStyle/>
          <a:p>
            <a:endParaRPr lang="zh-CN" altLang="en-US"/>
          </a:p>
        </p:txBody>
      </p:sp>
      <p:sp>
        <p:nvSpPr>
          <p:cNvPr id="130060" name="Oval 12"/>
          <p:cNvSpPr>
            <a:spLocks noChangeArrowheads="1"/>
          </p:cNvSpPr>
          <p:nvPr/>
        </p:nvSpPr>
        <p:spPr bwMode="auto">
          <a:xfrm>
            <a:off x="7164388" y="1700213"/>
            <a:ext cx="1150937" cy="1081087"/>
          </a:xfrm>
          <a:prstGeom prst="ellipse">
            <a:avLst/>
          </a:prstGeom>
          <a:noFill/>
          <a:ln w="28575">
            <a:solidFill>
              <a:srgbClr val="FF0000"/>
            </a:solidFill>
            <a:round/>
          </a:ln>
          <a:effectLst/>
        </p:spPr>
        <p:txBody>
          <a:bodyPr wrap="none" anchor="ctr"/>
          <a:lstStyle/>
          <a:p>
            <a:endParaRPr lang="zh-CN" altLang="en-US"/>
          </a:p>
        </p:txBody>
      </p:sp>
      <p:sp>
        <p:nvSpPr>
          <p:cNvPr id="130061" name="Text Box 13"/>
          <p:cNvSpPr txBox="1">
            <a:spLocks noChangeArrowheads="1"/>
          </p:cNvSpPr>
          <p:nvPr/>
        </p:nvSpPr>
        <p:spPr bwMode="auto">
          <a:xfrm>
            <a:off x="179388" y="3429000"/>
            <a:ext cx="2195512" cy="304800"/>
          </a:xfrm>
          <a:prstGeom prst="rect">
            <a:avLst/>
          </a:prstGeom>
          <a:noFill/>
          <a:ln w="9525">
            <a:noFill/>
            <a:miter lim="800000"/>
          </a:ln>
          <a:effectLst/>
        </p:spPr>
        <p:txBody>
          <a:bodyPr>
            <a:spAutoFit/>
          </a:bodyPr>
          <a:lstStyle/>
          <a:p>
            <a:pPr algn="l"/>
            <a:r>
              <a:rPr lang="zh-CN" sz="1400">
                <a:solidFill>
                  <a:schemeClr val="tx1"/>
                </a:solidFill>
              </a:rPr>
              <a:t>问题：接缝及钉洞明显</a:t>
            </a:r>
            <a:endParaRPr lang="zh-CN" sz="1400">
              <a:solidFill>
                <a:schemeClr val="tx1"/>
              </a:solidFill>
            </a:endParaRPr>
          </a:p>
        </p:txBody>
      </p:sp>
      <p:sp>
        <p:nvSpPr>
          <p:cNvPr id="130062" name="Text Box 14"/>
          <p:cNvSpPr txBox="1">
            <a:spLocks noChangeArrowheads="1"/>
          </p:cNvSpPr>
          <p:nvPr/>
        </p:nvSpPr>
        <p:spPr bwMode="auto">
          <a:xfrm>
            <a:off x="2411413" y="2276475"/>
            <a:ext cx="2195512" cy="304800"/>
          </a:xfrm>
          <a:prstGeom prst="rect">
            <a:avLst/>
          </a:prstGeom>
          <a:noFill/>
          <a:ln w="9525">
            <a:noFill/>
            <a:miter lim="800000"/>
          </a:ln>
          <a:effectLst/>
        </p:spPr>
        <p:txBody>
          <a:bodyPr>
            <a:spAutoFit/>
          </a:bodyPr>
          <a:lstStyle/>
          <a:p>
            <a:pPr algn="l"/>
            <a:r>
              <a:rPr lang="zh-CN" sz="1400">
                <a:solidFill>
                  <a:schemeClr val="tx1"/>
                </a:solidFill>
              </a:rPr>
              <a:t>问题：木地板划伤</a:t>
            </a:r>
            <a:endParaRPr lang="zh-CN" sz="1400">
              <a:solidFill>
                <a:schemeClr val="tx1"/>
              </a:solidFill>
            </a:endParaRPr>
          </a:p>
        </p:txBody>
      </p:sp>
      <p:sp>
        <p:nvSpPr>
          <p:cNvPr id="130063" name="Text Box 15"/>
          <p:cNvSpPr txBox="1">
            <a:spLocks noChangeArrowheads="1"/>
          </p:cNvSpPr>
          <p:nvPr/>
        </p:nvSpPr>
        <p:spPr bwMode="auto">
          <a:xfrm>
            <a:off x="4356100" y="1557338"/>
            <a:ext cx="2195513" cy="304800"/>
          </a:xfrm>
          <a:prstGeom prst="rect">
            <a:avLst/>
          </a:prstGeom>
          <a:noFill/>
          <a:ln w="9525">
            <a:noFill/>
            <a:miter lim="800000"/>
          </a:ln>
          <a:effectLst/>
        </p:spPr>
        <p:txBody>
          <a:bodyPr>
            <a:spAutoFit/>
          </a:bodyPr>
          <a:lstStyle/>
          <a:p>
            <a:pPr algn="l"/>
            <a:r>
              <a:rPr lang="zh-CN" sz="1400">
                <a:solidFill>
                  <a:schemeClr val="tx1"/>
                </a:solidFill>
              </a:rPr>
              <a:t>问题：色差明显</a:t>
            </a:r>
            <a:endParaRPr lang="zh-CN" sz="1400">
              <a:solidFill>
                <a:schemeClr val="tx1"/>
              </a:solidFill>
            </a:endParaRPr>
          </a:p>
        </p:txBody>
      </p:sp>
      <p:sp>
        <p:nvSpPr>
          <p:cNvPr id="130064" name="Text Box 16"/>
          <p:cNvSpPr txBox="1">
            <a:spLocks noChangeArrowheads="1"/>
          </p:cNvSpPr>
          <p:nvPr/>
        </p:nvSpPr>
        <p:spPr bwMode="auto">
          <a:xfrm>
            <a:off x="6659563" y="620713"/>
            <a:ext cx="2195512" cy="304800"/>
          </a:xfrm>
          <a:prstGeom prst="rect">
            <a:avLst/>
          </a:prstGeom>
          <a:noFill/>
          <a:ln w="9525">
            <a:noFill/>
            <a:miter lim="800000"/>
          </a:ln>
          <a:effectLst/>
        </p:spPr>
        <p:txBody>
          <a:bodyPr>
            <a:spAutoFit/>
          </a:bodyPr>
          <a:lstStyle/>
          <a:p>
            <a:pPr algn="l"/>
            <a:r>
              <a:rPr lang="zh-CN" sz="1400">
                <a:solidFill>
                  <a:schemeClr val="tx1"/>
                </a:solidFill>
              </a:rPr>
              <a:t>问题：色差及空鼓</a:t>
            </a:r>
            <a:endParaRPr lang="zh-CN" sz="1400">
              <a:solidFill>
                <a:schemeClr val="tx1"/>
              </a:solidFill>
            </a:endParaRPr>
          </a:p>
        </p:txBody>
      </p:sp>
    </p:spTree>
  </p:cSld>
  <p:clrMapOvr>
    <a:masterClrMapping/>
  </p:clrMapOvr>
  <p:transition advClick="0" advTm="5000"/>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31074" name="Rectangle 2"/>
          <p:cNvSpPr>
            <a:spLocks noGrp="1" noChangeArrowheads="1"/>
          </p:cNvSpPr>
          <p:nvPr>
            <p:ph type="title"/>
          </p:nvPr>
        </p:nvSpPr>
        <p:spPr>
          <a:xfrm>
            <a:off x="539750" y="97155"/>
            <a:ext cx="2670175" cy="804545"/>
          </a:xfrm>
        </p:spPr>
        <p:txBody>
          <a:bodyPr/>
          <a:lstStyle/>
          <a:p>
            <a:pPr eaLnBrk="1" hangingPunct="1"/>
            <a:r>
              <a:rPr lang="zh-CN" altLang="en-US" sz="2800" b="1" smtClean="0">
                <a:solidFill>
                  <a:srgbClr val="FF3300"/>
                </a:solidFill>
              </a:rPr>
              <a:t>（四）地面</a:t>
            </a:r>
            <a:endParaRPr lang="zh-CN" altLang="en-US" sz="2800" b="1" smtClean="0">
              <a:solidFill>
                <a:srgbClr val="FF3300"/>
              </a:solidFill>
            </a:endParaRPr>
          </a:p>
        </p:txBody>
      </p:sp>
      <p:pic>
        <p:nvPicPr>
          <p:cNvPr id="131075" name="Picture 3" descr="DSC08102"/>
          <p:cNvPicPr>
            <a:picLocks noChangeAspect="1" noChangeArrowheads="1"/>
          </p:cNvPicPr>
          <p:nvPr>
            <p:ph sz="half" idx="2"/>
          </p:nvPr>
        </p:nvPicPr>
        <p:blipFill>
          <a:blip r:embed="rId2" cstate="print"/>
          <a:srcRect/>
          <a:stretch>
            <a:fillRect/>
          </a:stretch>
        </p:blipFill>
        <p:spPr>
          <a:xfrm>
            <a:off x="2411413" y="2060575"/>
            <a:ext cx="3260725" cy="2954338"/>
          </a:xfrm>
          <a:noFill/>
        </p:spPr>
      </p:pic>
      <p:pic>
        <p:nvPicPr>
          <p:cNvPr id="131076" name="Picture 4" descr="IMG_0018"/>
          <p:cNvPicPr>
            <a:picLocks noChangeAspect="1" noChangeArrowheads="1"/>
          </p:cNvPicPr>
          <p:nvPr>
            <p:ph sz="half" idx="1"/>
          </p:nvPr>
        </p:nvPicPr>
        <p:blipFill>
          <a:blip r:embed="rId3" cstate="print"/>
          <a:srcRect/>
          <a:stretch>
            <a:fillRect/>
          </a:stretch>
        </p:blipFill>
        <p:spPr>
          <a:xfrm>
            <a:off x="179388" y="3933825"/>
            <a:ext cx="2808287" cy="2590800"/>
          </a:xfrm>
          <a:noFill/>
        </p:spPr>
      </p:pic>
      <p:pic>
        <p:nvPicPr>
          <p:cNvPr id="131077" name="Picture 5" descr="DSC08104"/>
          <p:cNvPicPr>
            <a:picLocks noChangeAspect="1" noChangeArrowheads="1"/>
          </p:cNvPicPr>
          <p:nvPr/>
        </p:nvPicPr>
        <p:blipFill>
          <a:blip r:embed="rId4" cstate="print"/>
          <a:srcRect/>
          <a:stretch>
            <a:fillRect/>
          </a:stretch>
        </p:blipFill>
        <p:spPr bwMode="auto">
          <a:xfrm>
            <a:off x="5580063" y="1628775"/>
            <a:ext cx="3311525" cy="3003550"/>
          </a:xfrm>
          <a:prstGeom prst="rect">
            <a:avLst/>
          </a:prstGeom>
          <a:noFill/>
          <a:ln w="9525">
            <a:noFill/>
            <a:miter lim="800000"/>
            <a:headEnd/>
            <a:tailEnd/>
          </a:ln>
        </p:spPr>
      </p:pic>
      <p:sp>
        <p:nvSpPr>
          <p:cNvPr id="131078" name="Oval 6"/>
          <p:cNvSpPr>
            <a:spLocks noChangeArrowheads="1"/>
          </p:cNvSpPr>
          <p:nvPr/>
        </p:nvSpPr>
        <p:spPr bwMode="auto">
          <a:xfrm>
            <a:off x="539750" y="5300663"/>
            <a:ext cx="1727200" cy="1008062"/>
          </a:xfrm>
          <a:prstGeom prst="ellipse">
            <a:avLst/>
          </a:prstGeom>
          <a:noFill/>
          <a:ln w="28575">
            <a:solidFill>
              <a:srgbClr val="FF0000"/>
            </a:solidFill>
            <a:round/>
          </a:ln>
          <a:effectLst/>
        </p:spPr>
        <p:txBody>
          <a:bodyPr wrap="none" anchor="ctr"/>
          <a:lstStyle/>
          <a:p>
            <a:endParaRPr lang="zh-CN" altLang="en-US"/>
          </a:p>
        </p:txBody>
      </p:sp>
      <p:sp>
        <p:nvSpPr>
          <p:cNvPr id="131079" name="Oval 7"/>
          <p:cNvSpPr>
            <a:spLocks noChangeArrowheads="1"/>
          </p:cNvSpPr>
          <p:nvPr/>
        </p:nvSpPr>
        <p:spPr bwMode="auto">
          <a:xfrm>
            <a:off x="2484438" y="3068638"/>
            <a:ext cx="3024187" cy="792162"/>
          </a:xfrm>
          <a:prstGeom prst="ellipse">
            <a:avLst/>
          </a:prstGeom>
          <a:noFill/>
          <a:ln w="28575">
            <a:solidFill>
              <a:srgbClr val="FF0000"/>
            </a:solidFill>
            <a:round/>
          </a:ln>
          <a:effectLst/>
        </p:spPr>
        <p:txBody>
          <a:bodyPr wrap="none" anchor="ctr"/>
          <a:lstStyle/>
          <a:p>
            <a:endParaRPr lang="zh-CN" altLang="en-US"/>
          </a:p>
        </p:txBody>
      </p:sp>
      <p:sp>
        <p:nvSpPr>
          <p:cNvPr id="131080" name="Oval 8"/>
          <p:cNvSpPr>
            <a:spLocks noChangeArrowheads="1"/>
          </p:cNvSpPr>
          <p:nvPr/>
        </p:nvSpPr>
        <p:spPr bwMode="auto">
          <a:xfrm rot="1343788">
            <a:off x="5435600" y="2492375"/>
            <a:ext cx="3240088" cy="1728788"/>
          </a:xfrm>
          <a:prstGeom prst="ellipse">
            <a:avLst/>
          </a:prstGeom>
          <a:noFill/>
          <a:ln w="28575">
            <a:solidFill>
              <a:srgbClr val="FF0000"/>
            </a:solidFill>
            <a:round/>
          </a:ln>
          <a:effectLst/>
        </p:spPr>
        <p:txBody>
          <a:bodyPr wrap="none" anchor="ctr"/>
          <a:lstStyle/>
          <a:p>
            <a:endParaRPr lang="zh-CN" altLang="en-US"/>
          </a:p>
        </p:txBody>
      </p:sp>
      <p:sp>
        <p:nvSpPr>
          <p:cNvPr id="131081" name="Text Box 9"/>
          <p:cNvSpPr txBox="1">
            <a:spLocks noChangeArrowheads="1"/>
          </p:cNvSpPr>
          <p:nvPr/>
        </p:nvSpPr>
        <p:spPr bwMode="auto">
          <a:xfrm>
            <a:off x="4572000" y="5157788"/>
            <a:ext cx="3960813" cy="825500"/>
          </a:xfrm>
          <a:prstGeom prst="rect">
            <a:avLst/>
          </a:prstGeom>
          <a:noFill/>
          <a:ln w="9525">
            <a:noFill/>
            <a:miter lim="800000"/>
          </a:ln>
          <a:effectLst/>
        </p:spPr>
        <p:txBody>
          <a:bodyPr>
            <a:spAutoFit/>
          </a:bodyPr>
          <a:lstStyle/>
          <a:p>
            <a:pPr algn="l">
              <a:spcBef>
                <a:spcPct val="50000"/>
              </a:spcBef>
            </a:pPr>
            <a:r>
              <a:rPr lang="zh-CN" sz="1600">
                <a:solidFill>
                  <a:schemeClr val="tx1"/>
                </a:solidFill>
              </a:rPr>
              <a:t>标准： 镶贴应牢固，表面平整干净，无漏贴错贴；缝隙均匀周边顺直，砖面无裂纹，掉角，缺楞等</a:t>
            </a:r>
            <a:endParaRPr lang="zh-CN" sz="1600">
              <a:solidFill>
                <a:schemeClr val="tx1"/>
              </a:solidFill>
            </a:endParaRPr>
          </a:p>
        </p:txBody>
      </p:sp>
      <p:sp>
        <p:nvSpPr>
          <p:cNvPr id="131082" name="Text Box 10"/>
          <p:cNvSpPr txBox="1">
            <a:spLocks noChangeArrowheads="1"/>
          </p:cNvSpPr>
          <p:nvPr/>
        </p:nvSpPr>
        <p:spPr bwMode="auto">
          <a:xfrm>
            <a:off x="250825" y="3357563"/>
            <a:ext cx="1944688" cy="517525"/>
          </a:xfrm>
          <a:prstGeom prst="rect">
            <a:avLst/>
          </a:prstGeom>
          <a:noFill/>
          <a:ln w="9525">
            <a:noFill/>
            <a:miter lim="800000"/>
          </a:ln>
          <a:effectLst/>
        </p:spPr>
        <p:txBody>
          <a:bodyPr>
            <a:spAutoFit/>
          </a:bodyPr>
          <a:lstStyle/>
          <a:p>
            <a:pPr algn="l"/>
            <a:r>
              <a:rPr lang="zh-CN" sz="1400">
                <a:solidFill>
                  <a:schemeClr val="tx1"/>
                </a:solidFill>
              </a:rPr>
              <a:t>问题：地砖被打磨，无法修复</a:t>
            </a:r>
            <a:endParaRPr lang="zh-CN" sz="1400">
              <a:solidFill>
                <a:schemeClr val="tx1"/>
              </a:solidFill>
            </a:endParaRPr>
          </a:p>
        </p:txBody>
      </p:sp>
      <p:sp>
        <p:nvSpPr>
          <p:cNvPr id="131083" name="Text Box 11"/>
          <p:cNvSpPr txBox="1">
            <a:spLocks noChangeArrowheads="1"/>
          </p:cNvSpPr>
          <p:nvPr/>
        </p:nvSpPr>
        <p:spPr bwMode="auto">
          <a:xfrm>
            <a:off x="2700338" y="1628775"/>
            <a:ext cx="2195512" cy="304800"/>
          </a:xfrm>
          <a:prstGeom prst="rect">
            <a:avLst/>
          </a:prstGeom>
          <a:noFill/>
          <a:ln w="9525">
            <a:noFill/>
            <a:miter lim="800000"/>
          </a:ln>
          <a:effectLst/>
        </p:spPr>
        <p:txBody>
          <a:bodyPr>
            <a:spAutoFit/>
          </a:bodyPr>
          <a:lstStyle/>
          <a:p>
            <a:pPr algn="l"/>
            <a:r>
              <a:rPr lang="zh-CN" sz="1400">
                <a:solidFill>
                  <a:schemeClr val="tx1"/>
                </a:solidFill>
              </a:rPr>
              <a:t>问题：石材断纹</a:t>
            </a:r>
            <a:endParaRPr lang="zh-CN" sz="1400">
              <a:solidFill>
                <a:schemeClr val="tx1"/>
              </a:solidFill>
            </a:endParaRPr>
          </a:p>
        </p:txBody>
      </p:sp>
      <p:sp>
        <p:nvSpPr>
          <p:cNvPr id="131084" name="Text Box 12"/>
          <p:cNvSpPr txBox="1">
            <a:spLocks noChangeArrowheads="1"/>
          </p:cNvSpPr>
          <p:nvPr/>
        </p:nvSpPr>
        <p:spPr bwMode="auto">
          <a:xfrm>
            <a:off x="6084888" y="1196975"/>
            <a:ext cx="2195512" cy="304800"/>
          </a:xfrm>
          <a:prstGeom prst="rect">
            <a:avLst/>
          </a:prstGeom>
          <a:noFill/>
          <a:ln w="9525">
            <a:noFill/>
            <a:miter lim="800000"/>
          </a:ln>
          <a:effectLst/>
        </p:spPr>
        <p:txBody>
          <a:bodyPr>
            <a:spAutoFit/>
          </a:bodyPr>
          <a:lstStyle/>
          <a:p>
            <a:pPr algn="l"/>
            <a:r>
              <a:rPr lang="zh-CN" sz="1400">
                <a:solidFill>
                  <a:schemeClr val="tx1"/>
                </a:solidFill>
              </a:rPr>
              <a:t>问题：接缝缺损</a:t>
            </a:r>
            <a:endParaRPr lang="zh-CN" sz="1400">
              <a:solidFill>
                <a:schemeClr val="tx1"/>
              </a:solidFill>
            </a:endParaRPr>
          </a:p>
        </p:txBody>
      </p:sp>
    </p:spTree>
  </p:cSld>
  <p:clrMapOvr>
    <a:masterClrMapping/>
  </p:clrMapOvr>
  <p:transition advClick="0" advTm="5000"/>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32098" name="Rectangle 2"/>
          <p:cNvSpPr>
            <a:spLocks noGrp="1" noChangeArrowheads="1"/>
          </p:cNvSpPr>
          <p:nvPr>
            <p:ph type="body" idx="4294967295"/>
          </p:nvPr>
        </p:nvSpPr>
        <p:spPr>
          <a:xfrm>
            <a:off x="539750" y="198120"/>
            <a:ext cx="2456180" cy="998855"/>
          </a:xfrm>
        </p:spPr>
        <p:txBody>
          <a:bodyPr/>
          <a:lstStyle/>
          <a:p>
            <a:pPr eaLnBrk="1" hangingPunct="1">
              <a:buFont typeface="Wingdings" panose="05000000000000000000" pitchFamily="2" charset="2"/>
              <a:buNone/>
            </a:pPr>
            <a:r>
              <a:rPr lang="zh-CN" sz="2800" b="1" smtClean="0">
                <a:solidFill>
                  <a:srgbClr val="FF3300"/>
                </a:solidFill>
              </a:rPr>
              <a:t>（五）、厨房</a:t>
            </a:r>
            <a:endParaRPr lang="zh-CN" sz="2800" b="1" smtClean="0">
              <a:solidFill>
                <a:srgbClr val="FF3300"/>
              </a:solidFill>
            </a:endParaRPr>
          </a:p>
        </p:txBody>
      </p:sp>
      <p:pic>
        <p:nvPicPr>
          <p:cNvPr id="132099" name="Picture 3" descr="DSC08124"/>
          <p:cNvPicPr>
            <a:picLocks noChangeAspect="1" noChangeArrowheads="1"/>
          </p:cNvPicPr>
          <p:nvPr>
            <p:ph sz="half" idx="1"/>
          </p:nvPr>
        </p:nvPicPr>
        <p:blipFill>
          <a:blip r:embed="rId2" cstate="print"/>
          <a:srcRect/>
          <a:stretch>
            <a:fillRect/>
          </a:stretch>
        </p:blipFill>
        <p:spPr>
          <a:xfrm>
            <a:off x="179388" y="3500438"/>
            <a:ext cx="3097212" cy="2786062"/>
          </a:xfrm>
          <a:noFill/>
        </p:spPr>
      </p:pic>
      <p:pic>
        <p:nvPicPr>
          <p:cNvPr id="132100" name="Picture 4" descr="IMG_0050"/>
          <p:cNvPicPr>
            <a:picLocks noChangeAspect="1" noChangeArrowheads="1"/>
          </p:cNvPicPr>
          <p:nvPr/>
        </p:nvPicPr>
        <p:blipFill>
          <a:blip r:embed="rId3" cstate="print"/>
          <a:srcRect/>
          <a:stretch>
            <a:fillRect/>
          </a:stretch>
        </p:blipFill>
        <p:spPr bwMode="auto">
          <a:xfrm>
            <a:off x="3059113" y="2205038"/>
            <a:ext cx="2952750" cy="2592387"/>
          </a:xfrm>
          <a:prstGeom prst="rect">
            <a:avLst/>
          </a:prstGeom>
          <a:noFill/>
          <a:ln w="9525">
            <a:noFill/>
            <a:miter lim="800000"/>
            <a:headEnd/>
            <a:tailEnd/>
          </a:ln>
        </p:spPr>
      </p:pic>
      <p:pic>
        <p:nvPicPr>
          <p:cNvPr id="132101" name="Picture 5" descr="IMG_0173"/>
          <p:cNvPicPr>
            <a:picLocks noChangeAspect="1" noChangeArrowheads="1"/>
          </p:cNvPicPr>
          <p:nvPr>
            <p:ph sz="half" idx="2"/>
          </p:nvPr>
        </p:nvPicPr>
        <p:blipFill>
          <a:blip r:embed="rId4" cstate="print"/>
          <a:srcRect/>
          <a:stretch>
            <a:fillRect/>
          </a:stretch>
        </p:blipFill>
        <p:spPr>
          <a:xfrm>
            <a:off x="5891213" y="2252663"/>
            <a:ext cx="2774950" cy="2363787"/>
          </a:xfrm>
          <a:noFill/>
        </p:spPr>
      </p:pic>
      <p:sp>
        <p:nvSpPr>
          <p:cNvPr id="132102" name="Text Box 6"/>
          <p:cNvSpPr txBox="1">
            <a:spLocks noChangeArrowheads="1"/>
          </p:cNvSpPr>
          <p:nvPr/>
        </p:nvSpPr>
        <p:spPr bwMode="auto">
          <a:xfrm>
            <a:off x="4572000" y="5157788"/>
            <a:ext cx="3960813" cy="947737"/>
          </a:xfrm>
          <a:prstGeom prst="rect">
            <a:avLst/>
          </a:prstGeom>
          <a:noFill/>
          <a:ln w="9525">
            <a:noFill/>
            <a:miter lim="800000"/>
          </a:ln>
          <a:effectLst/>
        </p:spPr>
        <p:txBody>
          <a:bodyPr>
            <a:spAutoFit/>
          </a:bodyPr>
          <a:lstStyle/>
          <a:p>
            <a:pPr algn="l">
              <a:spcBef>
                <a:spcPct val="50000"/>
              </a:spcBef>
            </a:pPr>
            <a:r>
              <a:rPr lang="zh-CN" sz="1600">
                <a:solidFill>
                  <a:schemeClr val="tx1"/>
                </a:solidFill>
              </a:rPr>
              <a:t>标准：</a:t>
            </a:r>
            <a:r>
              <a:rPr lang="zh-CN" altLang="zh-CN" sz="1600">
                <a:solidFill>
                  <a:schemeClr val="tx1"/>
                </a:solidFill>
              </a:rPr>
              <a:t>1.</a:t>
            </a:r>
            <a:r>
              <a:rPr lang="zh-CN" sz="1600">
                <a:solidFill>
                  <a:schemeClr val="tx1"/>
                </a:solidFill>
              </a:rPr>
              <a:t>橱门应安装牢固，开关灵活，下口与底片下口位置平行。</a:t>
            </a:r>
            <a:endParaRPr lang="zh-CN" sz="1600">
              <a:solidFill>
                <a:schemeClr val="tx1"/>
              </a:solidFill>
            </a:endParaRPr>
          </a:p>
          <a:p>
            <a:pPr algn="l">
              <a:spcBef>
                <a:spcPct val="50000"/>
              </a:spcBef>
            </a:pPr>
            <a:r>
              <a:rPr lang="zh-CN" altLang="zh-CN" sz="1600">
                <a:solidFill>
                  <a:schemeClr val="tx1"/>
                </a:solidFill>
              </a:rPr>
              <a:t>2.</a:t>
            </a:r>
            <a:r>
              <a:rPr lang="zh-CN" sz="1600">
                <a:solidFill>
                  <a:schemeClr val="tx1"/>
                </a:solidFill>
              </a:rPr>
              <a:t>小五金安装齐全、牢固，位置正确。 </a:t>
            </a:r>
            <a:endParaRPr lang="zh-CN" sz="1600">
              <a:solidFill>
                <a:schemeClr val="tx1"/>
              </a:solidFill>
            </a:endParaRPr>
          </a:p>
        </p:txBody>
      </p:sp>
      <p:sp>
        <p:nvSpPr>
          <p:cNvPr id="132103" name="Oval 7"/>
          <p:cNvSpPr>
            <a:spLocks noChangeArrowheads="1"/>
          </p:cNvSpPr>
          <p:nvPr/>
        </p:nvSpPr>
        <p:spPr bwMode="auto">
          <a:xfrm rot="1421155">
            <a:off x="179388" y="4797425"/>
            <a:ext cx="1798637" cy="1008063"/>
          </a:xfrm>
          <a:prstGeom prst="ellipse">
            <a:avLst/>
          </a:prstGeom>
          <a:noFill/>
          <a:ln w="28575">
            <a:solidFill>
              <a:srgbClr val="FF0000"/>
            </a:solidFill>
            <a:round/>
          </a:ln>
          <a:effectLst/>
        </p:spPr>
        <p:txBody>
          <a:bodyPr wrap="none" anchor="ctr"/>
          <a:lstStyle/>
          <a:p>
            <a:endParaRPr lang="zh-CN" altLang="en-US"/>
          </a:p>
        </p:txBody>
      </p:sp>
      <p:sp>
        <p:nvSpPr>
          <p:cNvPr id="132104" name="Oval 8"/>
          <p:cNvSpPr>
            <a:spLocks noChangeArrowheads="1"/>
          </p:cNvSpPr>
          <p:nvPr/>
        </p:nvSpPr>
        <p:spPr bwMode="auto">
          <a:xfrm rot="5605801">
            <a:off x="3886994" y="2890044"/>
            <a:ext cx="1657350" cy="1008062"/>
          </a:xfrm>
          <a:prstGeom prst="ellipse">
            <a:avLst/>
          </a:prstGeom>
          <a:noFill/>
          <a:ln w="28575">
            <a:solidFill>
              <a:srgbClr val="FF0000"/>
            </a:solidFill>
            <a:round/>
          </a:ln>
          <a:effectLst/>
        </p:spPr>
        <p:txBody>
          <a:bodyPr wrap="none" anchor="ctr"/>
          <a:lstStyle/>
          <a:p>
            <a:endParaRPr lang="zh-CN" altLang="en-US"/>
          </a:p>
        </p:txBody>
      </p:sp>
      <p:sp>
        <p:nvSpPr>
          <p:cNvPr id="132105" name="Oval 9"/>
          <p:cNvSpPr>
            <a:spLocks noChangeArrowheads="1"/>
          </p:cNvSpPr>
          <p:nvPr/>
        </p:nvSpPr>
        <p:spPr bwMode="auto">
          <a:xfrm>
            <a:off x="6588125" y="2276475"/>
            <a:ext cx="863600" cy="1008063"/>
          </a:xfrm>
          <a:prstGeom prst="ellipse">
            <a:avLst/>
          </a:prstGeom>
          <a:noFill/>
          <a:ln w="28575">
            <a:solidFill>
              <a:srgbClr val="FF0000"/>
            </a:solidFill>
            <a:round/>
          </a:ln>
          <a:effectLst/>
        </p:spPr>
        <p:txBody>
          <a:bodyPr wrap="none" anchor="ctr"/>
          <a:lstStyle/>
          <a:p>
            <a:endParaRPr lang="zh-CN" altLang="en-US"/>
          </a:p>
        </p:txBody>
      </p:sp>
      <p:sp>
        <p:nvSpPr>
          <p:cNvPr id="132106" name="Text Box 10"/>
          <p:cNvSpPr txBox="1">
            <a:spLocks noChangeArrowheads="1"/>
          </p:cNvSpPr>
          <p:nvPr/>
        </p:nvSpPr>
        <p:spPr bwMode="auto">
          <a:xfrm>
            <a:off x="395288" y="2997200"/>
            <a:ext cx="2160587" cy="304800"/>
          </a:xfrm>
          <a:prstGeom prst="rect">
            <a:avLst/>
          </a:prstGeom>
          <a:noFill/>
          <a:ln w="9525">
            <a:noFill/>
            <a:miter lim="800000"/>
          </a:ln>
          <a:effectLst/>
        </p:spPr>
        <p:txBody>
          <a:bodyPr>
            <a:spAutoFit/>
          </a:bodyPr>
          <a:lstStyle/>
          <a:p>
            <a:pPr algn="l"/>
            <a:r>
              <a:rPr lang="zh-CN" sz="1400">
                <a:solidFill>
                  <a:schemeClr val="tx1"/>
                </a:solidFill>
              </a:rPr>
              <a:t>问题：燃气灶安装不平顺</a:t>
            </a:r>
            <a:endParaRPr lang="zh-CN" sz="1400">
              <a:solidFill>
                <a:schemeClr val="tx1"/>
              </a:solidFill>
            </a:endParaRPr>
          </a:p>
        </p:txBody>
      </p:sp>
      <p:sp>
        <p:nvSpPr>
          <p:cNvPr id="132107" name="Text Box 11"/>
          <p:cNvSpPr txBox="1">
            <a:spLocks noChangeArrowheads="1"/>
          </p:cNvSpPr>
          <p:nvPr/>
        </p:nvSpPr>
        <p:spPr bwMode="auto">
          <a:xfrm>
            <a:off x="2843213" y="1773238"/>
            <a:ext cx="2665412" cy="304800"/>
          </a:xfrm>
          <a:prstGeom prst="rect">
            <a:avLst/>
          </a:prstGeom>
          <a:noFill/>
          <a:ln w="9525">
            <a:noFill/>
            <a:miter lim="800000"/>
          </a:ln>
          <a:effectLst/>
        </p:spPr>
        <p:txBody>
          <a:bodyPr>
            <a:spAutoFit/>
          </a:bodyPr>
          <a:lstStyle/>
          <a:p>
            <a:pPr algn="l"/>
            <a:r>
              <a:rPr lang="zh-CN" sz="1400">
                <a:solidFill>
                  <a:schemeClr val="tx1"/>
                </a:solidFill>
              </a:rPr>
              <a:t>问题：橱柜门无法关闭</a:t>
            </a:r>
            <a:endParaRPr lang="zh-CN" sz="1400">
              <a:solidFill>
                <a:schemeClr val="tx1"/>
              </a:solidFill>
            </a:endParaRPr>
          </a:p>
        </p:txBody>
      </p:sp>
      <p:sp>
        <p:nvSpPr>
          <p:cNvPr id="132108" name="Text Box 12"/>
          <p:cNvSpPr txBox="1">
            <a:spLocks noChangeArrowheads="1"/>
          </p:cNvSpPr>
          <p:nvPr/>
        </p:nvSpPr>
        <p:spPr bwMode="auto">
          <a:xfrm>
            <a:off x="5940425" y="1412875"/>
            <a:ext cx="2736850" cy="304800"/>
          </a:xfrm>
          <a:prstGeom prst="rect">
            <a:avLst/>
          </a:prstGeom>
          <a:noFill/>
          <a:ln w="9525">
            <a:noFill/>
            <a:miter lim="800000"/>
          </a:ln>
          <a:effectLst/>
        </p:spPr>
        <p:txBody>
          <a:bodyPr>
            <a:spAutoFit/>
          </a:bodyPr>
          <a:lstStyle/>
          <a:p>
            <a:pPr algn="l"/>
            <a:r>
              <a:rPr lang="zh-CN" sz="1400">
                <a:solidFill>
                  <a:schemeClr val="tx1"/>
                </a:solidFill>
              </a:rPr>
              <a:t>问题：柜门开关擦墙壁</a:t>
            </a:r>
            <a:endParaRPr lang="zh-CN" sz="1400">
              <a:solidFill>
                <a:schemeClr val="tx1"/>
              </a:solidFill>
            </a:endParaRPr>
          </a:p>
        </p:txBody>
      </p:sp>
    </p:spTree>
  </p:cSld>
  <p:clrMapOvr>
    <a:masterClrMapping/>
  </p:clrMapOvr>
  <p:transition advClick="0" advTm="5000"/>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133122" name="Rectangle 2"/>
          <p:cNvSpPr>
            <a:spLocks noGrp="1" noChangeArrowheads="1"/>
          </p:cNvSpPr>
          <p:nvPr>
            <p:ph type="title"/>
          </p:nvPr>
        </p:nvSpPr>
        <p:spPr>
          <a:xfrm>
            <a:off x="468630" y="92710"/>
            <a:ext cx="2749550" cy="961390"/>
          </a:xfrm>
        </p:spPr>
        <p:txBody>
          <a:bodyPr/>
          <a:lstStyle/>
          <a:p>
            <a:pPr eaLnBrk="1" hangingPunct="1"/>
            <a:r>
              <a:rPr lang="zh-CN" altLang="en-US" sz="2800" b="1" smtClean="0">
                <a:solidFill>
                  <a:srgbClr val="FF3300"/>
                </a:solidFill>
              </a:rPr>
              <a:t>（五）、厨房</a:t>
            </a:r>
            <a:endParaRPr lang="zh-CN" altLang="en-US" sz="2800" b="1" smtClean="0">
              <a:solidFill>
                <a:srgbClr val="FF3300"/>
              </a:solidFill>
            </a:endParaRPr>
          </a:p>
        </p:txBody>
      </p:sp>
      <p:pic>
        <p:nvPicPr>
          <p:cNvPr id="133123" name="Picture 3" descr="IMG_0052"/>
          <p:cNvPicPr>
            <a:picLocks noChangeAspect="1" noChangeArrowheads="1"/>
          </p:cNvPicPr>
          <p:nvPr>
            <p:ph sz="half" idx="2"/>
          </p:nvPr>
        </p:nvPicPr>
        <p:blipFill>
          <a:blip r:embed="rId2" cstate="print"/>
          <a:srcRect/>
          <a:stretch>
            <a:fillRect/>
          </a:stretch>
        </p:blipFill>
        <p:spPr>
          <a:xfrm>
            <a:off x="107950" y="3284538"/>
            <a:ext cx="3059113" cy="2979737"/>
          </a:xfrm>
          <a:noFill/>
        </p:spPr>
      </p:pic>
      <p:pic>
        <p:nvPicPr>
          <p:cNvPr id="133124" name="Picture 4" descr="IMG_0051"/>
          <p:cNvPicPr>
            <a:picLocks noChangeAspect="1" noChangeArrowheads="1"/>
          </p:cNvPicPr>
          <p:nvPr>
            <p:ph sz="half" idx="1"/>
          </p:nvPr>
        </p:nvPicPr>
        <p:blipFill>
          <a:blip r:embed="rId3" cstate="print"/>
          <a:srcRect/>
          <a:stretch>
            <a:fillRect/>
          </a:stretch>
        </p:blipFill>
        <p:spPr>
          <a:xfrm>
            <a:off x="2763838" y="1987550"/>
            <a:ext cx="3124200" cy="3027363"/>
          </a:xfrm>
          <a:noFill/>
        </p:spPr>
      </p:pic>
      <p:pic>
        <p:nvPicPr>
          <p:cNvPr id="133125" name="Picture 5" descr="IMG_0112"/>
          <p:cNvPicPr>
            <a:picLocks noChangeAspect="1" noChangeArrowheads="1"/>
          </p:cNvPicPr>
          <p:nvPr/>
        </p:nvPicPr>
        <p:blipFill>
          <a:blip r:embed="rId4" cstate="print"/>
          <a:srcRect/>
          <a:stretch>
            <a:fillRect/>
          </a:stretch>
        </p:blipFill>
        <p:spPr bwMode="auto">
          <a:xfrm>
            <a:off x="5508625" y="1844675"/>
            <a:ext cx="3384550" cy="2808288"/>
          </a:xfrm>
          <a:prstGeom prst="rect">
            <a:avLst/>
          </a:prstGeom>
          <a:noFill/>
          <a:ln w="9525">
            <a:noFill/>
            <a:miter lim="800000"/>
            <a:headEnd/>
            <a:tailEnd/>
          </a:ln>
        </p:spPr>
      </p:pic>
      <p:sp>
        <p:nvSpPr>
          <p:cNvPr id="133126" name="Oval 6"/>
          <p:cNvSpPr>
            <a:spLocks noChangeArrowheads="1"/>
          </p:cNvSpPr>
          <p:nvPr/>
        </p:nvSpPr>
        <p:spPr bwMode="auto">
          <a:xfrm rot="1421155">
            <a:off x="265113" y="3687763"/>
            <a:ext cx="2447925" cy="2376487"/>
          </a:xfrm>
          <a:prstGeom prst="ellipse">
            <a:avLst/>
          </a:prstGeom>
          <a:noFill/>
          <a:ln w="28575">
            <a:solidFill>
              <a:srgbClr val="FF0000"/>
            </a:solidFill>
            <a:round/>
          </a:ln>
          <a:effectLst/>
        </p:spPr>
        <p:txBody>
          <a:bodyPr wrap="none" anchor="ctr"/>
          <a:lstStyle/>
          <a:p>
            <a:endParaRPr lang="zh-CN" altLang="en-US"/>
          </a:p>
        </p:txBody>
      </p:sp>
      <p:sp>
        <p:nvSpPr>
          <p:cNvPr id="133127" name="Oval 7"/>
          <p:cNvSpPr>
            <a:spLocks noChangeArrowheads="1"/>
          </p:cNvSpPr>
          <p:nvPr/>
        </p:nvSpPr>
        <p:spPr bwMode="auto">
          <a:xfrm rot="5165445">
            <a:off x="3348038" y="3213100"/>
            <a:ext cx="1798637" cy="1008063"/>
          </a:xfrm>
          <a:prstGeom prst="ellipse">
            <a:avLst/>
          </a:prstGeom>
          <a:noFill/>
          <a:ln w="28575">
            <a:solidFill>
              <a:srgbClr val="FF0000"/>
            </a:solidFill>
            <a:round/>
          </a:ln>
          <a:effectLst/>
        </p:spPr>
        <p:txBody>
          <a:bodyPr wrap="none" anchor="ctr"/>
          <a:lstStyle/>
          <a:p>
            <a:endParaRPr lang="zh-CN" altLang="en-US"/>
          </a:p>
        </p:txBody>
      </p:sp>
      <p:sp>
        <p:nvSpPr>
          <p:cNvPr id="133128" name="Oval 8"/>
          <p:cNvSpPr>
            <a:spLocks noChangeArrowheads="1"/>
          </p:cNvSpPr>
          <p:nvPr/>
        </p:nvSpPr>
        <p:spPr bwMode="auto">
          <a:xfrm rot="1421155">
            <a:off x="6443663" y="2636838"/>
            <a:ext cx="889000" cy="841375"/>
          </a:xfrm>
          <a:prstGeom prst="ellipse">
            <a:avLst/>
          </a:prstGeom>
          <a:noFill/>
          <a:ln w="28575">
            <a:solidFill>
              <a:srgbClr val="FF0000"/>
            </a:solidFill>
            <a:round/>
          </a:ln>
          <a:effectLst/>
        </p:spPr>
        <p:txBody>
          <a:bodyPr wrap="none" anchor="ctr"/>
          <a:lstStyle/>
          <a:p>
            <a:endParaRPr lang="zh-CN" altLang="en-US"/>
          </a:p>
        </p:txBody>
      </p:sp>
      <p:sp>
        <p:nvSpPr>
          <p:cNvPr id="133129" name="Text Box 9"/>
          <p:cNvSpPr txBox="1">
            <a:spLocks noChangeArrowheads="1"/>
          </p:cNvSpPr>
          <p:nvPr/>
        </p:nvSpPr>
        <p:spPr bwMode="auto">
          <a:xfrm>
            <a:off x="250825" y="2781300"/>
            <a:ext cx="2160588" cy="304800"/>
          </a:xfrm>
          <a:prstGeom prst="rect">
            <a:avLst/>
          </a:prstGeom>
          <a:noFill/>
          <a:ln w="9525">
            <a:noFill/>
            <a:miter lim="800000"/>
          </a:ln>
          <a:effectLst/>
        </p:spPr>
        <p:txBody>
          <a:bodyPr>
            <a:spAutoFit/>
          </a:bodyPr>
          <a:lstStyle/>
          <a:p>
            <a:pPr algn="l"/>
            <a:r>
              <a:rPr lang="zh-CN" sz="1400">
                <a:solidFill>
                  <a:schemeClr val="tx1"/>
                </a:solidFill>
              </a:rPr>
              <a:t>问题：橱柜安装不规范</a:t>
            </a:r>
            <a:endParaRPr lang="zh-CN" sz="1400">
              <a:solidFill>
                <a:schemeClr val="tx1"/>
              </a:solidFill>
            </a:endParaRPr>
          </a:p>
        </p:txBody>
      </p:sp>
      <p:sp>
        <p:nvSpPr>
          <p:cNvPr id="133130" name="Text Box 10"/>
          <p:cNvSpPr txBox="1">
            <a:spLocks noChangeArrowheads="1"/>
          </p:cNvSpPr>
          <p:nvPr/>
        </p:nvSpPr>
        <p:spPr bwMode="auto">
          <a:xfrm>
            <a:off x="2843213" y="1557338"/>
            <a:ext cx="2160587" cy="304800"/>
          </a:xfrm>
          <a:prstGeom prst="rect">
            <a:avLst/>
          </a:prstGeom>
          <a:noFill/>
          <a:ln w="9525">
            <a:noFill/>
            <a:miter lim="800000"/>
          </a:ln>
          <a:effectLst/>
        </p:spPr>
        <p:txBody>
          <a:bodyPr>
            <a:spAutoFit/>
          </a:bodyPr>
          <a:lstStyle/>
          <a:p>
            <a:pPr algn="l"/>
            <a:r>
              <a:rPr lang="zh-CN" sz="1400">
                <a:solidFill>
                  <a:schemeClr val="tx1"/>
                </a:solidFill>
              </a:rPr>
              <a:t>问题：橱柜门不平顺</a:t>
            </a:r>
            <a:endParaRPr lang="zh-CN" sz="1400">
              <a:solidFill>
                <a:schemeClr val="tx1"/>
              </a:solidFill>
            </a:endParaRPr>
          </a:p>
        </p:txBody>
      </p:sp>
      <p:sp>
        <p:nvSpPr>
          <p:cNvPr id="133131" name="Text Box 11"/>
          <p:cNvSpPr txBox="1">
            <a:spLocks noChangeArrowheads="1"/>
          </p:cNvSpPr>
          <p:nvPr/>
        </p:nvSpPr>
        <p:spPr bwMode="auto">
          <a:xfrm>
            <a:off x="5435600" y="1268413"/>
            <a:ext cx="3241675" cy="304800"/>
          </a:xfrm>
          <a:prstGeom prst="rect">
            <a:avLst/>
          </a:prstGeom>
          <a:noFill/>
          <a:ln w="9525">
            <a:noFill/>
            <a:miter lim="800000"/>
          </a:ln>
          <a:effectLst/>
        </p:spPr>
        <p:txBody>
          <a:bodyPr>
            <a:spAutoFit/>
          </a:bodyPr>
          <a:lstStyle/>
          <a:p>
            <a:pPr algn="l"/>
            <a:r>
              <a:rPr lang="zh-CN" sz="1400">
                <a:solidFill>
                  <a:schemeClr val="tx1"/>
                </a:solidFill>
              </a:rPr>
              <a:t>问题：燃气管连接不规范、未安装管卡</a:t>
            </a:r>
            <a:endParaRPr lang="zh-CN" sz="1400">
              <a:solidFill>
                <a:schemeClr val="tx1"/>
              </a:solidFill>
            </a:endParaRPr>
          </a:p>
        </p:txBody>
      </p:sp>
      <p:sp>
        <p:nvSpPr>
          <p:cNvPr id="133132" name="Text Box 12"/>
          <p:cNvSpPr txBox="1">
            <a:spLocks noChangeArrowheads="1"/>
          </p:cNvSpPr>
          <p:nvPr/>
        </p:nvSpPr>
        <p:spPr bwMode="auto">
          <a:xfrm>
            <a:off x="4572000" y="5157788"/>
            <a:ext cx="3960813" cy="1192212"/>
          </a:xfrm>
          <a:prstGeom prst="rect">
            <a:avLst/>
          </a:prstGeom>
          <a:noFill/>
          <a:ln w="9525">
            <a:noFill/>
            <a:miter lim="800000"/>
          </a:ln>
          <a:effectLst/>
        </p:spPr>
        <p:txBody>
          <a:bodyPr>
            <a:spAutoFit/>
          </a:bodyPr>
          <a:lstStyle/>
          <a:p>
            <a:pPr algn="l">
              <a:spcBef>
                <a:spcPct val="50000"/>
              </a:spcBef>
            </a:pPr>
            <a:r>
              <a:rPr lang="zh-CN" sz="1600">
                <a:solidFill>
                  <a:schemeClr val="tx1"/>
                </a:solidFill>
              </a:rPr>
              <a:t>标准：</a:t>
            </a:r>
            <a:r>
              <a:rPr lang="zh-CN" altLang="zh-CN" sz="1600">
                <a:solidFill>
                  <a:schemeClr val="tx1"/>
                </a:solidFill>
              </a:rPr>
              <a:t>1.</a:t>
            </a:r>
            <a:r>
              <a:rPr lang="zh-CN" sz="1600">
                <a:solidFill>
                  <a:schemeClr val="tx1"/>
                </a:solidFill>
              </a:rPr>
              <a:t>橱门应安装牢固，开关灵活，下口与底片下口位置平行。</a:t>
            </a:r>
            <a:endParaRPr lang="zh-CN" sz="1600">
              <a:solidFill>
                <a:schemeClr val="tx1"/>
              </a:solidFill>
            </a:endParaRPr>
          </a:p>
          <a:p>
            <a:pPr algn="l">
              <a:spcBef>
                <a:spcPct val="50000"/>
              </a:spcBef>
            </a:pPr>
            <a:r>
              <a:rPr lang="zh-CN" altLang="zh-CN" sz="1600">
                <a:solidFill>
                  <a:schemeClr val="tx1"/>
                </a:solidFill>
              </a:rPr>
              <a:t>2.</a:t>
            </a:r>
            <a:r>
              <a:rPr lang="zh-CN" sz="1600">
                <a:solidFill>
                  <a:schemeClr val="tx1"/>
                </a:solidFill>
              </a:rPr>
              <a:t>上下水及气管安装整洁有序，无沾污；功能使用正常 </a:t>
            </a:r>
            <a:endParaRPr lang="zh-CN" sz="1600">
              <a:solidFill>
                <a:schemeClr val="tx1"/>
              </a:solidFill>
            </a:endParaRPr>
          </a:p>
        </p:txBody>
      </p:sp>
    </p:spTree>
  </p:cSld>
  <p:clrMapOvr>
    <a:masterClrMapping/>
  </p:clrMapOvr>
  <p:transition advClick="0" advTm="5000"/>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pic>
        <p:nvPicPr>
          <p:cNvPr id="134146" name="Picture 2" descr="DSC08166"/>
          <p:cNvPicPr>
            <a:picLocks noChangeAspect="1" noChangeArrowheads="1"/>
          </p:cNvPicPr>
          <p:nvPr>
            <p:ph sz="quarter" idx="2"/>
          </p:nvPr>
        </p:nvPicPr>
        <p:blipFill>
          <a:blip r:embed="rId2" cstate="print"/>
          <a:srcRect/>
          <a:stretch>
            <a:fillRect/>
          </a:stretch>
        </p:blipFill>
        <p:spPr>
          <a:xfrm>
            <a:off x="1117600" y="3057525"/>
            <a:ext cx="3238500" cy="2719388"/>
          </a:xfrm>
          <a:noFill/>
        </p:spPr>
      </p:pic>
      <p:sp>
        <p:nvSpPr>
          <p:cNvPr id="134147" name="Rectangle 3"/>
          <p:cNvSpPr>
            <a:spLocks noGrp="1" noChangeArrowheads="1"/>
          </p:cNvSpPr>
          <p:nvPr>
            <p:ph type="body" idx="4294967295"/>
          </p:nvPr>
        </p:nvSpPr>
        <p:spPr>
          <a:xfrm>
            <a:off x="611505" y="189230"/>
            <a:ext cx="2880995" cy="934720"/>
          </a:xfrm>
        </p:spPr>
        <p:txBody>
          <a:bodyPr/>
          <a:lstStyle/>
          <a:p>
            <a:pPr eaLnBrk="1" hangingPunct="1">
              <a:buFont typeface="Wingdings" panose="05000000000000000000" pitchFamily="2" charset="2"/>
              <a:buNone/>
            </a:pPr>
            <a:r>
              <a:rPr lang="zh-CN" sz="2800" b="1" smtClean="0">
                <a:solidFill>
                  <a:srgbClr val="FF3300"/>
                </a:solidFill>
              </a:rPr>
              <a:t>（六）、空调类</a:t>
            </a:r>
            <a:endParaRPr lang="zh-CN" sz="2800" b="1" smtClean="0">
              <a:solidFill>
                <a:srgbClr val="FF3300"/>
              </a:solidFill>
            </a:endParaRPr>
          </a:p>
        </p:txBody>
      </p:sp>
      <p:pic>
        <p:nvPicPr>
          <p:cNvPr id="134148" name="Picture 4" descr="IMG_0060"/>
          <p:cNvPicPr>
            <a:picLocks noChangeAspect="1" noChangeArrowheads="1"/>
          </p:cNvPicPr>
          <p:nvPr>
            <p:ph sz="quarter" idx="3"/>
          </p:nvPr>
        </p:nvPicPr>
        <p:blipFill>
          <a:blip r:embed="rId3" cstate="print"/>
          <a:srcRect/>
          <a:stretch>
            <a:fillRect/>
          </a:stretch>
        </p:blipFill>
        <p:spPr>
          <a:xfrm>
            <a:off x="5332413" y="2349500"/>
            <a:ext cx="2776537" cy="2665413"/>
          </a:xfrm>
          <a:noFill/>
        </p:spPr>
      </p:pic>
      <p:sp>
        <p:nvSpPr>
          <p:cNvPr id="134149" name="Text Box 5"/>
          <p:cNvSpPr txBox="1">
            <a:spLocks noChangeArrowheads="1"/>
          </p:cNvSpPr>
          <p:nvPr/>
        </p:nvSpPr>
        <p:spPr bwMode="auto">
          <a:xfrm>
            <a:off x="1547813" y="2349500"/>
            <a:ext cx="2592387" cy="304800"/>
          </a:xfrm>
          <a:prstGeom prst="rect">
            <a:avLst/>
          </a:prstGeom>
          <a:noFill/>
          <a:ln w="9525">
            <a:noFill/>
            <a:miter lim="800000"/>
          </a:ln>
          <a:effectLst/>
        </p:spPr>
        <p:txBody>
          <a:bodyPr>
            <a:spAutoFit/>
          </a:bodyPr>
          <a:lstStyle/>
          <a:p>
            <a:pPr algn="l"/>
            <a:r>
              <a:rPr lang="zh-CN" sz="1400">
                <a:solidFill>
                  <a:schemeClr val="tx1"/>
                </a:solidFill>
              </a:rPr>
              <a:t>问题：冷媒管挡住插座</a:t>
            </a:r>
            <a:endParaRPr lang="zh-CN" sz="1400">
              <a:solidFill>
                <a:schemeClr val="tx1"/>
              </a:solidFill>
            </a:endParaRPr>
          </a:p>
        </p:txBody>
      </p:sp>
      <p:sp>
        <p:nvSpPr>
          <p:cNvPr id="134150" name="Text Box 6"/>
          <p:cNvSpPr txBox="1">
            <a:spLocks noChangeArrowheads="1"/>
          </p:cNvSpPr>
          <p:nvPr/>
        </p:nvSpPr>
        <p:spPr bwMode="auto">
          <a:xfrm>
            <a:off x="5364163" y="1773238"/>
            <a:ext cx="3097212" cy="304800"/>
          </a:xfrm>
          <a:prstGeom prst="rect">
            <a:avLst/>
          </a:prstGeom>
          <a:noFill/>
          <a:ln w="9525">
            <a:noFill/>
            <a:miter lim="800000"/>
          </a:ln>
          <a:effectLst/>
        </p:spPr>
        <p:txBody>
          <a:bodyPr>
            <a:spAutoFit/>
          </a:bodyPr>
          <a:lstStyle/>
          <a:p>
            <a:pPr algn="l"/>
            <a:r>
              <a:rPr lang="zh-CN" sz="1400">
                <a:solidFill>
                  <a:schemeClr val="tx1"/>
                </a:solidFill>
              </a:rPr>
              <a:t>问题：穿墙管未封堵</a:t>
            </a:r>
            <a:endParaRPr lang="zh-CN" sz="1400">
              <a:solidFill>
                <a:schemeClr val="tx1"/>
              </a:solidFill>
            </a:endParaRPr>
          </a:p>
        </p:txBody>
      </p:sp>
      <p:sp>
        <p:nvSpPr>
          <p:cNvPr id="134151" name="Oval 7"/>
          <p:cNvSpPr>
            <a:spLocks noChangeArrowheads="1"/>
          </p:cNvSpPr>
          <p:nvPr/>
        </p:nvSpPr>
        <p:spPr bwMode="auto">
          <a:xfrm rot="786107">
            <a:off x="2124075" y="4005263"/>
            <a:ext cx="1020763" cy="936625"/>
          </a:xfrm>
          <a:prstGeom prst="ellipse">
            <a:avLst/>
          </a:prstGeom>
          <a:noFill/>
          <a:ln w="28575">
            <a:solidFill>
              <a:srgbClr val="FF0000"/>
            </a:solidFill>
            <a:round/>
          </a:ln>
          <a:effectLst/>
        </p:spPr>
        <p:txBody>
          <a:bodyPr wrap="none" anchor="ctr"/>
          <a:lstStyle/>
          <a:p>
            <a:endParaRPr lang="zh-CN" altLang="en-US"/>
          </a:p>
        </p:txBody>
      </p:sp>
      <p:sp>
        <p:nvSpPr>
          <p:cNvPr id="134152" name="Oval 8"/>
          <p:cNvSpPr>
            <a:spLocks noChangeArrowheads="1"/>
          </p:cNvSpPr>
          <p:nvPr/>
        </p:nvSpPr>
        <p:spPr bwMode="auto">
          <a:xfrm rot="1421155">
            <a:off x="6084888" y="3284538"/>
            <a:ext cx="876300" cy="735012"/>
          </a:xfrm>
          <a:prstGeom prst="ellipse">
            <a:avLst/>
          </a:prstGeom>
          <a:noFill/>
          <a:ln w="28575">
            <a:solidFill>
              <a:srgbClr val="FF0000"/>
            </a:solidFill>
            <a:round/>
          </a:ln>
          <a:effectLst/>
        </p:spPr>
        <p:txBody>
          <a:bodyPr wrap="none" anchor="ctr"/>
          <a:lstStyle/>
          <a:p>
            <a:endParaRPr lang="zh-CN" altLang="en-US"/>
          </a:p>
        </p:txBody>
      </p:sp>
      <p:sp>
        <p:nvSpPr>
          <p:cNvPr id="134153" name="Text Box 9"/>
          <p:cNvSpPr txBox="1">
            <a:spLocks noChangeArrowheads="1"/>
          </p:cNvSpPr>
          <p:nvPr/>
        </p:nvSpPr>
        <p:spPr bwMode="auto">
          <a:xfrm>
            <a:off x="5183188" y="5084763"/>
            <a:ext cx="3960812" cy="1436687"/>
          </a:xfrm>
          <a:prstGeom prst="rect">
            <a:avLst/>
          </a:prstGeom>
          <a:noFill/>
          <a:ln w="9525">
            <a:noFill/>
            <a:miter lim="800000"/>
          </a:ln>
          <a:effectLst/>
        </p:spPr>
        <p:txBody>
          <a:bodyPr>
            <a:spAutoFit/>
          </a:bodyPr>
          <a:lstStyle/>
          <a:p>
            <a:pPr algn="l">
              <a:spcBef>
                <a:spcPct val="50000"/>
              </a:spcBef>
            </a:pPr>
            <a:r>
              <a:rPr lang="zh-CN" sz="1600">
                <a:solidFill>
                  <a:schemeClr val="tx1"/>
                </a:solidFill>
              </a:rPr>
              <a:t>标准：</a:t>
            </a:r>
            <a:endParaRPr lang="zh-CN" sz="1600">
              <a:solidFill>
                <a:schemeClr val="tx1"/>
              </a:solidFill>
            </a:endParaRPr>
          </a:p>
          <a:p>
            <a:pPr algn="l">
              <a:spcBef>
                <a:spcPct val="50000"/>
              </a:spcBef>
            </a:pPr>
            <a:r>
              <a:rPr lang="zh-CN" altLang="zh-CN" sz="1600">
                <a:solidFill>
                  <a:schemeClr val="tx1"/>
                </a:solidFill>
              </a:rPr>
              <a:t>1.</a:t>
            </a:r>
            <a:r>
              <a:rPr lang="zh-CN" sz="1600">
                <a:solidFill>
                  <a:schemeClr val="tx1"/>
                </a:solidFill>
              </a:rPr>
              <a:t>空调内外机连接安装合理、美观 。</a:t>
            </a:r>
            <a:endParaRPr lang="zh-CN" sz="1600">
              <a:solidFill>
                <a:schemeClr val="tx1"/>
              </a:solidFill>
            </a:endParaRPr>
          </a:p>
          <a:p>
            <a:pPr algn="l">
              <a:spcBef>
                <a:spcPct val="50000"/>
              </a:spcBef>
            </a:pPr>
            <a:r>
              <a:rPr lang="zh-CN" altLang="zh-CN" sz="1600">
                <a:solidFill>
                  <a:schemeClr val="tx1"/>
                </a:solidFill>
              </a:rPr>
              <a:t>2.</a:t>
            </a:r>
            <a:r>
              <a:rPr lang="zh-CN" sz="1600">
                <a:solidFill>
                  <a:schemeClr val="tx1"/>
                </a:solidFill>
              </a:rPr>
              <a:t>空调安装完毕后，对墙体进行堵孔处理 </a:t>
            </a:r>
            <a:endParaRPr lang="zh-CN" sz="1600">
              <a:solidFill>
                <a:schemeClr val="tx1"/>
              </a:solidFill>
            </a:endParaRPr>
          </a:p>
          <a:p>
            <a:pPr algn="l">
              <a:spcBef>
                <a:spcPct val="50000"/>
              </a:spcBef>
            </a:pPr>
            <a:endParaRPr lang="zh-CN" altLang="zh-CN" sz="1600">
              <a:solidFill>
                <a:schemeClr val="tx1"/>
              </a:solidFill>
            </a:endParaRPr>
          </a:p>
        </p:txBody>
      </p:sp>
    </p:spTree>
  </p:cSld>
  <p:clrMapOvr>
    <a:masterClrMapping/>
  </p:clrMapOvr>
  <p:transition advClick="0" advTm="5000"/>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1"/>
          <a:stretch>
            <a:fillRect/>
          </a:stretch>
        </p:blipFill>
        <p:spPr>
          <a:xfrm>
            <a:off x="9525" y="-47625"/>
            <a:ext cx="9236075" cy="6869430"/>
          </a:xfrm>
          <a:prstGeom prst="rect">
            <a:avLst/>
          </a:prstGeom>
        </p:spPr>
      </p:pic>
      <p:pic>
        <p:nvPicPr>
          <p:cNvPr id="2" name="图片 1" descr="图片1"/>
          <p:cNvPicPr>
            <a:picLocks noChangeAspect="1"/>
          </p:cNvPicPr>
          <p:nvPr/>
        </p:nvPicPr>
        <p:blipFill>
          <a:blip r:embed="rId1"/>
          <a:stretch>
            <a:fillRect/>
          </a:stretch>
        </p:blipFill>
        <p:spPr>
          <a:xfrm>
            <a:off x="9525" y="-5715"/>
            <a:ext cx="9236075" cy="6869430"/>
          </a:xfrm>
          <a:prstGeom prst="rect">
            <a:avLst/>
          </a:prstGeom>
        </p:spPr>
      </p:pic>
      <p:sp>
        <p:nvSpPr>
          <p:cNvPr id="135170" name="Rectangle 2"/>
          <p:cNvSpPr>
            <a:spLocks noGrp="1" noChangeArrowheads="1"/>
          </p:cNvSpPr>
          <p:nvPr>
            <p:ph type="body" idx="4294967295"/>
          </p:nvPr>
        </p:nvSpPr>
        <p:spPr>
          <a:xfrm>
            <a:off x="611505" y="207010"/>
            <a:ext cx="3384550" cy="916940"/>
          </a:xfrm>
        </p:spPr>
        <p:txBody>
          <a:bodyPr/>
          <a:lstStyle/>
          <a:p>
            <a:pPr eaLnBrk="1" hangingPunct="1">
              <a:lnSpc>
                <a:spcPct val="90000"/>
              </a:lnSpc>
              <a:buFont typeface="Wingdings" panose="05000000000000000000" pitchFamily="2" charset="2"/>
              <a:buNone/>
            </a:pPr>
            <a:r>
              <a:rPr lang="zh-CN" sz="2800" b="1" smtClean="0">
                <a:solidFill>
                  <a:srgbClr val="FF3300"/>
                </a:solidFill>
              </a:rPr>
              <a:t>（七）、卫生间</a:t>
            </a:r>
            <a:endParaRPr lang="zh-CN" sz="2800" b="1" smtClean="0">
              <a:solidFill>
                <a:srgbClr val="FF3300"/>
              </a:solidFill>
            </a:endParaRPr>
          </a:p>
        </p:txBody>
      </p:sp>
      <p:pic>
        <p:nvPicPr>
          <p:cNvPr id="135171" name="Picture 3" descr="DSC08080"/>
          <p:cNvPicPr>
            <a:picLocks noChangeAspect="1" noChangeArrowheads="1"/>
          </p:cNvPicPr>
          <p:nvPr>
            <p:ph sz="half" idx="1"/>
          </p:nvPr>
        </p:nvPicPr>
        <p:blipFill>
          <a:blip r:embed="rId2" cstate="print"/>
          <a:srcRect/>
          <a:stretch>
            <a:fillRect/>
          </a:stretch>
        </p:blipFill>
        <p:spPr>
          <a:xfrm>
            <a:off x="179388" y="3284538"/>
            <a:ext cx="3671887" cy="3024187"/>
          </a:xfrm>
          <a:noFill/>
        </p:spPr>
      </p:pic>
      <p:pic>
        <p:nvPicPr>
          <p:cNvPr id="135172" name="Picture 4" descr="DSC08144"/>
          <p:cNvPicPr>
            <a:picLocks noChangeAspect="1" noChangeArrowheads="1"/>
          </p:cNvPicPr>
          <p:nvPr>
            <p:ph sz="half" idx="2"/>
          </p:nvPr>
        </p:nvPicPr>
        <p:blipFill>
          <a:blip r:embed="rId3" cstate="print"/>
          <a:srcRect/>
          <a:stretch>
            <a:fillRect/>
          </a:stretch>
        </p:blipFill>
        <p:spPr>
          <a:xfrm>
            <a:off x="3851275" y="2068513"/>
            <a:ext cx="4321175" cy="2636837"/>
          </a:xfrm>
          <a:noFill/>
        </p:spPr>
      </p:pic>
      <p:sp>
        <p:nvSpPr>
          <p:cNvPr id="135173" name="Oval 5"/>
          <p:cNvSpPr>
            <a:spLocks noChangeArrowheads="1"/>
          </p:cNvSpPr>
          <p:nvPr/>
        </p:nvSpPr>
        <p:spPr bwMode="auto">
          <a:xfrm rot="5591538">
            <a:off x="1690687" y="3860801"/>
            <a:ext cx="792163" cy="2087562"/>
          </a:xfrm>
          <a:prstGeom prst="ellipse">
            <a:avLst/>
          </a:prstGeom>
          <a:noFill/>
          <a:ln w="28575">
            <a:solidFill>
              <a:srgbClr val="FF0000"/>
            </a:solidFill>
            <a:round/>
          </a:ln>
          <a:effectLst/>
        </p:spPr>
        <p:txBody>
          <a:bodyPr wrap="none" anchor="ctr"/>
          <a:lstStyle/>
          <a:p>
            <a:endParaRPr lang="zh-CN" altLang="en-US"/>
          </a:p>
        </p:txBody>
      </p:sp>
      <p:sp>
        <p:nvSpPr>
          <p:cNvPr id="135174" name="Oval 6"/>
          <p:cNvSpPr>
            <a:spLocks noChangeArrowheads="1"/>
          </p:cNvSpPr>
          <p:nvPr/>
        </p:nvSpPr>
        <p:spPr bwMode="auto">
          <a:xfrm rot="-519097">
            <a:off x="3924300" y="2997200"/>
            <a:ext cx="2809875" cy="738188"/>
          </a:xfrm>
          <a:prstGeom prst="ellipse">
            <a:avLst/>
          </a:prstGeom>
          <a:noFill/>
          <a:ln w="28575">
            <a:solidFill>
              <a:srgbClr val="FF0000"/>
            </a:solidFill>
            <a:round/>
          </a:ln>
          <a:effectLst/>
        </p:spPr>
        <p:txBody>
          <a:bodyPr wrap="none" anchor="ctr"/>
          <a:lstStyle/>
          <a:p>
            <a:endParaRPr lang="zh-CN" altLang="en-US"/>
          </a:p>
        </p:txBody>
      </p:sp>
      <p:sp>
        <p:nvSpPr>
          <p:cNvPr id="135175" name="Text Box 7"/>
          <p:cNvSpPr txBox="1">
            <a:spLocks noChangeArrowheads="1"/>
          </p:cNvSpPr>
          <p:nvPr/>
        </p:nvSpPr>
        <p:spPr bwMode="auto">
          <a:xfrm>
            <a:off x="250825" y="2781300"/>
            <a:ext cx="3097213" cy="304800"/>
          </a:xfrm>
          <a:prstGeom prst="rect">
            <a:avLst/>
          </a:prstGeom>
          <a:noFill/>
          <a:ln w="9525">
            <a:noFill/>
            <a:miter lim="800000"/>
          </a:ln>
          <a:effectLst/>
        </p:spPr>
        <p:txBody>
          <a:bodyPr>
            <a:spAutoFit/>
          </a:bodyPr>
          <a:lstStyle/>
          <a:p>
            <a:pPr algn="l"/>
            <a:r>
              <a:rPr lang="zh-CN" sz="1400">
                <a:solidFill>
                  <a:schemeClr val="tx1"/>
                </a:solidFill>
              </a:rPr>
              <a:t>问题：洗手盆台面与门结合处缺口</a:t>
            </a:r>
            <a:endParaRPr lang="zh-CN" sz="1400">
              <a:solidFill>
                <a:schemeClr val="tx1"/>
              </a:solidFill>
            </a:endParaRPr>
          </a:p>
        </p:txBody>
      </p:sp>
      <p:sp>
        <p:nvSpPr>
          <p:cNvPr id="135176" name="Text Box 8"/>
          <p:cNvSpPr txBox="1">
            <a:spLocks noChangeArrowheads="1"/>
          </p:cNvSpPr>
          <p:nvPr/>
        </p:nvSpPr>
        <p:spPr bwMode="auto">
          <a:xfrm>
            <a:off x="4500563" y="1557338"/>
            <a:ext cx="3097212" cy="304800"/>
          </a:xfrm>
          <a:prstGeom prst="rect">
            <a:avLst/>
          </a:prstGeom>
          <a:noFill/>
          <a:ln w="9525">
            <a:noFill/>
            <a:miter lim="800000"/>
          </a:ln>
          <a:effectLst/>
        </p:spPr>
        <p:txBody>
          <a:bodyPr>
            <a:spAutoFit/>
          </a:bodyPr>
          <a:lstStyle/>
          <a:p>
            <a:pPr algn="l"/>
            <a:r>
              <a:rPr lang="zh-CN" sz="1400">
                <a:solidFill>
                  <a:schemeClr val="tx1"/>
                </a:solidFill>
              </a:rPr>
              <a:t>问题：镜前灯下方木作粗糙</a:t>
            </a:r>
            <a:endParaRPr lang="zh-CN" sz="1400">
              <a:solidFill>
                <a:schemeClr val="tx1"/>
              </a:solidFill>
            </a:endParaRPr>
          </a:p>
        </p:txBody>
      </p:sp>
      <p:sp>
        <p:nvSpPr>
          <p:cNvPr id="135177" name="Text Box 9"/>
          <p:cNvSpPr txBox="1">
            <a:spLocks noChangeArrowheads="1"/>
          </p:cNvSpPr>
          <p:nvPr/>
        </p:nvSpPr>
        <p:spPr bwMode="auto">
          <a:xfrm>
            <a:off x="4284663" y="5157788"/>
            <a:ext cx="4248150" cy="581025"/>
          </a:xfrm>
          <a:prstGeom prst="rect">
            <a:avLst/>
          </a:prstGeom>
          <a:noFill/>
          <a:ln w="9525">
            <a:noFill/>
            <a:miter lim="800000"/>
          </a:ln>
          <a:effectLst/>
        </p:spPr>
        <p:txBody>
          <a:bodyPr>
            <a:spAutoFit/>
          </a:bodyPr>
          <a:lstStyle/>
          <a:p>
            <a:pPr algn="l">
              <a:spcBef>
                <a:spcPct val="50000"/>
              </a:spcBef>
            </a:pPr>
            <a:r>
              <a:rPr lang="zh-CN" sz="1600">
                <a:solidFill>
                  <a:schemeClr val="tx1"/>
                </a:solidFill>
              </a:rPr>
              <a:t>标准：卫生洁具外表应洁净无损坏</a:t>
            </a:r>
            <a:r>
              <a:rPr lang="zh-CN" altLang="zh-CN" sz="1600">
                <a:solidFill>
                  <a:schemeClr val="tx1"/>
                </a:solidFill>
              </a:rPr>
              <a:t>,</a:t>
            </a:r>
            <a:r>
              <a:rPr lang="zh-CN" sz="1600">
                <a:solidFill>
                  <a:schemeClr val="tx1"/>
                </a:solidFill>
              </a:rPr>
              <a:t>器具安装牢固，配件齐全。</a:t>
            </a:r>
            <a:endParaRPr lang="zh-CN" sz="1600">
              <a:solidFill>
                <a:schemeClr val="tx1"/>
              </a:solidFill>
            </a:endParaRPr>
          </a:p>
        </p:txBody>
      </p:sp>
    </p:spTree>
  </p:cSld>
  <p:clrMapOvr>
    <a:masterClrMapping/>
  </p:clrMapOvr>
  <p:transition advClick="0" advTm="5000"/>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81915" y="-5715"/>
            <a:ext cx="9236075" cy="6869430"/>
          </a:xfrm>
          <a:prstGeom prst="rect">
            <a:avLst/>
          </a:prstGeom>
        </p:spPr>
      </p:pic>
      <p:sp>
        <p:nvSpPr>
          <p:cNvPr id="20482" name="Rectangle 2"/>
          <p:cNvSpPr>
            <a:spLocks noGrp="1" noChangeArrowheads="1"/>
          </p:cNvSpPr>
          <p:nvPr>
            <p:ph type="title"/>
          </p:nvPr>
        </p:nvSpPr>
        <p:spPr>
          <a:xfrm>
            <a:off x="1151255" y="214630"/>
            <a:ext cx="7792720" cy="654685"/>
          </a:xfrm>
        </p:spPr>
        <p:txBody>
          <a:bodyPr/>
          <a:lstStyle/>
          <a:p>
            <a:pPr eaLnBrk="1" hangingPunct="1"/>
            <a:r>
              <a:rPr lang="zh-CN" altLang="en-US" sz="3200" b="1" smtClean="0"/>
              <a:t>(1)、设计主材料管控:</a:t>
            </a:r>
            <a:endParaRPr lang="zh-CN" altLang="en-US" sz="3200" b="1" smtClean="0"/>
          </a:p>
        </p:txBody>
      </p:sp>
      <p:sp>
        <p:nvSpPr>
          <p:cNvPr id="20483" name="Rectangle 3"/>
          <p:cNvSpPr>
            <a:spLocks noGrp="1" noChangeArrowheads="1"/>
          </p:cNvSpPr>
          <p:nvPr>
            <p:ph type="body" idx="1"/>
          </p:nvPr>
        </p:nvSpPr>
        <p:spPr>
          <a:xfrm>
            <a:off x="655955" y="1335405"/>
            <a:ext cx="7995285" cy="4797425"/>
          </a:xfrm>
        </p:spPr>
        <p:txBody>
          <a:bodyPr/>
          <a:lstStyle/>
          <a:p>
            <a:pPr eaLnBrk="1" hangingPunct="1">
              <a:lnSpc>
                <a:spcPct val="80000"/>
              </a:lnSpc>
              <a:buFont typeface="Wingdings" panose="05000000000000000000" pitchFamily="2" charset="2"/>
              <a:buChar char="u"/>
            </a:pPr>
            <a:r>
              <a:rPr lang="en-US" altLang="zh-CN" sz="1400" smtClean="0"/>
              <a:t>1)</a:t>
            </a:r>
            <a:r>
              <a:rPr lang="zh-CN" altLang="en-US" sz="1400" smtClean="0"/>
              <a:t>、墙地面铺贴瓷砖</a:t>
            </a:r>
            <a:r>
              <a:rPr lang="en-US" altLang="zh-CN" sz="1400" smtClean="0"/>
              <a:t>/</a:t>
            </a:r>
            <a:r>
              <a:rPr lang="zh-CN" altLang="en-US" sz="1400" smtClean="0"/>
              <a:t>石材设计</a:t>
            </a:r>
            <a:r>
              <a:rPr lang="en-US" altLang="zh-CN" sz="1400" smtClean="0"/>
              <a:t>:</a:t>
            </a:r>
            <a:endParaRPr lang="en-US" altLang="zh-CN" sz="1400" smtClean="0"/>
          </a:p>
          <a:p>
            <a:pPr eaLnBrk="1" hangingPunct="1">
              <a:lnSpc>
                <a:spcPct val="80000"/>
              </a:lnSpc>
              <a:buFont typeface="Wingdings" panose="05000000000000000000" pitchFamily="2" charset="2"/>
              <a:buChar char="u"/>
            </a:pPr>
            <a:r>
              <a:rPr lang="en-US" altLang="zh-CN" sz="1400" smtClean="0"/>
              <a:t>a</a:t>
            </a:r>
            <a:r>
              <a:rPr lang="zh-CN" altLang="en-US" sz="1400" smtClean="0"/>
              <a:t>、我司要求设计单位在设计过程中墙地面瓷砖排板管控，对厨房、客餐厅、卫生间、阳台墙地面瓷砖型号选择少；设计的瓷面砖</a:t>
            </a:r>
            <a:r>
              <a:rPr lang="en-US" altLang="zh-CN" sz="1400" smtClean="0"/>
              <a:t>/</a:t>
            </a:r>
            <a:r>
              <a:rPr lang="zh-CN" altLang="en-US" sz="1400" smtClean="0"/>
              <a:t>石材墙地面必须进行排版设计</a:t>
            </a:r>
            <a:r>
              <a:rPr lang="en-US" altLang="zh-CN" sz="1400" smtClean="0"/>
              <a:t>:</a:t>
            </a:r>
            <a:r>
              <a:rPr lang="zh-CN" altLang="en-US" sz="1400" b="1" smtClean="0">
                <a:solidFill>
                  <a:schemeClr val="hlink"/>
                </a:solidFill>
              </a:rPr>
              <a:t>严禁采用</a:t>
            </a:r>
            <a:r>
              <a:rPr lang="zh-CN" altLang="en-US" sz="1400" b="1" smtClean="0">
                <a:solidFill>
                  <a:schemeClr val="hlink"/>
                </a:solidFill>
                <a:latin typeface="Arial" panose="020B0604020202020204" pitchFamily="34" charset="0"/>
              </a:rPr>
              <a:t>“</a:t>
            </a:r>
            <a:r>
              <a:rPr lang="zh-CN" altLang="en-US" sz="1400" b="1" smtClean="0">
                <a:solidFill>
                  <a:schemeClr val="hlink"/>
                </a:solidFill>
              </a:rPr>
              <a:t>工</a:t>
            </a:r>
            <a:r>
              <a:rPr lang="zh-CN" altLang="en-US" sz="1400" b="1" smtClean="0">
                <a:solidFill>
                  <a:schemeClr val="hlink"/>
                </a:solidFill>
                <a:latin typeface="Arial" panose="020B0604020202020204" pitchFamily="34" charset="0"/>
              </a:rPr>
              <a:t>”</a:t>
            </a:r>
            <a:r>
              <a:rPr lang="zh-CN" altLang="en-US" sz="1400" b="1" smtClean="0">
                <a:solidFill>
                  <a:schemeClr val="hlink"/>
                </a:solidFill>
              </a:rPr>
              <a:t>字缝铺贴设计</a:t>
            </a:r>
            <a:r>
              <a:rPr lang="en-US" altLang="zh-CN" sz="1400" b="1" smtClean="0">
                <a:solidFill>
                  <a:schemeClr val="hlink"/>
                </a:solidFill>
              </a:rPr>
              <a:t>(</a:t>
            </a:r>
            <a:r>
              <a:rPr lang="zh-CN" altLang="en-US" sz="1400" b="1" smtClean="0">
                <a:solidFill>
                  <a:schemeClr val="hlink"/>
                </a:solidFill>
              </a:rPr>
              <a:t>加工砖：铺贴不平</a:t>
            </a:r>
            <a:r>
              <a:rPr lang="en-US" altLang="zh-CN" sz="1400" b="1" smtClean="0">
                <a:solidFill>
                  <a:schemeClr val="hlink"/>
                </a:solidFill>
              </a:rPr>
              <a:t>)</a:t>
            </a:r>
            <a:r>
              <a:rPr lang="zh-CN" altLang="en-US" sz="1400" smtClean="0"/>
              <a:t>；单面墙地面不宜有两列非整砖，非整砖的宽度不小于原砖的</a:t>
            </a:r>
            <a:r>
              <a:rPr lang="en-US" altLang="zh-CN" sz="1400" smtClean="0"/>
              <a:t>1/3</a:t>
            </a:r>
            <a:r>
              <a:rPr lang="zh-CN" altLang="en-US" sz="1400" smtClean="0"/>
              <a:t>；尽量地面设计周边少一点</a:t>
            </a:r>
            <a:r>
              <a:rPr lang="en-US" altLang="zh-CN" sz="1400" b="1" smtClean="0">
                <a:solidFill>
                  <a:schemeClr val="hlink"/>
                </a:solidFill>
              </a:rPr>
              <a:t>(</a:t>
            </a:r>
            <a:r>
              <a:rPr lang="zh-CN" altLang="en-US" sz="1400" b="1" smtClean="0">
                <a:solidFill>
                  <a:schemeClr val="hlink"/>
                </a:solidFill>
              </a:rPr>
              <a:t>如周边多</a:t>
            </a:r>
            <a:r>
              <a:rPr lang="en-US" altLang="zh-CN" sz="1400" b="1" smtClean="0">
                <a:solidFill>
                  <a:schemeClr val="hlink"/>
                </a:solidFill>
              </a:rPr>
              <a:t>:</a:t>
            </a:r>
            <a:r>
              <a:rPr lang="zh-CN" altLang="en-US" sz="1400" b="1" smtClean="0">
                <a:solidFill>
                  <a:schemeClr val="hlink"/>
                </a:solidFill>
              </a:rPr>
              <a:t>材料成本、人工费成本上涨</a:t>
            </a:r>
            <a:r>
              <a:rPr lang="en-US" altLang="zh-CN" sz="1400" b="1" smtClean="0">
                <a:solidFill>
                  <a:schemeClr val="hlink"/>
                </a:solidFill>
              </a:rPr>
              <a:t>)</a:t>
            </a:r>
            <a:r>
              <a:rPr lang="zh-CN" altLang="en-US" sz="1400" smtClean="0"/>
              <a:t>。我个人建议：尽量地面不设计斜铺贴</a:t>
            </a:r>
            <a:r>
              <a:rPr lang="en-US" altLang="zh-CN" sz="1400" smtClean="0">
                <a:solidFill>
                  <a:schemeClr val="hlink"/>
                </a:solidFill>
              </a:rPr>
              <a:t>(</a:t>
            </a:r>
            <a:r>
              <a:rPr lang="zh-CN" altLang="en-US" sz="1400" b="1" smtClean="0">
                <a:solidFill>
                  <a:schemeClr val="hlink"/>
                </a:solidFill>
              </a:rPr>
              <a:t>浪费太多</a:t>
            </a:r>
            <a:r>
              <a:rPr lang="en-US" altLang="zh-CN" sz="1400" smtClean="0">
                <a:solidFill>
                  <a:schemeClr val="hlink"/>
                </a:solidFill>
              </a:rPr>
              <a:t>)</a:t>
            </a:r>
            <a:r>
              <a:rPr lang="zh-CN" altLang="en-US" sz="1400" smtClean="0">
                <a:solidFill>
                  <a:schemeClr val="hlink"/>
                </a:solidFill>
              </a:rPr>
              <a:t>。</a:t>
            </a:r>
            <a:endParaRPr lang="zh-CN" altLang="en-US" sz="1400" b="1" smtClean="0">
              <a:solidFill>
                <a:schemeClr val="hlink"/>
              </a:solidFill>
            </a:endParaRPr>
          </a:p>
          <a:p>
            <a:pPr eaLnBrk="1" hangingPunct="1">
              <a:lnSpc>
                <a:spcPct val="80000"/>
              </a:lnSpc>
              <a:buFont typeface="Wingdings" panose="05000000000000000000" pitchFamily="2" charset="2"/>
              <a:buChar char="u"/>
            </a:pPr>
            <a:r>
              <a:rPr lang="en-US" altLang="zh-CN" sz="1400" smtClean="0"/>
              <a:t>2)</a:t>
            </a:r>
            <a:r>
              <a:rPr lang="zh-CN" altLang="en-US" sz="1400" smtClean="0"/>
              <a:t>、 地面地板设计管控：</a:t>
            </a:r>
            <a:endParaRPr lang="zh-CN" altLang="en-US" sz="1400" smtClean="0"/>
          </a:p>
          <a:p>
            <a:pPr eaLnBrk="1" hangingPunct="1">
              <a:lnSpc>
                <a:spcPct val="80000"/>
              </a:lnSpc>
              <a:buFont typeface="Wingdings" panose="05000000000000000000" pitchFamily="2" charset="2"/>
              <a:buChar char="u"/>
            </a:pPr>
            <a:r>
              <a:rPr lang="zh-CN" altLang="en-US" sz="1400" smtClean="0"/>
              <a:t>    </a:t>
            </a:r>
            <a:r>
              <a:rPr lang="en-US" altLang="zh-CN" sz="1400" smtClean="0"/>
              <a:t>a</a:t>
            </a:r>
            <a:r>
              <a:rPr lang="zh-CN" altLang="en-US" sz="1400" smtClean="0"/>
              <a:t>、建议：尽量地面不设计斜铺贴</a:t>
            </a:r>
            <a:r>
              <a:rPr lang="en-US" altLang="zh-CN" sz="1400" smtClean="0">
                <a:solidFill>
                  <a:schemeClr val="hlink"/>
                </a:solidFill>
              </a:rPr>
              <a:t>(</a:t>
            </a:r>
            <a:r>
              <a:rPr lang="zh-CN" altLang="en-US" sz="1400" b="1" smtClean="0">
                <a:solidFill>
                  <a:schemeClr val="hlink"/>
                </a:solidFill>
              </a:rPr>
              <a:t>浪费太多</a:t>
            </a:r>
            <a:r>
              <a:rPr lang="en-US" altLang="zh-CN" sz="1400" smtClean="0">
                <a:solidFill>
                  <a:schemeClr val="hlink"/>
                </a:solidFill>
              </a:rPr>
              <a:t>)</a:t>
            </a:r>
            <a:r>
              <a:rPr lang="zh-CN" altLang="en-US" sz="1400" smtClean="0"/>
              <a:t>地板。</a:t>
            </a:r>
            <a:endParaRPr lang="zh-CN" altLang="en-US" sz="1400" smtClean="0"/>
          </a:p>
          <a:p>
            <a:pPr eaLnBrk="1" hangingPunct="1">
              <a:lnSpc>
                <a:spcPct val="80000"/>
              </a:lnSpc>
              <a:buFont typeface="Wingdings" panose="05000000000000000000" pitchFamily="2" charset="2"/>
              <a:buChar char="u"/>
            </a:pPr>
            <a:r>
              <a:rPr lang="zh-CN" altLang="en-US" sz="1400" smtClean="0"/>
              <a:t>    </a:t>
            </a:r>
            <a:r>
              <a:rPr lang="en-US" altLang="zh-CN" sz="1400" smtClean="0"/>
              <a:t>b</a:t>
            </a:r>
            <a:r>
              <a:rPr lang="zh-CN" altLang="en-US" sz="1400" smtClean="0"/>
              <a:t>、用</a:t>
            </a:r>
            <a:r>
              <a:rPr lang="en-US" altLang="zh-CN" sz="1400" b="1" smtClean="0">
                <a:solidFill>
                  <a:schemeClr val="hlink"/>
                </a:solidFill>
              </a:rPr>
              <a:t>369</a:t>
            </a:r>
            <a:r>
              <a:rPr lang="zh-CN" altLang="en-US" sz="1400" smtClean="0"/>
              <a:t>形式铺贴地板设计，美观好看。</a:t>
            </a:r>
            <a:endParaRPr lang="zh-CN" altLang="en-US" sz="1400" b="1" smtClean="0"/>
          </a:p>
          <a:p>
            <a:pPr eaLnBrk="1" hangingPunct="1">
              <a:lnSpc>
                <a:spcPct val="80000"/>
              </a:lnSpc>
              <a:buFont typeface="Wingdings" panose="05000000000000000000" pitchFamily="2" charset="2"/>
              <a:buChar char="u"/>
            </a:pPr>
            <a:r>
              <a:rPr lang="en-US" altLang="zh-CN" sz="1400" smtClean="0"/>
              <a:t>3)</a:t>
            </a:r>
            <a:r>
              <a:rPr lang="zh-CN" altLang="en-US" sz="1400" smtClean="0"/>
              <a:t>、洁具设计管控：</a:t>
            </a:r>
            <a:endParaRPr lang="zh-CN" altLang="en-US" sz="1400" smtClean="0"/>
          </a:p>
          <a:p>
            <a:pPr eaLnBrk="1" hangingPunct="1">
              <a:lnSpc>
                <a:spcPct val="80000"/>
              </a:lnSpc>
              <a:buFont typeface="Wingdings" panose="05000000000000000000" pitchFamily="2" charset="2"/>
              <a:buChar char="u"/>
            </a:pPr>
            <a:r>
              <a:rPr lang="zh-CN" altLang="en-US" sz="1400" smtClean="0"/>
              <a:t>     </a:t>
            </a:r>
            <a:r>
              <a:rPr lang="en-US" altLang="zh-CN" sz="1400" smtClean="0"/>
              <a:t>1</a:t>
            </a:r>
            <a:r>
              <a:rPr lang="zh-CN" altLang="en-US" sz="1400" smtClean="0"/>
              <a:t>套房内座便器用</a:t>
            </a:r>
            <a:r>
              <a:rPr lang="en-US" altLang="zh-CN" sz="1400" smtClean="0"/>
              <a:t>1</a:t>
            </a:r>
            <a:r>
              <a:rPr lang="zh-CN" altLang="en-US" sz="1400" smtClean="0"/>
              <a:t>种最好</a:t>
            </a:r>
            <a:r>
              <a:rPr lang="en-US" altLang="zh-CN" sz="1400" smtClean="0"/>
              <a:t>(</a:t>
            </a:r>
            <a:r>
              <a:rPr lang="zh-CN" altLang="en-US" sz="1400" smtClean="0"/>
              <a:t>不分主卧</a:t>
            </a:r>
            <a:r>
              <a:rPr lang="en-US" altLang="zh-CN" sz="1400" smtClean="0"/>
              <a:t>/</a:t>
            </a:r>
            <a:r>
              <a:rPr lang="zh-CN" altLang="en-US" sz="1400" smtClean="0"/>
              <a:t>客卧</a:t>
            </a:r>
            <a:r>
              <a:rPr lang="en-US" altLang="zh-CN" sz="1400" smtClean="0"/>
              <a:t>/</a:t>
            </a:r>
            <a:r>
              <a:rPr lang="zh-CN" altLang="en-US" sz="1400" smtClean="0"/>
              <a:t>次卧</a:t>
            </a:r>
            <a:r>
              <a:rPr lang="en-US" altLang="zh-CN" sz="1400" smtClean="0"/>
              <a:t>)</a:t>
            </a:r>
            <a:r>
              <a:rPr lang="zh-CN" altLang="en-US" sz="1400" smtClean="0"/>
              <a:t>。</a:t>
            </a:r>
            <a:endParaRPr lang="zh-CN" altLang="en-US" sz="1400" b="1" smtClean="0"/>
          </a:p>
          <a:p>
            <a:pPr eaLnBrk="1" hangingPunct="1">
              <a:lnSpc>
                <a:spcPct val="80000"/>
              </a:lnSpc>
              <a:buFont typeface="Wingdings" panose="05000000000000000000" pitchFamily="2" charset="2"/>
              <a:buChar char="u"/>
            </a:pPr>
            <a:r>
              <a:rPr lang="en-US" altLang="zh-CN" sz="1400" smtClean="0"/>
              <a:t>4)</a:t>
            </a:r>
            <a:r>
              <a:rPr lang="zh-CN" altLang="en-US" sz="1400" smtClean="0"/>
              <a:t>、卫生间台盆龙头</a:t>
            </a:r>
            <a:r>
              <a:rPr lang="en-US" altLang="zh-CN" sz="1400" smtClean="0"/>
              <a:t>/</a:t>
            </a:r>
            <a:r>
              <a:rPr lang="zh-CN" altLang="en-US" sz="1400" smtClean="0"/>
              <a:t>淋浴房花晒</a:t>
            </a:r>
            <a:r>
              <a:rPr lang="en-US" altLang="zh-CN" sz="1400" smtClean="0"/>
              <a:t>/</a:t>
            </a:r>
            <a:r>
              <a:rPr lang="zh-CN" altLang="en-US" sz="1400" smtClean="0"/>
              <a:t>各种五金配置设计管控：</a:t>
            </a:r>
            <a:endParaRPr lang="zh-CN" altLang="en-US" sz="1400" smtClean="0"/>
          </a:p>
          <a:p>
            <a:pPr eaLnBrk="1" hangingPunct="1">
              <a:lnSpc>
                <a:spcPct val="80000"/>
              </a:lnSpc>
              <a:buFont typeface="Wingdings" panose="05000000000000000000" pitchFamily="2" charset="2"/>
              <a:buChar char="u"/>
            </a:pPr>
            <a:r>
              <a:rPr lang="zh-CN" altLang="en-US" sz="1400" smtClean="0"/>
              <a:t>     </a:t>
            </a:r>
            <a:r>
              <a:rPr lang="en-US" altLang="zh-CN" sz="1400" smtClean="0"/>
              <a:t>1</a:t>
            </a:r>
            <a:r>
              <a:rPr lang="zh-CN" altLang="en-US" sz="1400" smtClean="0"/>
              <a:t>套房内卫生间台盆龙头统一</a:t>
            </a:r>
            <a:r>
              <a:rPr lang="en-US" altLang="zh-CN" sz="1400" smtClean="0"/>
              <a:t>1</a:t>
            </a:r>
            <a:r>
              <a:rPr lang="zh-CN" altLang="en-US" sz="1400" smtClean="0"/>
              <a:t>种</a:t>
            </a:r>
            <a:r>
              <a:rPr lang="en-US" altLang="zh-CN" sz="1400" smtClean="0"/>
              <a:t>/</a:t>
            </a:r>
            <a:r>
              <a:rPr lang="zh-CN" altLang="en-US" sz="1400" smtClean="0"/>
              <a:t>淋浴房花晒统一</a:t>
            </a:r>
            <a:r>
              <a:rPr lang="en-US" altLang="zh-CN" sz="1400" smtClean="0"/>
              <a:t>1</a:t>
            </a:r>
            <a:r>
              <a:rPr lang="zh-CN" altLang="en-US" sz="1400" smtClean="0"/>
              <a:t>种</a:t>
            </a:r>
            <a:r>
              <a:rPr lang="en-US" altLang="zh-CN" sz="1400" smtClean="0"/>
              <a:t>/</a:t>
            </a:r>
            <a:r>
              <a:rPr lang="zh-CN" altLang="en-US" sz="1400" smtClean="0"/>
              <a:t>各种五金配置统一。</a:t>
            </a:r>
            <a:endParaRPr lang="zh-CN" altLang="en-US" sz="1400" b="1" smtClean="0"/>
          </a:p>
          <a:p>
            <a:pPr eaLnBrk="1" hangingPunct="1">
              <a:lnSpc>
                <a:spcPct val="80000"/>
              </a:lnSpc>
              <a:buFont typeface="Wingdings" panose="05000000000000000000" pitchFamily="2" charset="2"/>
              <a:buChar char="u"/>
            </a:pPr>
            <a:r>
              <a:rPr lang="en-US" altLang="zh-CN" sz="1400" smtClean="0"/>
              <a:t>5)</a:t>
            </a:r>
            <a:r>
              <a:rPr lang="zh-CN" altLang="en-US" sz="1400" smtClean="0"/>
              <a:t>、墙纸设计管控：</a:t>
            </a:r>
            <a:endParaRPr lang="zh-CN" altLang="en-US" sz="1400" smtClean="0"/>
          </a:p>
          <a:p>
            <a:pPr eaLnBrk="1" hangingPunct="1">
              <a:lnSpc>
                <a:spcPct val="80000"/>
              </a:lnSpc>
              <a:buFont typeface="Wingdings" panose="05000000000000000000" pitchFamily="2" charset="2"/>
              <a:buChar char="u"/>
            </a:pPr>
            <a:r>
              <a:rPr lang="zh-CN" altLang="en-US" sz="1400" smtClean="0"/>
              <a:t>     各房间墙纸墙纸设计控制型号</a:t>
            </a:r>
            <a:r>
              <a:rPr lang="en-US" altLang="zh-CN" sz="1400" smtClean="0"/>
              <a:t>(</a:t>
            </a:r>
            <a:r>
              <a:rPr lang="zh-CN" altLang="en-US" sz="1400" smtClean="0"/>
              <a:t>主卧统一</a:t>
            </a:r>
            <a:r>
              <a:rPr lang="en-US" altLang="zh-CN" sz="1400" smtClean="0"/>
              <a:t>1</a:t>
            </a:r>
            <a:r>
              <a:rPr lang="zh-CN" altLang="en-US" sz="1400" smtClean="0"/>
              <a:t>种</a:t>
            </a:r>
            <a:r>
              <a:rPr lang="en-US" altLang="zh-CN" sz="1400" smtClean="0"/>
              <a:t>/</a:t>
            </a:r>
            <a:r>
              <a:rPr lang="zh-CN" altLang="en-US" sz="1400" smtClean="0"/>
              <a:t>客卧和次卧统各一</a:t>
            </a:r>
            <a:r>
              <a:rPr lang="en-US" altLang="zh-CN" sz="1400" smtClean="0"/>
              <a:t>1</a:t>
            </a:r>
            <a:r>
              <a:rPr lang="zh-CN" altLang="en-US" sz="1400" smtClean="0"/>
              <a:t>种</a:t>
            </a:r>
            <a:r>
              <a:rPr lang="en-US" altLang="zh-CN" sz="1400" smtClean="0"/>
              <a:t>)</a:t>
            </a:r>
            <a:r>
              <a:rPr lang="zh-CN" altLang="en-US" sz="1400" smtClean="0"/>
              <a:t>。</a:t>
            </a:r>
            <a:endParaRPr lang="zh-CN" altLang="en-US" sz="1400" b="1" smtClean="0"/>
          </a:p>
          <a:p>
            <a:pPr eaLnBrk="1" hangingPunct="1">
              <a:lnSpc>
                <a:spcPct val="80000"/>
              </a:lnSpc>
              <a:buFont typeface="Wingdings" panose="05000000000000000000" pitchFamily="2" charset="2"/>
              <a:buChar char="u"/>
            </a:pPr>
            <a:r>
              <a:rPr lang="en-US" altLang="zh-CN" sz="1400" smtClean="0"/>
              <a:t>6)</a:t>
            </a:r>
            <a:r>
              <a:rPr lang="zh-CN" altLang="en-US" sz="1400" smtClean="0"/>
              <a:t>、各房间吊顶灯设计管控：</a:t>
            </a:r>
            <a:endParaRPr lang="zh-CN" altLang="en-US" sz="1400" smtClean="0"/>
          </a:p>
          <a:p>
            <a:pPr eaLnBrk="1" hangingPunct="1">
              <a:lnSpc>
                <a:spcPct val="80000"/>
              </a:lnSpc>
              <a:buFont typeface="Wingdings" panose="05000000000000000000" pitchFamily="2" charset="2"/>
              <a:buChar char="u"/>
            </a:pPr>
            <a:r>
              <a:rPr lang="zh-CN" altLang="en-US" sz="1400" smtClean="0"/>
              <a:t>     主卧</a:t>
            </a:r>
            <a:r>
              <a:rPr lang="en-US" altLang="zh-CN" sz="1400" smtClean="0"/>
              <a:t>/</a:t>
            </a:r>
            <a:r>
              <a:rPr lang="zh-CN" altLang="en-US" sz="1400" smtClean="0"/>
              <a:t>客卧</a:t>
            </a:r>
            <a:r>
              <a:rPr lang="en-US" altLang="zh-CN" sz="1400" smtClean="0"/>
              <a:t>/</a:t>
            </a:r>
            <a:r>
              <a:rPr lang="zh-CN" altLang="en-US" sz="1400" smtClean="0"/>
              <a:t>次卧统一</a:t>
            </a:r>
            <a:r>
              <a:rPr lang="en-US" altLang="zh-CN" sz="1400" smtClean="0"/>
              <a:t>1</a:t>
            </a:r>
            <a:r>
              <a:rPr lang="zh-CN" altLang="en-US" sz="1400" smtClean="0"/>
              <a:t>种筒灯；除客餐厅</a:t>
            </a:r>
            <a:r>
              <a:rPr lang="en-US" altLang="zh-CN" sz="1400" smtClean="0"/>
              <a:t>/</a:t>
            </a:r>
            <a:r>
              <a:rPr lang="zh-CN" altLang="en-US" sz="1400" smtClean="0"/>
              <a:t>卫生间除外。</a:t>
            </a:r>
            <a:endParaRPr lang="zh-CN" altLang="en-US" sz="1400" b="1" smtClean="0"/>
          </a:p>
          <a:p>
            <a:pPr eaLnBrk="1" hangingPunct="1">
              <a:lnSpc>
                <a:spcPct val="80000"/>
              </a:lnSpc>
              <a:buFont typeface="Wingdings" panose="05000000000000000000" pitchFamily="2" charset="2"/>
              <a:buChar char="u"/>
            </a:pPr>
            <a:r>
              <a:rPr lang="en-US" altLang="zh-CN" sz="1400" smtClean="0"/>
              <a:t>7)</a:t>
            </a:r>
            <a:r>
              <a:rPr lang="zh-CN" altLang="en-US" sz="1400" smtClean="0"/>
              <a:t>、厨柜</a:t>
            </a:r>
            <a:r>
              <a:rPr lang="en-US" altLang="zh-CN" sz="1400" smtClean="0"/>
              <a:t>/</a:t>
            </a:r>
            <a:r>
              <a:rPr lang="zh-CN" altLang="en-US" sz="1400" smtClean="0"/>
              <a:t>衣柜设计管控：</a:t>
            </a:r>
            <a:endParaRPr lang="zh-CN" altLang="en-US" sz="1400" smtClean="0"/>
          </a:p>
          <a:p>
            <a:pPr eaLnBrk="1" hangingPunct="1">
              <a:lnSpc>
                <a:spcPct val="80000"/>
              </a:lnSpc>
              <a:buFont typeface="Wingdings" panose="05000000000000000000" pitchFamily="2" charset="2"/>
              <a:buChar char="u"/>
            </a:pPr>
            <a:r>
              <a:rPr lang="zh-CN" altLang="en-US" sz="1400" smtClean="0"/>
              <a:t>     厨柜</a:t>
            </a:r>
            <a:r>
              <a:rPr lang="en-US" altLang="zh-CN" sz="1400" smtClean="0"/>
              <a:t>/</a:t>
            </a:r>
            <a:r>
              <a:rPr lang="zh-CN" altLang="en-US" sz="1400" smtClean="0"/>
              <a:t>衣柜门板款式设计</a:t>
            </a:r>
            <a:r>
              <a:rPr lang="en-US" altLang="zh-CN" sz="1400" smtClean="0"/>
              <a:t>(</a:t>
            </a:r>
            <a:r>
              <a:rPr lang="zh-CN" altLang="en-US" sz="1400" smtClean="0"/>
              <a:t>款式尽量要单一</a:t>
            </a:r>
            <a:r>
              <a:rPr lang="en-US" altLang="zh-CN" sz="1400" smtClean="0"/>
              <a:t>)</a:t>
            </a:r>
            <a:r>
              <a:rPr lang="zh-CN" altLang="en-US" sz="1400" smtClean="0"/>
              <a:t>控制。</a:t>
            </a:r>
            <a:endParaRPr lang="zh-CN" altLang="en-US" sz="1400" smtClean="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136194" name="Rectangle 2"/>
          <p:cNvSpPr>
            <a:spLocks noGrp="1" noChangeArrowheads="1"/>
          </p:cNvSpPr>
          <p:nvPr>
            <p:ph type="body" idx="4294967295"/>
          </p:nvPr>
        </p:nvSpPr>
        <p:spPr>
          <a:xfrm>
            <a:off x="611505" y="273685"/>
            <a:ext cx="3384550" cy="777240"/>
          </a:xfrm>
        </p:spPr>
        <p:txBody>
          <a:bodyPr/>
          <a:lstStyle/>
          <a:p>
            <a:pPr eaLnBrk="1" hangingPunct="1">
              <a:lnSpc>
                <a:spcPct val="90000"/>
              </a:lnSpc>
              <a:buFont typeface="Wingdings" panose="05000000000000000000" pitchFamily="2" charset="2"/>
              <a:buNone/>
            </a:pPr>
            <a:r>
              <a:rPr lang="zh-CN" sz="2800" b="1" smtClean="0">
                <a:solidFill>
                  <a:srgbClr val="FF3300"/>
                </a:solidFill>
              </a:rPr>
              <a:t>（八）、强弱电类</a:t>
            </a:r>
            <a:endParaRPr lang="zh-CN" sz="2800" b="1" smtClean="0">
              <a:solidFill>
                <a:srgbClr val="FF3300"/>
              </a:solidFill>
            </a:endParaRPr>
          </a:p>
        </p:txBody>
      </p:sp>
      <p:pic>
        <p:nvPicPr>
          <p:cNvPr id="136195" name="Picture 3" descr="DSC08055"/>
          <p:cNvPicPr>
            <a:picLocks noChangeAspect="1" noChangeArrowheads="1"/>
          </p:cNvPicPr>
          <p:nvPr>
            <p:ph sz="half" idx="1"/>
          </p:nvPr>
        </p:nvPicPr>
        <p:blipFill>
          <a:blip r:embed="rId2" cstate="print"/>
          <a:srcRect/>
          <a:stretch>
            <a:fillRect/>
          </a:stretch>
        </p:blipFill>
        <p:spPr>
          <a:xfrm>
            <a:off x="250825" y="3213100"/>
            <a:ext cx="3529013" cy="3022600"/>
          </a:xfrm>
          <a:noFill/>
        </p:spPr>
      </p:pic>
      <p:pic>
        <p:nvPicPr>
          <p:cNvPr id="136196" name="Picture 4" descr="DSC08141"/>
          <p:cNvPicPr>
            <a:picLocks noChangeAspect="1" noChangeArrowheads="1"/>
          </p:cNvPicPr>
          <p:nvPr>
            <p:ph sz="half" idx="2"/>
          </p:nvPr>
        </p:nvPicPr>
        <p:blipFill>
          <a:blip r:embed="rId3" cstate="print"/>
          <a:srcRect/>
          <a:stretch>
            <a:fillRect/>
          </a:stretch>
        </p:blipFill>
        <p:spPr>
          <a:xfrm>
            <a:off x="3459163" y="2203450"/>
            <a:ext cx="3052762" cy="2881313"/>
          </a:xfrm>
          <a:noFill/>
        </p:spPr>
      </p:pic>
      <p:sp>
        <p:nvSpPr>
          <p:cNvPr id="136197" name="Oval 5"/>
          <p:cNvSpPr>
            <a:spLocks noChangeArrowheads="1"/>
          </p:cNvSpPr>
          <p:nvPr/>
        </p:nvSpPr>
        <p:spPr bwMode="auto">
          <a:xfrm rot="344519">
            <a:off x="468313" y="4205288"/>
            <a:ext cx="358775" cy="1158875"/>
          </a:xfrm>
          <a:prstGeom prst="ellipse">
            <a:avLst/>
          </a:prstGeom>
          <a:noFill/>
          <a:ln w="28575">
            <a:solidFill>
              <a:srgbClr val="FF0000"/>
            </a:solidFill>
            <a:round/>
          </a:ln>
          <a:effectLst/>
        </p:spPr>
        <p:txBody>
          <a:bodyPr wrap="none" anchor="ctr"/>
          <a:lstStyle/>
          <a:p>
            <a:endParaRPr lang="zh-CN" altLang="en-US"/>
          </a:p>
        </p:txBody>
      </p:sp>
      <p:sp>
        <p:nvSpPr>
          <p:cNvPr id="136198" name="Oval 6"/>
          <p:cNvSpPr>
            <a:spLocks noChangeArrowheads="1"/>
          </p:cNvSpPr>
          <p:nvPr/>
        </p:nvSpPr>
        <p:spPr bwMode="auto">
          <a:xfrm rot="240526">
            <a:off x="2836863" y="4291013"/>
            <a:ext cx="504825" cy="866775"/>
          </a:xfrm>
          <a:prstGeom prst="ellipse">
            <a:avLst/>
          </a:prstGeom>
          <a:noFill/>
          <a:ln w="28575">
            <a:solidFill>
              <a:srgbClr val="FF0000"/>
            </a:solidFill>
            <a:round/>
          </a:ln>
          <a:effectLst/>
        </p:spPr>
        <p:txBody>
          <a:bodyPr wrap="none" anchor="ctr"/>
          <a:lstStyle/>
          <a:p>
            <a:endParaRPr lang="zh-CN" altLang="en-US"/>
          </a:p>
        </p:txBody>
      </p:sp>
      <p:sp>
        <p:nvSpPr>
          <p:cNvPr id="136199" name="Oval 7"/>
          <p:cNvSpPr>
            <a:spLocks noChangeArrowheads="1"/>
          </p:cNvSpPr>
          <p:nvPr/>
        </p:nvSpPr>
        <p:spPr bwMode="auto">
          <a:xfrm>
            <a:off x="4211638" y="2276475"/>
            <a:ext cx="1152525" cy="2736850"/>
          </a:xfrm>
          <a:prstGeom prst="ellipse">
            <a:avLst/>
          </a:prstGeom>
          <a:noFill/>
          <a:ln w="28575">
            <a:solidFill>
              <a:srgbClr val="FF0000"/>
            </a:solidFill>
            <a:round/>
          </a:ln>
          <a:effectLst/>
        </p:spPr>
        <p:txBody>
          <a:bodyPr wrap="none" anchor="ctr"/>
          <a:lstStyle/>
          <a:p>
            <a:endParaRPr lang="zh-CN" altLang="en-US"/>
          </a:p>
        </p:txBody>
      </p:sp>
      <p:pic>
        <p:nvPicPr>
          <p:cNvPr id="136200" name="Picture 8" descr="DSC08150"/>
          <p:cNvPicPr>
            <a:picLocks noChangeAspect="1" noChangeArrowheads="1"/>
          </p:cNvPicPr>
          <p:nvPr/>
        </p:nvPicPr>
        <p:blipFill>
          <a:blip r:embed="rId4" cstate="print"/>
          <a:srcRect/>
          <a:stretch>
            <a:fillRect/>
          </a:stretch>
        </p:blipFill>
        <p:spPr bwMode="auto">
          <a:xfrm>
            <a:off x="6048375" y="1412875"/>
            <a:ext cx="3095625" cy="2519363"/>
          </a:xfrm>
          <a:prstGeom prst="rect">
            <a:avLst/>
          </a:prstGeom>
          <a:noFill/>
          <a:ln w="9525">
            <a:noFill/>
            <a:miter lim="800000"/>
            <a:headEnd/>
            <a:tailEnd/>
          </a:ln>
        </p:spPr>
      </p:pic>
      <p:sp>
        <p:nvSpPr>
          <p:cNvPr id="136201" name="Oval 9"/>
          <p:cNvSpPr>
            <a:spLocks noChangeArrowheads="1"/>
          </p:cNvSpPr>
          <p:nvPr/>
        </p:nvSpPr>
        <p:spPr bwMode="auto">
          <a:xfrm rot="-442910">
            <a:off x="6804025" y="2349500"/>
            <a:ext cx="358775" cy="1158875"/>
          </a:xfrm>
          <a:prstGeom prst="ellipse">
            <a:avLst/>
          </a:prstGeom>
          <a:noFill/>
          <a:ln w="28575">
            <a:solidFill>
              <a:srgbClr val="FF0000"/>
            </a:solidFill>
            <a:round/>
          </a:ln>
          <a:effectLst/>
        </p:spPr>
        <p:txBody>
          <a:bodyPr wrap="none" anchor="ctr"/>
          <a:lstStyle/>
          <a:p>
            <a:endParaRPr lang="zh-CN" altLang="en-US"/>
          </a:p>
        </p:txBody>
      </p:sp>
      <p:sp>
        <p:nvSpPr>
          <p:cNvPr id="136202" name="Oval 10"/>
          <p:cNvSpPr>
            <a:spLocks noChangeArrowheads="1"/>
          </p:cNvSpPr>
          <p:nvPr/>
        </p:nvSpPr>
        <p:spPr bwMode="auto">
          <a:xfrm rot="4752025">
            <a:off x="7650163" y="1704975"/>
            <a:ext cx="503238" cy="1214437"/>
          </a:xfrm>
          <a:prstGeom prst="ellipse">
            <a:avLst/>
          </a:prstGeom>
          <a:noFill/>
          <a:ln w="28575">
            <a:solidFill>
              <a:srgbClr val="FF0000"/>
            </a:solidFill>
            <a:round/>
          </a:ln>
          <a:effectLst/>
        </p:spPr>
        <p:txBody>
          <a:bodyPr wrap="none" anchor="ctr"/>
          <a:lstStyle/>
          <a:p>
            <a:endParaRPr lang="zh-CN" altLang="en-US"/>
          </a:p>
        </p:txBody>
      </p:sp>
      <p:sp>
        <p:nvSpPr>
          <p:cNvPr id="136203" name="Text Box 11"/>
          <p:cNvSpPr txBox="1">
            <a:spLocks noChangeArrowheads="1"/>
          </p:cNvSpPr>
          <p:nvPr/>
        </p:nvSpPr>
        <p:spPr bwMode="auto">
          <a:xfrm>
            <a:off x="179388" y="2708275"/>
            <a:ext cx="3097212" cy="304800"/>
          </a:xfrm>
          <a:prstGeom prst="rect">
            <a:avLst/>
          </a:prstGeom>
          <a:noFill/>
          <a:ln w="9525">
            <a:noFill/>
            <a:miter lim="800000"/>
          </a:ln>
          <a:effectLst/>
        </p:spPr>
        <p:txBody>
          <a:bodyPr>
            <a:spAutoFit/>
          </a:bodyPr>
          <a:lstStyle/>
          <a:p>
            <a:pPr algn="l"/>
            <a:r>
              <a:rPr lang="zh-CN" sz="1400">
                <a:solidFill>
                  <a:schemeClr val="tx1"/>
                </a:solidFill>
              </a:rPr>
              <a:t>问题：强电箱开关之间缝隙大</a:t>
            </a:r>
            <a:endParaRPr lang="zh-CN" sz="1400">
              <a:solidFill>
                <a:schemeClr val="tx1"/>
              </a:solidFill>
            </a:endParaRPr>
          </a:p>
        </p:txBody>
      </p:sp>
      <p:sp>
        <p:nvSpPr>
          <p:cNvPr id="136204" name="Text Box 12"/>
          <p:cNvSpPr txBox="1">
            <a:spLocks noChangeArrowheads="1"/>
          </p:cNvSpPr>
          <p:nvPr/>
        </p:nvSpPr>
        <p:spPr bwMode="auto">
          <a:xfrm>
            <a:off x="3924300" y="1484313"/>
            <a:ext cx="2665413" cy="304800"/>
          </a:xfrm>
          <a:prstGeom prst="rect">
            <a:avLst/>
          </a:prstGeom>
          <a:noFill/>
          <a:ln w="9525">
            <a:noFill/>
            <a:miter lim="800000"/>
          </a:ln>
          <a:effectLst/>
        </p:spPr>
        <p:txBody>
          <a:bodyPr>
            <a:spAutoFit/>
          </a:bodyPr>
          <a:lstStyle/>
          <a:p>
            <a:pPr algn="l"/>
            <a:r>
              <a:rPr lang="zh-CN" sz="1400">
                <a:solidFill>
                  <a:schemeClr val="tx1"/>
                </a:solidFill>
              </a:rPr>
              <a:t>问题：面板布置凌乱</a:t>
            </a:r>
            <a:endParaRPr lang="zh-CN" sz="1400">
              <a:solidFill>
                <a:schemeClr val="tx1"/>
              </a:solidFill>
            </a:endParaRPr>
          </a:p>
        </p:txBody>
      </p:sp>
      <p:sp>
        <p:nvSpPr>
          <p:cNvPr id="136205" name="Text Box 13"/>
          <p:cNvSpPr txBox="1">
            <a:spLocks noChangeArrowheads="1"/>
          </p:cNvSpPr>
          <p:nvPr/>
        </p:nvSpPr>
        <p:spPr bwMode="auto">
          <a:xfrm>
            <a:off x="6156325" y="981075"/>
            <a:ext cx="2665413" cy="304800"/>
          </a:xfrm>
          <a:prstGeom prst="rect">
            <a:avLst/>
          </a:prstGeom>
          <a:noFill/>
          <a:ln w="9525">
            <a:noFill/>
            <a:miter lim="800000"/>
          </a:ln>
          <a:effectLst/>
        </p:spPr>
        <p:txBody>
          <a:bodyPr>
            <a:spAutoFit/>
          </a:bodyPr>
          <a:lstStyle/>
          <a:p>
            <a:pPr algn="l"/>
            <a:r>
              <a:rPr lang="zh-CN" sz="1400">
                <a:solidFill>
                  <a:schemeClr val="tx1"/>
                </a:solidFill>
              </a:rPr>
              <a:t>问题：面板安装间隙大</a:t>
            </a:r>
            <a:endParaRPr lang="zh-CN" sz="1400">
              <a:solidFill>
                <a:schemeClr val="tx1"/>
              </a:solidFill>
            </a:endParaRPr>
          </a:p>
        </p:txBody>
      </p:sp>
      <p:sp>
        <p:nvSpPr>
          <p:cNvPr id="136206" name="Text Box 14"/>
          <p:cNvSpPr txBox="1">
            <a:spLocks noChangeArrowheads="1"/>
          </p:cNvSpPr>
          <p:nvPr/>
        </p:nvSpPr>
        <p:spPr bwMode="auto">
          <a:xfrm>
            <a:off x="4140200" y="5300663"/>
            <a:ext cx="4248150" cy="947737"/>
          </a:xfrm>
          <a:prstGeom prst="rect">
            <a:avLst/>
          </a:prstGeom>
          <a:noFill/>
          <a:ln w="9525">
            <a:noFill/>
            <a:miter lim="800000"/>
          </a:ln>
          <a:effectLst/>
        </p:spPr>
        <p:txBody>
          <a:bodyPr>
            <a:spAutoFit/>
          </a:bodyPr>
          <a:lstStyle/>
          <a:p>
            <a:pPr algn="l">
              <a:spcBef>
                <a:spcPct val="50000"/>
              </a:spcBef>
            </a:pPr>
            <a:r>
              <a:rPr lang="zh-CN" sz="1600">
                <a:solidFill>
                  <a:schemeClr val="tx1"/>
                </a:solidFill>
              </a:rPr>
              <a:t>标准：</a:t>
            </a:r>
            <a:r>
              <a:rPr lang="zh-CN" altLang="zh-CN" sz="1600">
                <a:solidFill>
                  <a:schemeClr val="tx1"/>
                </a:solidFill>
              </a:rPr>
              <a:t>1.</a:t>
            </a:r>
            <a:r>
              <a:rPr lang="zh-CN" sz="1600">
                <a:solidFill>
                  <a:schemeClr val="tx1"/>
                </a:solidFill>
              </a:rPr>
              <a:t>配电箱安装平、正、牢固 、合理</a:t>
            </a:r>
            <a:endParaRPr lang="zh-CN" sz="1600">
              <a:solidFill>
                <a:schemeClr val="tx1"/>
              </a:solidFill>
            </a:endParaRPr>
          </a:p>
          <a:p>
            <a:pPr algn="l">
              <a:spcBef>
                <a:spcPct val="50000"/>
              </a:spcBef>
            </a:pPr>
            <a:r>
              <a:rPr lang="zh-CN" altLang="zh-CN" sz="1600">
                <a:solidFill>
                  <a:schemeClr val="tx1"/>
                </a:solidFill>
              </a:rPr>
              <a:t>2.</a:t>
            </a:r>
            <a:r>
              <a:rPr lang="zh-CN" sz="1600">
                <a:solidFill>
                  <a:schemeClr val="tx1"/>
                </a:solidFill>
              </a:rPr>
              <a:t>插座、开关安装高度符合规范，相线、零线接法正确，左零右火，接地接表示明显 </a:t>
            </a:r>
            <a:endParaRPr lang="zh-CN" sz="1600">
              <a:solidFill>
                <a:schemeClr val="tx1"/>
              </a:solidFill>
            </a:endParaRPr>
          </a:p>
        </p:txBody>
      </p:sp>
    </p:spTree>
  </p:cSld>
  <p:clrMapOvr>
    <a:masterClrMapping/>
  </p:clrMapOvr>
  <p:transition advClick="0" advTm="5000"/>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0005" y="-5715"/>
            <a:ext cx="9236075" cy="6869430"/>
          </a:xfrm>
          <a:prstGeom prst="rect">
            <a:avLst/>
          </a:prstGeom>
        </p:spPr>
      </p:pic>
      <p:sp>
        <p:nvSpPr>
          <p:cNvPr id="137218" name="Rectangle 2"/>
          <p:cNvSpPr>
            <a:spLocks noGrp="1" noChangeArrowheads="1"/>
          </p:cNvSpPr>
          <p:nvPr>
            <p:ph type="title"/>
          </p:nvPr>
        </p:nvSpPr>
        <p:spPr>
          <a:xfrm>
            <a:off x="468313" y="2924175"/>
            <a:ext cx="8218487" cy="2520950"/>
          </a:xfrm>
        </p:spPr>
        <p:txBody>
          <a:bodyPr/>
          <a:lstStyle/>
          <a:p>
            <a:pPr eaLnBrk="1" hangingPunct="1"/>
            <a:br>
              <a:rPr lang="zh-CN" altLang="en-US" sz="2800" smtClean="0"/>
            </a:br>
            <a:r>
              <a:rPr lang="zh-CN" altLang="en-US" sz="2800" smtClean="0"/>
              <a:t>       </a:t>
            </a:r>
            <a:r>
              <a:rPr lang="zh-CN" altLang="en-US" sz="2800" b="1" smtClean="0"/>
              <a:t>确定精装修房屋在物业验收时的工程与清洁标</a:t>
            </a:r>
            <a:br>
              <a:rPr lang="zh-CN" altLang="en-US" sz="2800" b="1" smtClean="0"/>
            </a:br>
            <a:br>
              <a:rPr lang="zh-CN" altLang="en-US" sz="2800" b="1" smtClean="0"/>
            </a:br>
            <a:r>
              <a:rPr lang="zh-CN" altLang="en-US" sz="2800" b="1" smtClean="0"/>
              <a:t>准、以确保房屋的交付质量和提升业主的满意率。</a:t>
            </a:r>
            <a:br>
              <a:rPr lang="zh-CN" altLang="en-US" sz="2800" b="1" smtClean="0"/>
            </a:br>
            <a:br>
              <a:rPr lang="zh-CN" altLang="en-US" sz="2800" b="1" smtClean="0"/>
            </a:br>
            <a:endParaRPr lang="zh-CN" altLang="en-US" sz="2800" b="1" smtClean="0"/>
          </a:p>
        </p:txBody>
      </p:sp>
      <p:sp>
        <p:nvSpPr>
          <p:cNvPr id="137219" name="Text Box 3"/>
          <p:cNvSpPr txBox="1">
            <a:spLocks noChangeArrowheads="1"/>
          </p:cNvSpPr>
          <p:nvPr/>
        </p:nvSpPr>
        <p:spPr bwMode="auto">
          <a:xfrm>
            <a:off x="900113" y="1485900"/>
            <a:ext cx="6696075" cy="1219200"/>
          </a:xfrm>
          <a:prstGeom prst="rect">
            <a:avLst/>
          </a:prstGeom>
          <a:noFill/>
          <a:ln w="9525">
            <a:noFill/>
            <a:miter lim="800000"/>
          </a:ln>
          <a:effectLst/>
        </p:spPr>
        <p:txBody>
          <a:bodyPr>
            <a:spAutoFit/>
          </a:bodyPr>
          <a:lstStyle/>
          <a:p>
            <a:pPr>
              <a:spcBef>
                <a:spcPct val="50000"/>
              </a:spcBef>
            </a:pPr>
            <a:r>
              <a:rPr lang="zh-CN" altLang="en-US">
                <a:solidFill>
                  <a:srgbClr val="FF3300"/>
                </a:solidFill>
              </a:rPr>
              <a:t>八、</a:t>
            </a:r>
            <a:r>
              <a:rPr lang="zh-CN" altLang="en-US">
                <a:solidFill>
                  <a:schemeClr val="tx1"/>
                </a:solidFill>
              </a:rPr>
              <a:t>精装修房屋物业验收标准</a:t>
            </a:r>
            <a:endParaRPr lang="zh-CN" altLang="en-US">
              <a:solidFill>
                <a:schemeClr val="tx1"/>
              </a:solidFill>
            </a:endParaRPr>
          </a:p>
          <a:p>
            <a:pPr>
              <a:spcBef>
                <a:spcPct val="50000"/>
              </a:spcBef>
            </a:pPr>
            <a:r>
              <a:rPr lang="zh-CN" altLang="en-US" sz="2800"/>
              <a:t>（一）、目的</a:t>
            </a:r>
            <a:endParaRPr lang="zh-CN" altLang="en-US" sz="2800"/>
          </a:p>
        </p:txBody>
      </p:sp>
    </p:spTree>
  </p:cSld>
  <p:clrMapOvr>
    <a:masterClrMapping/>
  </p:clrMapOvr>
  <p:transition advClick="0" advTm="5000"/>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138242" name="Rectangle 2"/>
          <p:cNvSpPr>
            <a:spLocks noGrp="1" noChangeArrowheads="1"/>
          </p:cNvSpPr>
          <p:nvPr>
            <p:ph type="title"/>
          </p:nvPr>
        </p:nvSpPr>
        <p:spPr>
          <a:xfrm>
            <a:off x="250825" y="1557338"/>
            <a:ext cx="8642350" cy="4105275"/>
          </a:xfrm>
        </p:spPr>
        <p:txBody>
          <a:bodyPr/>
          <a:lstStyle/>
          <a:p>
            <a:pPr eaLnBrk="1" hangingPunct="1"/>
            <a:r>
              <a:rPr lang="zh-CN" altLang="en-US" sz="1600" smtClean="0"/>
              <a:t>根据：</a:t>
            </a:r>
            <a:br>
              <a:rPr lang="zh-CN" altLang="en-US" sz="3200" smtClean="0"/>
            </a:br>
            <a:r>
              <a:rPr lang="zh-CN" altLang="en-US" sz="3200" smtClean="0"/>
              <a:t>    </a:t>
            </a:r>
            <a:r>
              <a:rPr lang="en-US" sz="3200" smtClean="0"/>
              <a:t> </a:t>
            </a:r>
            <a:r>
              <a:rPr lang="zh-CN" altLang="en-US" sz="1800" smtClean="0"/>
              <a:t>《住宅室内装饰装修管理办法》（建设部 110号令）、</a:t>
            </a:r>
            <a:br>
              <a:rPr lang="zh-CN" altLang="en-US" sz="1800" smtClean="0"/>
            </a:br>
            <a:r>
              <a:rPr lang="zh-CN" altLang="en-US" sz="1800" smtClean="0"/>
              <a:t>        </a:t>
            </a:r>
            <a:r>
              <a:rPr lang="en-US" sz="1800" smtClean="0"/>
              <a:t> </a:t>
            </a:r>
            <a:r>
              <a:rPr lang="zh-CN" altLang="en-US" sz="1800" smtClean="0"/>
              <a:t>《住宅装饰装修工程施工规范》（GB50327）、</a:t>
            </a:r>
            <a:br>
              <a:rPr lang="zh-CN" altLang="en-US" sz="1800" smtClean="0"/>
            </a:br>
            <a:r>
              <a:rPr lang="zh-CN" altLang="en-US" sz="1800" smtClean="0"/>
              <a:t>        </a:t>
            </a:r>
            <a:r>
              <a:rPr lang="en-US" sz="1800" smtClean="0"/>
              <a:t> </a:t>
            </a:r>
            <a:r>
              <a:rPr lang="zh-CN" altLang="en-US" sz="1800" smtClean="0"/>
              <a:t>《建筑装饰工程质量验收规范》（GB50210）、</a:t>
            </a:r>
            <a:br>
              <a:rPr lang="zh-CN" altLang="en-US" sz="1800" smtClean="0"/>
            </a:br>
            <a:r>
              <a:rPr lang="zh-CN" altLang="en-US" sz="1800" smtClean="0"/>
              <a:t>       </a:t>
            </a:r>
            <a:r>
              <a:rPr lang="en-US" sz="1800" smtClean="0"/>
              <a:t> </a:t>
            </a:r>
            <a:r>
              <a:rPr lang="zh-CN" altLang="en-US" sz="1800" smtClean="0"/>
              <a:t> 《民有建筑工程室内环境污染控制规范》（GB50325）     结合 ：</a:t>
            </a:r>
            <a:r>
              <a:rPr lang="en-US" sz="1800" smtClean="0"/>
              <a:t> </a:t>
            </a:r>
            <a:r>
              <a:rPr lang="zh-CN" altLang="en-US" sz="1800" smtClean="0"/>
              <a:t>       </a:t>
            </a:r>
            <a:r>
              <a:rPr lang="en-US" sz="1800" smtClean="0"/>
              <a:t>           </a:t>
            </a:r>
            <a:r>
              <a:rPr lang="zh-CN" altLang="en-US" sz="1800" smtClean="0"/>
              <a:t> </a:t>
            </a:r>
            <a:r>
              <a:rPr lang="en-US" sz="1800" smtClean="0"/>
              <a:t>             </a:t>
            </a:r>
            <a:r>
              <a:rPr lang="zh-CN" altLang="en-US" sz="1800" smtClean="0"/>
              <a:t>《住宅装饰装修验收地方标准》和本公司《项目移交标准》等相关资料制订本标准。</a:t>
            </a:r>
            <a:br>
              <a:rPr lang="zh-CN" altLang="en-US" sz="1800" smtClean="0"/>
            </a:br>
            <a:r>
              <a:rPr lang="zh-CN" altLang="en-US" sz="1800" smtClean="0"/>
              <a:t>                                      </a:t>
            </a:r>
            <a:br>
              <a:rPr lang="zh-CN" altLang="en-US" sz="1800" smtClean="0"/>
            </a:br>
            <a:endParaRPr lang="zh-CN" altLang="en-US" sz="1800" smtClean="0"/>
          </a:p>
        </p:txBody>
      </p:sp>
      <p:sp>
        <p:nvSpPr>
          <p:cNvPr id="138243" name="Text Box 3"/>
          <p:cNvSpPr txBox="1">
            <a:spLocks noChangeArrowheads="1"/>
          </p:cNvSpPr>
          <p:nvPr/>
        </p:nvSpPr>
        <p:spPr bwMode="auto">
          <a:xfrm>
            <a:off x="2017395" y="1035368"/>
            <a:ext cx="4537075" cy="521970"/>
          </a:xfrm>
          <a:prstGeom prst="rect">
            <a:avLst/>
          </a:prstGeom>
          <a:noFill/>
          <a:ln w="9525">
            <a:noFill/>
            <a:miter lim="800000"/>
          </a:ln>
          <a:effectLst/>
        </p:spPr>
        <p:txBody>
          <a:bodyPr wrap="square">
            <a:spAutoFit/>
          </a:bodyPr>
          <a:lstStyle/>
          <a:p>
            <a:pPr>
              <a:spcBef>
                <a:spcPct val="50000"/>
              </a:spcBef>
            </a:pPr>
            <a:r>
              <a:rPr lang="zh-CN" altLang="en-US" sz="2800"/>
              <a:t>（二 ）、适用原则</a:t>
            </a:r>
            <a:endParaRPr lang="zh-CN" altLang="en-US" sz="2800"/>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36830" y="-5715"/>
            <a:ext cx="9236075" cy="6869430"/>
          </a:xfrm>
          <a:prstGeom prst="rect">
            <a:avLst/>
          </a:prstGeom>
        </p:spPr>
      </p:pic>
      <p:sp>
        <p:nvSpPr>
          <p:cNvPr id="139266" name="Rectangle 2"/>
          <p:cNvSpPr>
            <a:spLocks noChangeArrowheads="1"/>
          </p:cNvSpPr>
          <p:nvPr/>
        </p:nvSpPr>
        <p:spPr bwMode="auto">
          <a:xfrm>
            <a:off x="323850" y="1918494"/>
            <a:ext cx="8820150" cy="4092575"/>
          </a:xfrm>
          <a:prstGeom prst="rect">
            <a:avLst/>
          </a:prstGeom>
          <a:noFill/>
          <a:ln w="9525">
            <a:noFill/>
            <a:miter lim="800000"/>
          </a:ln>
          <a:effectLst/>
        </p:spPr>
        <p:txBody>
          <a:bodyPr anchor="ctr">
            <a:spAutoFit/>
          </a:bodyPr>
          <a:lstStyle/>
          <a:p>
            <a:pPr algn="l"/>
            <a:r>
              <a:rPr lang="zh-CN" altLang="zh-CN" sz="2000" b="0">
                <a:latin typeface="Tahoma" panose="020B0604030504040204" pitchFamily="34" charset="0"/>
              </a:rPr>
              <a:t>1</a:t>
            </a:r>
            <a:r>
              <a:rPr lang="zh-CN" sz="2000" b="0">
                <a:latin typeface="Tahoma" panose="020B0604030504040204" pitchFamily="34" charset="0"/>
              </a:rPr>
              <a:t>）基本要求：</a:t>
            </a:r>
            <a:endParaRPr lang="zh-CN" sz="2000" b="0">
              <a:latin typeface="Tahoma" panose="020B0604030504040204" pitchFamily="34" charset="0"/>
            </a:endParaRPr>
          </a:p>
          <a:p>
            <a:pPr algn="l"/>
            <a:endParaRPr lang="zh-CN" altLang="zh-CN" sz="2000" b="0">
              <a:latin typeface="Tahoma" panose="020B0604030504040204" pitchFamily="34" charset="0"/>
            </a:endParaRPr>
          </a:p>
          <a:p>
            <a:pPr algn="l"/>
            <a:r>
              <a:rPr lang="zh-CN" altLang="zh-CN" sz="2000" b="0">
                <a:latin typeface="Tahoma" panose="020B0604030504040204" pitchFamily="34" charset="0"/>
              </a:rPr>
              <a:t> a. </a:t>
            </a:r>
            <a:r>
              <a:rPr lang="zh-CN" sz="2000" b="0">
                <a:latin typeface="Tahoma" panose="020B0604030504040204" pitchFamily="34" charset="0"/>
              </a:rPr>
              <a:t>门框和窗框安装必须牢固，平衡，垂直。</a:t>
            </a:r>
            <a:endParaRPr lang="zh-CN" sz="2000" b="0">
              <a:latin typeface="Tahoma" panose="020B0604030504040204" pitchFamily="34" charset="0"/>
            </a:endParaRPr>
          </a:p>
          <a:p>
            <a:pPr algn="l"/>
            <a:r>
              <a:rPr lang="zh-CN" altLang="zh-CN" sz="2000" b="0">
                <a:latin typeface="Tahoma" panose="020B0604030504040204" pitchFamily="34" charset="0"/>
              </a:rPr>
              <a:t> b. </a:t>
            </a:r>
            <a:r>
              <a:rPr lang="zh-CN" sz="2000" b="0">
                <a:latin typeface="Tahoma" panose="020B0604030504040204" pitchFamily="34" charset="0"/>
              </a:rPr>
              <a:t>门与门缝，窗与窗框，缝隙均匀适中。</a:t>
            </a:r>
            <a:endParaRPr lang="zh-CN" sz="2000" b="0">
              <a:latin typeface="Tahoma" panose="020B0604030504040204" pitchFamily="34" charset="0"/>
            </a:endParaRPr>
          </a:p>
          <a:p>
            <a:pPr algn="l"/>
            <a:r>
              <a:rPr lang="zh-CN" altLang="zh-CN" sz="2000" b="0">
                <a:latin typeface="Tahoma" panose="020B0604030504040204" pitchFamily="34" charset="0"/>
              </a:rPr>
              <a:t> c. </a:t>
            </a:r>
            <a:r>
              <a:rPr lang="zh-CN" sz="2000" b="0">
                <a:latin typeface="Tahoma" panose="020B0604030504040204" pitchFamily="34" charset="0"/>
              </a:rPr>
              <a:t>门、窗表面色泽一致，无凹痕、划痕及破损。</a:t>
            </a:r>
            <a:endParaRPr lang="zh-CN" sz="2000" b="0">
              <a:latin typeface="Tahoma" panose="020B0604030504040204" pitchFamily="34" charset="0"/>
            </a:endParaRPr>
          </a:p>
          <a:p>
            <a:pPr algn="l"/>
            <a:r>
              <a:rPr lang="zh-CN" altLang="zh-CN" sz="2000" b="0">
                <a:latin typeface="Tahoma" panose="020B0604030504040204" pitchFamily="34" charset="0"/>
              </a:rPr>
              <a:t> d. </a:t>
            </a:r>
            <a:r>
              <a:rPr lang="zh-CN" sz="2000" b="0">
                <a:latin typeface="Tahoma" panose="020B0604030504040204" pitchFamily="34" charset="0"/>
              </a:rPr>
              <a:t>门、窗连接开启灵活，无杂音。</a:t>
            </a:r>
            <a:endParaRPr lang="zh-CN" sz="2000" b="0">
              <a:latin typeface="Tahoma" panose="020B0604030504040204" pitchFamily="34" charset="0"/>
            </a:endParaRPr>
          </a:p>
          <a:p>
            <a:pPr algn="l"/>
            <a:r>
              <a:rPr lang="zh-CN" altLang="zh-CN" sz="2000" b="0">
                <a:latin typeface="Tahoma" panose="020B0604030504040204" pitchFamily="34" charset="0"/>
              </a:rPr>
              <a:t> e. </a:t>
            </a:r>
            <a:r>
              <a:rPr lang="zh-CN" sz="2000" b="0">
                <a:latin typeface="Tahoma" panose="020B0604030504040204" pitchFamily="34" charset="0"/>
              </a:rPr>
              <a:t>窗户密封条完整，连接处平整无空隙。</a:t>
            </a:r>
            <a:endParaRPr lang="zh-CN" sz="2000" b="0">
              <a:latin typeface="Tahoma" panose="020B0604030504040204" pitchFamily="34" charset="0"/>
            </a:endParaRPr>
          </a:p>
          <a:p>
            <a:pPr algn="l"/>
            <a:r>
              <a:rPr lang="zh-CN" altLang="zh-CN" sz="2000" b="0">
                <a:latin typeface="Tahoma" panose="020B0604030504040204" pitchFamily="34" charset="0"/>
              </a:rPr>
              <a:t> f. </a:t>
            </a:r>
            <a:r>
              <a:rPr lang="zh-CN" sz="2000" b="0">
                <a:latin typeface="Tahoma" panose="020B0604030504040204" pitchFamily="34" charset="0"/>
              </a:rPr>
              <a:t>门锁安装位置准确，开启灵活。</a:t>
            </a:r>
            <a:endParaRPr lang="zh-CN" sz="2000" b="0">
              <a:latin typeface="Tahoma" panose="020B0604030504040204" pitchFamily="34" charset="0"/>
            </a:endParaRPr>
          </a:p>
          <a:p>
            <a:pPr algn="l"/>
            <a:r>
              <a:rPr lang="zh-CN" altLang="zh-CN" sz="2000" b="0">
                <a:latin typeface="Tahoma" panose="020B0604030504040204" pitchFamily="34" charset="0"/>
              </a:rPr>
              <a:t> g. </a:t>
            </a:r>
            <a:r>
              <a:rPr lang="zh-CN" sz="2000" b="0">
                <a:latin typeface="Tahoma" panose="020B0604030504040204" pitchFamily="34" charset="0"/>
              </a:rPr>
              <a:t>门、窗的开启方向与要求相符 。</a:t>
            </a:r>
            <a:endParaRPr lang="zh-CN" sz="2000" b="0">
              <a:latin typeface="Tahoma" panose="020B0604030504040204" pitchFamily="34" charset="0"/>
            </a:endParaRPr>
          </a:p>
          <a:p>
            <a:pPr algn="l"/>
            <a:r>
              <a:rPr lang="zh-CN" altLang="zh-CN" sz="2000" b="0">
                <a:latin typeface="Tahoma" panose="020B0604030504040204" pitchFamily="34" charset="0"/>
              </a:rPr>
              <a:t> h. </a:t>
            </a:r>
            <a:r>
              <a:rPr lang="zh-CN" sz="2000" b="0">
                <a:latin typeface="Tahoma" panose="020B0604030504040204" pitchFamily="34" charset="0"/>
              </a:rPr>
              <a:t>门窗表面不得有腐蚀点、死结、破残、接缝紧密。</a:t>
            </a:r>
            <a:endParaRPr lang="zh-CN" sz="2000" b="0">
              <a:latin typeface="Tahoma" panose="020B0604030504040204" pitchFamily="34" charset="0"/>
            </a:endParaRPr>
          </a:p>
          <a:p>
            <a:pPr algn="l"/>
            <a:r>
              <a:rPr lang="zh-CN" altLang="zh-CN" sz="2000" b="0">
                <a:latin typeface="Tahoma" panose="020B0604030504040204" pitchFamily="34" charset="0"/>
              </a:rPr>
              <a:t> i. </a:t>
            </a:r>
            <a:r>
              <a:rPr lang="zh-CN" sz="2000" b="0">
                <a:latin typeface="Tahoma" panose="020B0604030504040204" pitchFamily="34" charset="0"/>
              </a:rPr>
              <a:t>表面漆膜平滑、光亮，无流坠、气泡、皱纹。</a:t>
            </a:r>
            <a:endParaRPr lang="zh-CN" sz="2000" b="0">
              <a:latin typeface="Tahoma" panose="020B0604030504040204" pitchFamily="34" charset="0"/>
            </a:endParaRPr>
          </a:p>
          <a:p>
            <a:pPr algn="l"/>
            <a:r>
              <a:rPr lang="zh-CN" altLang="zh-CN" sz="2000" b="0">
                <a:latin typeface="Tahoma" panose="020B0604030504040204" pitchFamily="34" charset="0"/>
              </a:rPr>
              <a:t> j. </a:t>
            </a:r>
            <a:r>
              <a:rPr lang="zh-CN" sz="2000" b="0">
                <a:latin typeface="Tahoma" panose="020B0604030504040204" pitchFamily="34" charset="0"/>
              </a:rPr>
              <a:t>门扇无翘曲、无扭曲变形。</a:t>
            </a:r>
            <a:endParaRPr lang="zh-CN" sz="2000" b="0">
              <a:latin typeface="Tahoma" panose="020B0604030504040204" pitchFamily="34" charset="0"/>
            </a:endParaRPr>
          </a:p>
          <a:p>
            <a:pPr algn="l"/>
            <a:r>
              <a:rPr lang="zh-CN" altLang="zh-CN" sz="2000" b="0">
                <a:latin typeface="Tahoma" panose="020B0604030504040204" pitchFamily="34" charset="0"/>
              </a:rPr>
              <a:t> k. </a:t>
            </a:r>
            <a:r>
              <a:rPr lang="zh-CN" sz="2000" b="0">
                <a:latin typeface="Tahoma" panose="020B0604030504040204" pitchFamily="34" charset="0"/>
              </a:rPr>
              <a:t>门板与侧墙易碰撞部位，应安装门吸。</a:t>
            </a:r>
            <a:endParaRPr lang="zh-CN" sz="2000" b="0">
              <a:latin typeface="Tahoma" panose="020B0604030504040204" pitchFamily="34" charset="0"/>
            </a:endParaRPr>
          </a:p>
        </p:txBody>
      </p:sp>
      <p:sp>
        <p:nvSpPr>
          <p:cNvPr id="139267" name="Rectangle 3"/>
          <p:cNvSpPr>
            <a:spLocks noGrp="1" noChangeArrowheads="1"/>
          </p:cNvSpPr>
          <p:nvPr>
            <p:ph type="title"/>
          </p:nvPr>
        </p:nvSpPr>
        <p:spPr>
          <a:xfrm>
            <a:off x="395605" y="929005"/>
            <a:ext cx="8229600" cy="1076325"/>
          </a:xfrm>
        </p:spPr>
        <p:txBody>
          <a:bodyPr/>
          <a:lstStyle/>
          <a:p>
            <a:pPr algn="ctr" eaLnBrk="1" hangingPunct="1"/>
            <a:r>
              <a:rPr lang="zh-CN" altLang="en-US" sz="2800" b="1" smtClean="0">
                <a:sym typeface="+mn-ea"/>
              </a:rPr>
              <a:t>（三）工程类验收内容</a:t>
            </a:r>
            <a:br>
              <a:rPr lang="zh-CN" altLang="en-US" sz="2800" b="1" smtClean="0">
                <a:sym typeface="+mn-ea"/>
              </a:rPr>
            </a:br>
            <a:r>
              <a:rPr lang="zh-CN" altLang="en-US" sz="2800" b="1" smtClean="0"/>
              <a:t>门窗</a:t>
            </a:r>
            <a:endParaRPr lang="zh-CN" altLang="en-US" sz="2800" b="1" smtClean="0"/>
          </a:p>
        </p:txBody>
      </p:sp>
    </p:spTree>
  </p:cSld>
  <p:clrMapOvr>
    <a:masterClrMapping/>
  </p:clrMapOvr>
  <p:transition advClick="0" advTm="5000"/>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140290" name="Rectangle 2"/>
          <p:cNvSpPr>
            <a:spLocks noGrp="1" noChangeArrowheads="1"/>
          </p:cNvSpPr>
          <p:nvPr>
            <p:ph type="title"/>
          </p:nvPr>
        </p:nvSpPr>
        <p:spPr/>
        <p:txBody>
          <a:bodyPr/>
          <a:lstStyle/>
          <a:p>
            <a:pPr eaLnBrk="1" hangingPunct="1"/>
            <a:r>
              <a:rPr lang="zh-CN" altLang="en-US" sz="2800" smtClean="0"/>
              <a:t>室内木制门的安装尺寸允许偏差及验收方法</a:t>
            </a:r>
            <a:r>
              <a:rPr lang="zh-CN" altLang="en-US" sz="4000" smtClean="0"/>
              <a:t> </a:t>
            </a:r>
            <a:endParaRPr lang="zh-CN" altLang="en-US" sz="4000" smtClean="0"/>
          </a:p>
        </p:txBody>
      </p:sp>
      <p:sp>
        <p:nvSpPr>
          <p:cNvPr id="140291" name="Line 3"/>
          <p:cNvSpPr>
            <a:spLocks noChangeShapeType="1"/>
          </p:cNvSpPr>
          <p:nvPr/>
        </p:nvSpPr>
        <p:spPr bwMode="auto">
          <a:xfrm>
            <a:off x="4124325" y="2468563"/>
            <a:ext cx="0" cy="0"/>
          </a:xfrm>
          <a:prstGeom prst="line">
            <a:avLst/>
          </a:prstGeom>
          <a:noFill/>
          <a:ln w="25400" cap="rnd">
            <a:solidFill>
              <a:srgbClr val="808080"/>
            </a:solidFill>
            <a:round/>
          </a:ln>
          <a:effectLst/>
        </p:spPr>
        <p:txBody>
          <a:bodyPr/>
          <a:lstStyle/>
          <a:p>
            <a:endParaRPr lang="zh-CN" altLang="en-US"/>
          </a:p>
        </p:txBody>
      </p:sp>
      <p:graphicFrame>
        <p:nvGraphicFramePr>
          <p:cNvPr id="139268" name="Group 4"/>
          <p:cNvGraphicFramePr>
            <a:graphicFrameLocks noGrp="1"/>
          </p:cNvGraphicFramePr>
          <p:nvPr/>
        </p:nvGraphicFramePr>
        <p:xfrm>
          <a:off x="179388" y="1700213"/>
          <a:ext cx="8496300" cy="4418332"/>
        </p:xfrm>
        <a:graphic>
          <a:graphicData uri="http://schemas.openxmlformats.org/drawingml/2006/table">
            <a:tbl>
              <a:tblPr/>
              <a:tblGrid>
                <a:gridCol w="2808287"/>
                <a:gridCol w="1008063"/>
                <a:gridCol w="1008062"/>
                <a:gridCol w="2206625"/>
                <a:gridCol w="1465263"/>
              </a:tblGrid>
              <a:tr h="466725">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项目</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允许偏差（</a:t>
                      </a: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mm</a:t>
                      </a: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rowSpan="2"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验收方法</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hMerge="1">
                  <a:tcPr/>
                </a:tc>
              </a:tr>
              <a:tr h="468313">
                <a:tc vMerge="1">
                  <a:tcPr/>
                </a:tc>
                <a:tc vMerge="1" gridSpan="2">
                  <a:tcPr/>
                </a:tc>
                <a:tc vMerge="1" h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量具</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测量方法</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4651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框的正、侧面垂直度</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≤3</a:t>
                      </a: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托线板和钢卷尺</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rowSpan="7">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全数检查</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4683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框对角线长度差</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a:t>
                      </a: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钢卷尺</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r>
              <a:tr h="6397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框与扇、扇与扇接触处高低差</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a:t>
                      </a: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用钢直尺和楔形塞尺</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r>
              <a:tr h="48260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门、窗扇与框的留缝宽度</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1.5</a:t>
                      </a: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a:t>
                      </a: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2.5</a:t>
                      </a: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hMerge="1">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楔形塞尺</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r>
              <a:tr h="468313">
                <a:tc row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门扇与地面留缝宽度</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内门</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6</a:t>
                      </a: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a:t>
                      </a: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8</a:t>
                      </a: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c vMerge="1">
                  <a:tcPr/>
                </a:tc>
              </a:tr>
              <a:tr h="479425">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卫生间</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10</a:t>
                      </a: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a:t>
                      </a: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12</a:t>
                      </a: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c vMerge="1">
                  <a:tcPr/>
                </a:tc>
              </a:tr>
              <a:tr h="479425">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厨房门</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a:noFill/>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c vMerge="1">
                  <a:tcPr/>
                </a:tc>
                <a:tc vMerge="1">
                  <a:tcPr/>
                </a:tc>
              </a:tr>
            </a:tbl>
          </a:graphicData>
        </a:graphic>
      </p:graphicFrame>
      <p:sp>
        <p:nvSpPr>
          <p:cNvPr id="140333" name="Line 45"/>
          <p:cNvSpPr>
            <a:spLocks noChangeShapeType="1"/>
          </p:cNvSpPr>
          <p:nvPr/>
        </p:nvSpPr>
        <p:spPr bwMode="auto">
          <a:xfrm>
            <a:off x="2987675" y="5589588"/>
            <a:ext cx="0" cy="504825"/>
          </a:xfrm>
          <a:prstGeom prst="line">
            <a:avLst/>
          </a:prstGeom>
          <a:noFill/>
          <a:ln w="28575">
            <a:solidFill>
              <a:schemeClr val="folHlink"/>
            </a:solidFill>
            <a:round/>
          </a:ln>
          <a:effectLst/>
        </p:spPr>
        <p:txBody>
          <a:bodyPr wrap="none" anchor="ctr"/>
          <a:lstStyle/>
          <a:p>
            <a:endParaRPr lang="zh-CN" altLang="en-US"/>
          </a:p>
        </p:txBody>
      </p:sp>
    </p:spTree>
  </p:cSld>
  <p:clrMapOvr>
    <a:masterClrMapping/>
  </p:clrMapOvr>
  <p:transition advClick="0" advTm="5000"/>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58420" y="-5715"/>
            <a:ext cx="9236075" cy="6869430"/>
          </a:xfrm>
          <a:prstGeom prst="rect">
            <a:avLst/>
          </a:prstGeom>
        </p:spPr>
      </p:pic>
      <p:sp>
        <p:nvSpPr>
          <p:cNvPr id="141314" name="Rectangle 2"/>
          <p:cNvSpPr>
            <a:spLocks noGrp="1" noChangeArrowheads="1"/>
          </p:cNvSpPr>
          <p:nvPr>
            <p:ph type="title"/>
          </p:nvPr>
        </p:nvSpPr>
        <p:spPr>
          <a:xfrm>
            <a:off x="323850" y="836613"/>
            <a:ext cx="8615363" cy="698500"/>
          </a:xfrm>
        </p:spPr>
        <p:txBody>
          <a:bodyPr/>
          <a:lstStyle/>
          <a:p>
            <a:pPr eaLnBrk="1" hangingPunct="1"/>
            <a:r>
              <a:rPr lang="zh-CN" altLang="en-US" sz="2800" smtClean="0"/>
              <a:t>入户防盗门安装的留缝限值、允许偏差和检验方法</a:t>
            </a:r>
            <a:endParaRPr lang="zh-CN" altLang="en-US" sz="2800" smtClean="0"/>
          </a:p>
        </p:txBody>
      </p:sp>
      <p:graphicFrame>
        <p:nvGraphicFramePr>
          <p:cNvPr id="140291" name="Group 3"/>
          <p:cNvGraphicFramePr>
            <a:graphicFrameLocks noGrp="1"/>
          </p:cNvGraphicFramePr>
          <p:nvPr>
            <p:ph idx="1"/>
          </p:nvPr>
        </p:nvGraphicFramePr>
        <p:xfrm>
          <a:off x="457200" y="1600200"/>
          <a:ext cx="8229600" cy="4829812"/>
        </p:xfrm>
        <a:graphic>
          <a:graphicData uri="http://schemas.openxmlformats.org/drawingml/2006/table">
            <a:tbl>
              <a:tblPr/>
              <a:tblGrid>
                <a:gridCol w="2890838"/>
                <a:gridCol w="792162"/>
                <a:gridCol w="260350"/>
                <a:gridCol w="1454150"/>
                <a:gridCol w="2832100"/>
              </a:tblGrid>
              <a:tr h="579438">
                <a:tc gridSpan="3">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项目</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hMerge="1">
                  <a:tcPr/>
                </a:tc>
                <a:tc hMerge="1">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允许偏差（</a:t>
                      </a: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mm</a:t>
                      </a: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验收方法</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461963">
                <a:tc row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门、窗框槽口宽度、高度</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≤1500</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2.5</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用钢尺检查 </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465138">
                <a:tc v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&gt;1500</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3.5</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r>
              <a:tr h="461963">
                <a:tc row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门、窗框槽口对角线长度差</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≤2000</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5</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r>
              <a:tr h="508000">
                <a:tc v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&gt;2000</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a:noFill/>
                    </a:lnB>
                    <a:lnTlToBr>
                      <a:noFill/>
                    </a:lnTlToBr>
                    <a:lnBlToTr>
                      <a:noFill/>
                    </a:lnBlToTr>
                    <a:noFill/>
                  </a:tcPr>
                </a:tc>
                <a:tc h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6</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a:noFill/>
                    </a:lnB>
                    <a:lnTlToBr>
                      <a:noFill/>
                    </a:lnTlToBr>
                    <a:lnBlToTr>
                      <a:noFill/>
                    </a:lnBlToTr>
                    <a:noFill/>
                  </a:tcPr>
                </a:tc>
                <a:tc vMerge="1">
                  <a:tcPr/>
                </a:tc>
              </a:tr>
              <a:tr h="3349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门窗框正、侧面、垂直度</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                3</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a:noFill/>
                    </a:lnT>
                    <a:lnB w="25400" cap="flat" cmpd="sng" algn="ctr">
                      <a:solidFill>
                        <a:srgbClr val="808080"/>
                      </a:solidFill>
                      <a:prstDash val="solid"/>
                      <a:round/>
                      <a:headEnd type="none" w="med" len="med"/>
                      <a:tailEnd type="none" w="med" len="med"/>
                    </a:lnB>
                    <a:lnTlToBr>
                      <a:noFill/>
                    </a:lnTlToBr>
                    <a:lnBlToTr>
                      <a:noFill/>
                    </a:lnBlToTr>
                    <a:noFill/>
                  </a:tcPr>
                </a:tc>
                <a:tc hMerge="1">
                  <a:tcPr/>
                </a:tc>
                <a:tc h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 </a:t>
                      </a: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用</a:t>
                      </a: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1</a:t>
                      </a: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米垂直检测尺检查</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3349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门窗框横框、水平度</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              3</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hMerge="1">
                  <a:tcPr/>
                </a:tc>
                <a:tc h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 </a:t>
                      </a: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用</a:t>
                      </a: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1</a:t>
                      </a: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米垂直检测尺检查</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336550">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门窗横框标高</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5</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用钢尺检查 </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336550">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门窗竖向偏离中心</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4</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用钢尺检查 </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336550">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双层门窗内外框中心距</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a:noFill/>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5</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a:noFill/>
                    </a:lnB>
                    <a:lnTlToBr>
                      <a:noFill/>
                    </a:lnTlToBr>
                    <a:lnBlToTr>
                      <a:noFill/>
                    </a:lnBlToTr>
                    <a:noFill/>
                  </a:tcPr>
                </a:tc>
                <a:tc hMerge="1">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用钢尺检查 </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a:noFill/>
                    </a:lnB>
                    <a:lnTlToBr>
                      <a:noFill/>
                    </a:lnTlToBr>
                    <a:lnBlToTr>
                      <a:noFill/>
                    </a:lnBlToTr>
                    <a:noFill/>
                  </a:tcPr>
                </a:tc>
              </a:tr>
              <a:tr h="336550">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门框、扇配合间隙</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a:noFill/>
                    </a:lnT>
                    <a:lnB w="25400" cap="flat" cmpd="sng" algn="ctr">
                      <a:solidFill>
                        <a:srgbClr val="80808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a:noFill/>
                    </a:lnT>
                    <a:lnB>
                      <a:noFill/>
                    </a:lnB>
                    <a:lnTlToBr>
                      <a:noFill/>
                    </a:lnTlToBr>
                    <a:lnBlToTr>
                      <a:noFill/>
                    </a:lnBlToTr>
                    <a:noFill/>
                  </a:tcPr>
                </a:tc>
                <a:tc hMerge="1">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用塞尺检查</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a:noFill/>
                    </a:lnT>
                    <a:lnB>
                      <a:noFill/>
                    </a:lnB>
                    <a:lnTlToBr>
                      <a:noFill/>
                    </a:lnTlToBr>
                    <a:lnBlToTr>
                      <a:noFill/>
                    </a:lnBlToTr>
                    <a:noFill/>
                  </a:tcPr>
                </a:tc>
              </a:tr>
              <a:tr h="336550">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无下框的门扇与地面的间留缝</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4~8</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a:noFill/>
                    </a:lnT>
                    <a:lnB w="25400" cap="flat" cmpd="sng" algn="ctr">
                      <a:solidFill>
                        <a:srgbClr val="808080"/>
                      </a:solidFill>
                      <a:prstDash val="solid"/>
                      <a:round/>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用塞尺检查</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a:noFill/>
                    </a:lnT>
                    <a:lnB w="25400" cap="flat" cmpd="sng" algn="ctr">
                      <a:solidFill>
                        <a:srgbClr val="808080"/>
                      </a:solidFill>
                      <a:prstDash val="solid"/>
                      <a:round/>
                      <a:headEnd type="none" w="med" len="med"/>
                      <a:tailEnd type="none" w="med" len="med"/>
                    </a:lnB>
                    <a:lnTlToBr>
                      <a:noFill/>
                    </a:lnTlToBr>
                    <a:lnBlToTr>
                      <a:noFill/>
                    </a:lnBlToTr>
                    <a:noFill/>
                  </a:tcPr>
                </a:tc>
              </a:tr>
            </a:tbl>
          </a:graphicData>
        </a:graphic>
      </p:graphicFrame>
      <p:sp>
        <p:nvSpPr>
          <p:cNvPr id="141370" name="Line 58"/>
          <p:cNvSpPr>
            <a:spLocks noChangeShapeType="1"/>
          </p:cNvSpPr>
          <p:nvPr/>
        </p:nvSpPr>
        <p:spPr bwMode="auto">
          <a:xfrm>
            <a:off x="468313" y="5734050"/>
            <a:ext cx="8207375" cy="0"/>
          </a:xfrm>
          <a:prstGeom prst="line">
            <a:avLst/>
          </a:prstGeom>
          <a:noFill/>
          <a:ln w="28575">
            <a:solidFill>
              <a:srgbClr val="B6AAB0"/>
            </a:solidFill>
            <a:round/>
          </a:ln>
          <a:effectLst/>
        </p:spPr>
        <p:txBody>
          <a:bodyPr wrap="none" anchor="ctr"/>
          <a:lstStyle/>
          <a:p>
            <a:endParaRPr lang="zh-CN" altLang="en-US"/>
          </a:p>
        </p:txBody>
      </p:sp>
      <p:sp>
        <p:nvSpPr>
          <p:cNvPr id="141371" name="Line 59"/>
          <p:cNvSpPr>
            <a:spLocks noChangeShapeType="1"/>
          </p:cNvSpPr>
          <p:nvPr/>
        </p:nvSpPr>
        <p:spPr bwMode="auto">
          <a:xfrm>
            <a:off x="4067175" y="6092825"/>
            <a:ext cx="4608513" cy="0"/>
          </a:xfrm>
          <a:prstGeom prst="line">
            <a:avLst/>
          </a:prstGeom>
          <a:noFill/>
          <a:ln w="28575">
            <a:solidFill>
              <a:srgbClr val="B6AAB0"/>
            </a:solidFill>
            <a:round/>
          </a:ln>
          <a:effectLst/>
        </p:spPr>
        <p:txBody>
          <a:bodyPr wrap="none" anchor="ctr"/>
          <a:lstStyle/>
          <a:p>
            <a:endParaRPr lang="zh-CN" altLang="en-US"/>
          </a:p>
        </p:txBody>
      </p:sp>
      <p:sp>
        <p:nvSpPr>
          <p:cNvPr id="141372" name="Line 60"/>
          <p:cNvSpPr>
            <a:spLocks noChangeShapeType="1"/>
          </p:cNvSpPr>
          <p:nvPr/>
        </p:nvSpPr>
        <p:spPr bwMode="auto">
          <a:xfrm>
            <a:off x="3348038" y="4076700"/>
            <a:ext cx="2519362" cy="0"/>
          </a:xfrm>
          <a:prstGeom prst="line">
            <a:avLst/>
          </a:prstGeom>
          <a:noFill/>
          <a:ln w="28575">
            <a:solidFill>
              <a:schemeClr val="bg2"/>
            </a:solidFill>
            <a:round/>
          </a:ln>
          <a:effectLst/>
        </p:spPr>
        <p:txBody>
          <a:bodyPr wrap="none" anchor="ctr"/>
          <a:lstStyle/>
          <a:p>
            <a:endParaRPr lang="zh-CN" altLang="en-US"/>
          </a:p>
        </p:txBody>
      </p:sp>
    </p:spTree>
  </p:cSld>
  <p:clrMapOvr>
    <a:masterClrMapping/>
  </p:clrMapOvr>
  <p:transition advClick="0" advTm="5000"/>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44386" name="Rectangle 2"/>
          <p:cNvSpPr>
            <a:spLocks noGrp="1" noChangeArrowheads="1"/>
          </p:cNvSpPr>
          <p:nvPr>
            <p:ph type="title"/>
          </p:nvPr>
        </p:nvSpPr>
        <p:spPr/>
        <p:txBody>
          <a:bodyPr/>
          <a:lstStyle/>
          <a:p>
            <a:pPr algn="ctr" eaLnBrk="1" hangingPunct="1"/>
            <a:r>
              <a:rPr lang="zh-CN" altLang="en-US" sz="2800" b="1" smtClean="0"/>
              <a:t>墙面抹灰 </a:t>
            </a:r>
            <a:r>
              <a:rPr lang="zh-CN" altLang="en-US" sz="2800" smtClean="0"/>
              <a:t> </a:t>
            </a:r>
            <a:endParaRPr lang="zh-CN" altLang="en-US" smtClean="0"/>
          </a:p>
        </p:txBody>
      </p:sp>
      <p:sp>
        <p:nvSpPr>
          <p:cNvPr id="144387" name="Rectangle 3"/>
          <p:cNvSpPr>
            <a:spLocks noGrp="1" noChangeArrowheads="1"/>
          </p:cNvSpPr>
          <p:nvPr>
            <p:ph type="body" idx="1"/>
          </p:nvPr>
        </p:nvSpPr>
        <p:spPr/>
        <p:txBody>
          <a:bodyPr/>
          <a:lstStyle/>
          <a:p>
            <a:pPr eaLnBrk="1" hangingPunct="1"/>
            <a:r>
              <a:rPr lang="zh-CN" altLang="en-US" sz="2800" smtClean="0">
                <a:solidFill>
                  <a:schemeClr val="tx2"/>
                </a:solidFill>
              </a:rPr>
              <a:t>抹灰、涂料的基本要求和验收方法</a:t>
            </a:r>
            <a:endParaRPr lang="zh-CN" altLang="en-US" sz="2800" smtClean="0">
              <a:solidFill>
                <a:schemeClr val="tx2"/>
              </a:solidFill>
            </a:endParaRPr>
          </a:p>
          <a:p>
            <a:pPr eaLnBrk="1" hangingPunct="1"/>
            <a:endParaRPr lang="zh-CN" altLang="en-US" sz="2800" smtClean="0">
              <a:solidFill>
                <a:schemeClr val="tx2"/>
              </a:solidFill>
            </a:endParaRPr>
          </a:p>
          <a:p>
            <a:pPr eaLnBrk="1" hangingPunct="1"/>
            <a:r>
              <a:rPr lang="zh-CN" altLang="en-US" sz="2800" smtClean="0">
                <a:solidFill>
                  <a:schemeClr val="tx2"/>
                </a:solidFill>
              </a:rPr>
              <a:t>表面应洁净、接搓平顺、线角顺直、 粘 接牢固，无脱层、无爆灰、裂缝，内墙保持色泽均匀一致等缺陷。采用目测的方法验收。</a:t>
            </a:r>
            <a:endParaRPr lang="zh-CN" altLang="en-US" sz="2800" smtClean="0">
              <a:solidFill>
                <a:schemeClr val="tx2"/>
              </a:solidFill>
            </a:endParaRPr>
          </a:p>
        </p:txBody>
      </p:sp>
    </p:spTree>
  </p:cSld>
  <p:clrMapOvr>
    <a:masterClrMapping/>
  </p:clrMapOvr>
  <p:transition advClick="0" advTm="5000"/>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34290" y="-5715"/>
            <a:ext cx="9236075" cy="6869430"/>
          </a:xfrm>
          <a:prstGeom prst="rect">
            <a:avLst/>
          </a:prstGeom>
        </p:spPr>
      </p:pic>
      <p:sp>
        <p:nvSpPr>
          <p:cNvPr id="145410" name="Rectangle 2"/>
          <p:cNvSpPr>
            <a:spLocks noGrp="1" noChangeArrowheads="1"/>
          </p:cNvSpPr>
          <p:nvPr>
            <p:ph type="title"/>
          </p:nvPr>
        </p:nvSpPr>
        <p:spPr>
          <a:xfrm>
            <a:off x="468313" y="692150"/>
            <a:ext cx="8229600" cy="958850"/>
          </a:xfrm>
        </p:spPr>
        <p:txBody>
          <a:bodyPr/>
          <a:lstStyle/>
          <a:p>
            <a:pPr eaLnBrk="1" hangingPunct="1"/>
            <a:r>
              <a:rPr lang="zh-CN" altLang="en-US" sz="2800" smtClean="0"/>
              <a:t>抹灰质量允许尺寸偏差及验收方法</a:t>
            </a:r>
            <a:r>
              <a:rPr lang="zh-CN" altLang="en-US" sz="4000" smtClean="0"/>
              <a:t> </a:t>
            </a:r>
            <a:endParaRPr lang="zh-CN" altLang="en-US" sz="4000" smtClean="0"/>
          </a:p>
        </p:txBody>
      </p:sp>
      <p:graphicFrame>
        <p:nvGraphicFramePr>
          <p:cNvPr id="144387" name="Group 3"/>
          <p:cNvGraphicFramePr>
            <a:graphicFrameLocks noGrp="1"/>
          </p:cNvGraphicFramePr>
          <p:nvPr>
            <p:ph idx="1"/>
          </p:nvPr>
        </p:nvGraphicFramePr>
        <p:xfrm>
          <a:off x="468313" y="1557338"/>
          <a:ext cx="8229600" cy="4751389"/>
        </p:xfrm>
        <a:graphic>
          <a:graphicData uri="http://schemas.openxmlformats.org/drawingml/2006/table">
            <a:tbl>
              <a:tblPr/>
              <a:tblGrid>
                <a:gridCol w="1522412"/>
                <a:gridCol w="1357313"/>
                <a:gridCol w="1944687"/>
                <a:gridCol w="3405188"/>
              </a:tblGrid>
              <a:tr h="511175">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项目</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允许偏差（</a:t>
                      </a: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mm</a:t>
                      </a: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验收方法</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hMerge="1">
                  <a:tcPr/>
                </a:tc>
              </a:tr>
              <a:tr h="1014413">
                <a:tc vMerge="1">
                  <a:tcPr/>
                </a:tc>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量具</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测量方法</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8477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表面平整度</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≤4</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2m</a:t>
                      </a: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靠尺和楔形塞尺</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每室测量不少于二处，取最大值</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50958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立面重直度</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≤5</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2m</a:t>
                      </a: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托线板</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每室随机选一面墙，测量不少于三处，取最大值</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5111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阴阳垂直度</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≤4</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c vMerge="1">
                  <a:tcPr/>
                </a:tc>
              </a:tr>
              <a:tr h="8461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阴阳方角正度</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≤4</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用方尺和楔形塞尺</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每室随机测量一阴阳角</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a:noFill/>
                    </a:lnB>
                    <a:lnTlToBr>
                      <a:noFill/>
                    </a:lnTlToBr>
                    <a:lnBlToTr>
                      <a:noFill/>
                    </a:lnBlToTr>
                    <a:noFill/>
                  </a:tcPr>
                </a:tc>
              </a:tr>
              <a:tr h="5111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室内空鼓</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无</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a:noFill/>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小锤敲击</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a:noFill/>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全数检查</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a:noFill/>
                    </a:lnT>
                    <a:lnB w="25400" cap="flat" cmpd="sng" algn="ctr">
                      <a:solidFill>
                        <a:srgbClr val="808080"/>
                      </a:solidFill>
                      <a:prstDash val="solid"/>
                      <a:round/>
                      <a:headEnd type="none" w="med" len="med"/>
                      <a:tailEnd type="none" w="med" len="med"/>
                    </a:lnB>
                    <a:lnTlToBr>
                      <a:noFill/>
                    </a:lnTlToBr>
                    <a:lnBlToTr>
                      <a:noFill/>
                    </a:lnBlToTr>
                    <a:noFill/>
                  </a:tcPr>
                </a:tc>
              </a:tr>
            </a:tbl>
          </a:graphicData>
        </a:graphic>
      </p:graphicFrame>
      <p:sp>
        <p:nvSpPr>
          <p:cNvPr id="145448" name="Line 40"/>
          <p:cNvSpPr>
            <a:spLocks noChangeShapeType="1"/>
          </p:cNvSpPr>
          <p:nvPr/>
        </p:nvSpPr>
        <p:spPr bwMode="auto">
          <a:xfrm>
            <a:off x="1979613" y="5805488"/>
            <a:ext cx="6696075" cy="0"/>
          </a:xfrm>
          <a:prstGeom prst="line">
            <a:avLst/>
          </a:prstGeom>
          <a:noFill/>
          <a:ln w="28575">
            <a:solidFill>
              <a:srgbClr val="B6AAB0"/>
            </a:solidFill>
            <a:round/>
          </a:ln>
          <a:effectLst/>
        </p:spPr>
        <p:txBody>
          <a:bodyPr wrap="none" anchor="ctr"/>
          <a:lstStyle/>
          <a:p>
            <a:endParaRPr lang="zh-CN" altLang="en-US"/>
          </a:p>
        </p:txBody>
      </p:sp>
    </p:spTree>
  </p:cSld>
  <p:clrMapOvr>
    <a:masterClrMapping/>
  </p:clrMapOvr>
  <p:transition advClick="0" advTm="5000"/>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46434" name="Rectangle 2"/>
          <p:cNvSpPr>
            <a:spLocks noGrp="1" noChangeArrowheads="1"/>
          </p:cNvSpPr>
          <p:nvPr>
            <p:ph type="title"/>
          </p:nvPr>
        </p:nvSpPr>
        <p:spPr/>
        <p:txBody>
          <a:bodyPr/>
          <a:lstStyle/>
          <a:p>
            <a:pPr algn="ctr" eaLnBrk="1" hangingPunct="1"/>
            <a:r>
              <a:rPr lang="zh-CN" altLang="en-US" sz="2800" b="1" smtClean="0"/>
              <a:t>贴砖</a:t>
            </a:r>
            <a:endParaRPr lang="zh-CN" altLang="en-US" sz="2800" b="1" smtClean="0"/>
          </a:p>
        </p:txBody>
      </p:sp>
      <p:sp>
        <p:nvSpPr>
          <p:cNvPr id="146435" name="Rectangle 3"/>
          <p:cNvSpPr>
            <a:spLocks noGrp="1" noChangeArrowheads="1"/>
          </p:cNvSpPr>
          <p:nvPr>
            <p:ph type="body" idx="1"/>
          </p:nvPr>
        </p:nvSpPr>
        <p:spPr/>
        <p:txBody>
          <a:bodyPr/>
          <a:lstStyle/>
          <a:p>
            <a:pPr eaLnBrk="1" hangingPunct="1"/>
            <a:r>
              <a:rPr lang="en-US" altLang="zh-CN" sz="2800" smtClean="0">
                <a:solidFill>
                  <a:schemeClr val="tx2"/>
                </a:solidFill>
              </a:rPr>
              <a:t>1</a:t>
            </a:r>
            <a:r>
              <a:rPr lang="zh-CN" altLang="en-US" sz="2800" smtClean="0">
                <a:solidFill>
                  <a:schemeClr val="tx2"/>
                </a:solidFill>
              </a:rPr>
              <a:t>）墙面砖</a:t>
            </a:r>
            <a:endParaRPr lang="zh-CN" altLang="en-US" sz="2800" smtClean="0">
              <a:solidFill>
                <a:schemeClr val="tx2"/>
              </a:solidFill>
            </a:endParaRPr>
          </a:p>
          <a:p>
            <a:pPr eaLnBrk="1" hangingPunct="1"/>
            <a:r>
              <a:rPr lang="zh-CN" altLang="en-US" sz="2800" smtClean="0">
                <a:solidFill>
                  <a:schemeClr val="tx2"/>
                </a:solidFill>
              </a:rPr>
              <a:t> </a:t>
            </a:r>
            <a:r>
              <a:rPr lang="en-US" altLang="zh-CN" sz="2800" smtClean="0">
                <a:solidFill>
                  <a:schemeClr val="tx2"/>
                </a:solidFill>
              </a:rPr>
              <a:t>a. </a:t>
            </a:r>
            <a:r>
              <a:rPr lang="zh-CN" altLang="en-US" sz="2800" smtClean="0">
                <a:solidFill>
                  <a:schemeClr val="tx2"/>
                </a:solidFill>
              </a:rPr>
              <a:t>基本要求和验收方法</a:t>
            </a:r>
            <a:endParaRPr lang="zh-CN" altLang="en-US" sz="2800" smtClean="0">
              <a:solidFill>
                <a:schemeClr val="tx2"/>
              </a:solidFill>
            </a:endParaRPr>
          </a:p>
          <a:p>
            <a:pPr eaLnBrk="1" hangingPunct="1"/>
            <a:r>
              <a:rPr lang="zh-CN" altLang="en-US" sz="2800" smtClean="0">
                <a:solidFill>
                  <a:schemeClr val="tx2"/>
                </a:solidFill>
              </a:rPr>
              <a:t>       镶贴应牢固，表面平整干净，无漏贴    错贴；缝隙均匀周边顺直，砖面无裂纹，掉角，缺楞等现等。采用自然光线下目测的方法验收。</a:t>
            </a:r>
            <a:endParaRPr lang="zh-CN" altLang="en-US" sz="2800" smtClean="0">
              <a:solidFill>
                <a:schemeClr val="tx2"/>
              </a:solidFill>
            </a:endParaRPr>
          </a:p>
          <a:p>
            <a:pPr eaLnBrk="1" hangingPunct="1"/>
            <a:r>
              <a:rPr lang="zh-CN" altLang="en-US" sz="2800" smtClean="0">
                <a:solidFill>
                  <a:schemeClr val="tx2"/>
                </a:solidFill>
              </a:rPr>
              <a:t> </a:t>
            </a:r>
            <a:r>
              <a:rPr lang="en-US" altLang="zh-CN" sz="2800" smtClean="0">
                <a:solidFill>
                  <a:schemeClr val="tx2"/>
                </a:solidFill>
              </a:rPr>
              <a:t>b. </a:t>
            </a:r>
            <a:r>
              <a:rPr lang="zh-CN" altLang="en-US" sz="2800" smtClean="0">
                <a:solidFill>
                  <a:schemeClr val="tx2"/>
                </a:solidFill>
              </a:rPr>
              <a:t>用小锤在墙面上全数轻轻敲击，无空鼓声。</a:t>
            </a:r>
            <a:endParaRPr lang="zh-CN" altLang="en-US" sz="2800" smtClean="0">
              <a:solidFill>
                <a:schemeClr val="tx2"/>
              </a:solidFill>
            </a:endParaRPr>
          </a:p>
        </p:txBody>
      </p:sp>
    </p:spTree>
  </p:cSld>
  <p:clrMapOvr>
    <a:masterClrMapping/>
  </p:clrMapOvr>
  <p:transition advClick="0" advTm="5000"/>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147458" name="Rectangle 2"/>
          <p:cNvSpPr>
            <a:spLocks noGrp="1" noChangeArrowheads="1"/>
          </p:cNvSpPr>
          <p:nvPr>
            <p:ph type="title"/>
          </p:nvPr>
        </p:nvSpPr>
        <p:spPr/>
        <p:txBody>
          <a:bodyPr/>
          <a:lstStyle/>
          <a:p>
            <a:pPr eaLnBrk="1" hangingPunct="1"/>
            <a:r>
              <a:rPr lang="zh-CN" altLang="en-US" sz="2800" smtClean="0"/>
              <a:t>墙面镶贴允许尺寸偏差及验收方法</a:t>
            </a:r>
            <a:r>
              <a:rPr lang="zh-CN" altLang="en-US" sz="4000" smtClean="0"/>
              <a:t> </a:t>
            </a:r>
            <a:endParaRPr lang="zh-CN" altLang="en-US" sz="4000" smtClean="0"/>
          </a:p>
        </p:txBody>
      </p:sp>
      <p:graphicFrame>
        <p:nvGraphicFramePr>
          <p:cNvPr id="146435" name="Group 3"/>
          <p:cNvGraphicFramePr>
            <a:graphicFrameLocks noGrp="1"/>
          </p:cNvGraphicFramePr>
          <p:nvPr>
            <p:ph idx="1"/>
          </p:nvPr>
        </p:nvGraphicFramePr>
        <p:xfrm>
          <a:off x="457200" y="1600200"/>
          <a:ext cx="8229600" cy="4737421"/>
        </p:xfrm>
        <a:graphic>
          <a:graphicData uri="http://schemas.openxmlformats.org/drawingml/2006/table">
            <a:tbl>
              <a:tblPr/>
              <a:tblGrid>
                <a:gridCol w="1149350"/>
                <a:gridCol w="804863"/>
                <a:gridCol w="969962"/>
                <a:gridCol w="1668463"/>
                <a:gridCol w="3636962"/>
              </a:tblGrid>
              <a:tr h="639763">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项目</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允许偏差（</a:t>
                      </a: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mm</a:t>
                      </a: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验收方法</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hMerge="1">
                  <a:tcPr/>
                </a:tc>
              </a:tr>
              <a:tr h="519113">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石材</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墙面砖</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量具</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测量方法</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8620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表面平整度</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≤2.0</a:t>
                      </a: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≤2.0</a:t>
                      </a: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2m</a:t>
                      </a: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靠尺、楔形塞尺</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rowSpan="6">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每室随机选一墙面测量不少于二处，取最大值。</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5191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垂直度</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≤3.0</a:t>
                      </a: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≤2.0</a:t>
                      </a: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1m</a:t>
                      </a: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托线板</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r>
              <a:tr h="6397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阳角方正</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≤3.0</a:t>
                      </a: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≤2.0</a:t>
                      </a: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方尺、楔形塞尺</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r>
              <a:tr h="5191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接缝高低</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≤0.5</a:t>
                      </a: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≤0.5</a:t>
                      </a: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游标卡尺</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r>
              <a:tr h="5191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接缝平直</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≤2.0</a:t>
                      </a: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≤2.0</a:t>
                      </a: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拉线、钢直尺</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r>
              <a:tr h="5191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缝隙宽度</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≤2.0</a:t>
                      </a: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≤1.0</a:t>
                      </a: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钢直尺</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r>
            </a:tbl>
          </a:graphicData>
        </a:graphic>
      </p:graphicFrame>
    </p:spTree>
  </p:cSld>
  <p:clrMapOvr>
    <a:masterClrMapping/>
  </p:clrMapOvr>
  <p:transition advClick="0" advTm="5000"/>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6355" y="-5715"/>
            <a:ext cx="9236075" cy="6869430"/>
          </a:xfrm>
          <a:prstGeom prst="rect">
            <a:avLst/>
          </a:prstGeom>
        </p:spPr>
      </p:pic>
      <p:sp>
        <p:nvSpPr>
          <p:cNvPr id="21506" name="Rectangle 2"/>
          <p:cNvSpPr>
            <a:spLocks noGrp="1" noChangeArrowheads="1"/>
          </p:cNvSpPr>
          <p:nvPr>
            <p:ph type="title"/>
          </p:nvPr>
        </p:nvSpPr>
        <p:spPr/>
        <p:txBody>
          <a:bodyPr/>
          <a:lstStyle/>
          <a:p>
            <a:pPr eaLnBrk="1" hangingPunct="1"/>
            <a:r>
              <a:rPr lang="zh-CN" altLang="en-US" sz="3200" b="1" smtClean="0"/>
              <a:t>(2)、现场主材料成本控制：</a:t>
            </a:r>
            <a:endParaRPr lang="zh-CN" altLang="en-US" sz="3200" b="1" smtClean="0"/>
          </a:p>
        </p:txBody>
      </p:sp>
      <p:sp>
        <p:nvSpPr>
          <p:cNvPr id="21507" name="Rectangle 3"/>
          <p:cNvSpPr>
            <a:spLocks noGrp="1" noChangeArrowheads="1"/>
          </p:cNvSpPr>
          <p:nvPr>
            <p:ph type="body" idx="1"/>
          </p:nvPr>
        </p:nvSpPr>
        <p:spPr>
          <a:xfrm>
            <a:off x="1183005" y="2018030"/>
            <a:ext cx="7263130" cy="4114800"/>
          </a:xfrm>
        </p:spPr>
        <p:txBody>
          <a:bodyPr/>
          <a:lstStyle/>
          <a:p>
            <a:pPr eaLnBrk="1" hangingPunct="1">
              <a:buFont typeface="Wingdings" panose="05000000000000000000" pitchFamily="2" charset="2"/>
              <a:buChar char="u"/>
            </a:pPr>
            <a:r>
              <a:rPr lang="zh-CN" altLang="en-US" sz="1400" b="1" smtClean="0"/>
              <a:t>    控制现场施工单位用主材料成本控制</a:t>
            </a:r>
            <a:r>
              <a:rPr lang="en-US" altLang="zh-CN" sz="1400" b="1" smtClean="0"/>
              <a:t>:</a:t>
            </a:r>
            <a:endParaRPr lang="en-US" altLang="zh-CN" sz="1400" smtClean="0"/>
          </a:p>
          <a:p>
            <a:pPr eaLnBrk="1" hangingPunct="1">
              <a:buFont typeface="Wingdings" panose="05000000000000000000" pitchFamily="2" charset="2"/>
              <a:buChar char="u"/>
            </a:pPr>
            <a:r>
              <a:rPr lang="en-US" altLang="zh-CN" sz="1400" smtClean="0"/>
              <a:t>a</a:t>
            </a:r>
            <a:r>
              <a:rPr lang="zh-CN" altLang="en-US" sz="1400" smtClean="0"/>
              <a:t>、</a:t>
            </a:r>
            <a:r>
              <a:rPr lang="zh-CN" altLang="en-US" sz="1400" smtClean="0">
                <a:latin typeface="宋体" panose="02010600030101010101" pitchFamily="2" charset="-122"/>
              </a:rPr>
              <a:t>首先让施工单位先排版并提供确认。</a:t>
            </a:r>
            <a:endParaRPr lang="zh-CN" altLang="en-US" sz="1400" smtClean="0">
              <a:latin typeface="宋体" panose="02010600030101010101" pitchFamily="2" charset="-122"/>
            </a:endParaRPr>
          </a:p>
          <a:p>
            <a:pPr eaLnBrk="1" hangingPunct="1">
              <a:buFont typeface="Wingdings" panose="05000000000000000000" pitchFamily="2" charset="2"/>
              <a:buChar char="u"/>
            </a:pPr>
            <a:r>
              <a:rPr lang="en-US" altLang="zh-CN" sz="1400" smtClean="0">
                <a:latin typeface="宋体" panose="02010600030101010101" pitchFamily="2" charset="-122"/>
              </a:rPr>
              <a:t>b</a:t>
            </a:r>
            <a:r>
              <a:rPr lang="zh-CN" altLang="en-US" sz="1400" smtClean="0">
                <a:latin typeface="宋体" panose="02010600030101010101" pitchFamily="2" charset="-122"/>
              </a:rPr>
              <a:t>、如整栋精装修材料，施工单位先报各种主材料型号</a:t>
            </a:r>
            <a:r>
              <a:rPr lang="en-US" altLang="zh-CN" sz="1400" smtClean="0">
                <a:latin typeface="宋体" panose="02010600030101010101" pitchFamily="2" charset="-122"/>
              </a:rPr>
              <a:t>/</a:t>
            </a:r>
            <a:r>
              <a:rPr lang="zh-CN" altLang="en-US" sz="1400" smtClean="0">
                <a:latin typeface="宋体" panose="02010600030101010101" pitchFamily="2" charset="-122"/>
              </a:rPr>
              <a:t>规格数量控制</a:t>
            </a:r>
            <a:r>
              <a:rPr lang="en-US" altLang="zh-CN" sz="1400" smtClean="0">
                <a:latin typeface="宋体" panose="02010600030101010101" pitchFamily="2" charset="-122"/>
              </a:rPr>
              <a:t>:</a:t>
            </a:r>
            <a:r>
              <a:rPr lang="zh-CN" altLang="en-US" sz="1400" smtClean="0">
                <a:latin typeface="宋体" panose="02010600030101010101" pitchFamily="2" charset="-122"/>
              </a:rPr>
              <a:t>地板铺贴根据面积大小损耗</a:t>
            </a:r>
            <a:r>
              <a:rPr lang="en-US" altLang="zh-CN" sz="1400" smtClean="0">
                <a:latin typeface="宋体" panose="02010600030101010101" pitchFamily="2" charset="-122"/>
              </a:rPr>
              <a:t>3%-5%</a:t>
            </a:r>
            <a:r>
              <a:rPr lang="zh-CN" altLang="en-US" sz="1400" smtClean="0">
                <a:latin typeface="宋体" panose="02010600030101010101" pitchFamily="2" charset="-122"/>
              </a:rPr>
              <a:t>；瓷砖</a:t>
            </a:r>
            <a:r>
              <a:rPr lang="en-US" altLang="zh-CN" sz="1400" smtClean="0">
                <a:latin typeface="宋体" panose="02010600030101010101" pitchFamily="2" charset="-122"/>
              </a:rPr>
              <a:t>/</a:t>
            </a:r>
            <a:r>
              <a:rPr lang="zh-CN" altLang="en-US" sz="1400" smtClean="0">
                <a:latin typeface="宋体" panose="02010600030101010101" pitchFamily="2" charset="-122"/>
              </a:rPr>
              <a:t>石材根据铺贴面积大小及规格大小损</a:t>
            </a:r>
            <a:r>
              <a:rPr lang="en-US" altLang="zh-CN" sz="1400" smtClean="0">
                <a:latin typeface="宋体" panose="02010600030101010101" pitchFamily="2" charset="-122"/>
              </a:rPr>
              <a:t>3%-6%(</a:t>
            </a:r>
            <a:r>
              <a:rPr lang="zh-CN" altLang="en-US" sz="1400" smtClean="0">
                <a:latin typeface="宋体" panose="02010600030101010101" pitchFamily="2" charset="-122"/>
              </a:rPr>
              <a:t>如斜铺贴损耗，也根据铺贴面积及规格损耗最多大约在</a:t>
            </a:r>
            <a:r>
              <a:rPr lang="en-US" altLang="zh-CN" sz="1400" smtClean="0">
                <a:latin typeface="宋体" panose="02010600030101010101" pitchFamily="2" charset="-122"/>
              </a:rPr>
              <a:t>8%</a:t>
            </a:r>
            <a:r>
              <a:rPr lang="zh-CN" altLang="en-US" sz="1400" smtClean="0">
                <a:latin typeface="宋体" panose="02010600030101010101" pitchFamily="2" charset="-122"/>
              </a:rPr>
              <a:t>左右</a:t>
            </a:r>
            <a:r>
              <a:rPr lang="en-US" altLang="zh-CN" sz="1400" smtClean="0">
                <a:latin typeface="宋体" panose="02010600030101010101" pitchFamily="2" charset="-122"/>
              </a:rPr>
              <a:t>)</a:t>
            </a:r>
            <a:r>
              <a:rPr lang="zh-CN" altLang="en-US" sz="1400" smtClean="0">
                <a:latin typeface="宋体" panose="02010600030101010101" pitchFamily="2" charset="-122"/>
              </a:rPr>
              <a:t>。</a:t>
            </a:r>
            <a:endParaRPr lang="zh-CN" altLang="en-US" sz="1400" smtClean="0">
              <a:latin typeface="宋体" panose="02010600030101010101" pitchFamily="2"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48482" name="Rectangle 2"/>
          <p:cNvSpPr>
            <a:spLocks noGrp="1" noChangeArrowheads="1"/>
          </p:cNvSpPr>
          <p:nvPr>
            <p:ph type="title"/>
          </p:nvPr>
        </p:nvSpPr>
        <p:spPr>
          <a:xfrm>
            <a:off x="539750" y="476250"/>
            <a:ext cx="8075613" cy="5962650"/>
          </a:xfrm>
        </p:spPr>
        <p:txBody>
          <a:bodyPr/>
          <a:lstStyle/>
          <a:p>
            <a:pPr eaLnBrk="1" hangingPunct="1"/>
            <a:r>
              <a:rPr lang="en-US" altLang="zh-CN" sz="2400" smtClean="0"/>
              <a:t>2</a:t>
            </a:r>
            <a:r>
              <a:rPr lang="zh-CN" altLang="en-US" sz="2400" smtClean="0"/>
              <a:t>）地面砖</a:t>
            </a:r>
            <a:br>
              <a:rPr lang="zh-CN" altLang="en-US" sz="2400" smtClean="0"/>
            </a:br>
            <a:r>
              <a:rPr lang="en-US" altLang="zh-CN" sz="2400" smtClean="0"/>
              <a:t>a. </a:t>
            </a:r>
            <a:r>
              <a:rPr lang="zh-CN" altLang="en-US" sz="2400" smtClean="0"/>
              <a:t>基本要求和验收方法</a:t>
            </a:r>
            <a:br>
              <a:rPr lang="zh-CN" altLang="en-US" sz="2400" smtClean="0"/>
            </a:br>
            <a:r>
              <a:rPr lang="zh-CN" altLang="en-US" sz="2400" smtClean="0"/>
              <a:t>    镶贴应牢固，表面平整干净，无漏贴错贴；缝  隙均匀周边顺直，砖面无裂纹，掉角，缺楞等现等。采用自然光线下目测的方法验收。</a:t>
            </a:r>
            <a:br>
              <a:rPr lang="zh-CN" altLang="en-US" sz="2400" smtClean="0"/>
            </a:br>
            <a:r>
              <a:rPr lang="en-US" altLang="zh-CN" sz="2400" smtClean="0"/>
              <a:t>b. </a:t>
            </a:r>
            <a:r>
              <a:rPr lang="zh-CN" altLang="en-US" sz="2400" smtClean="0"/>
              <a:t>用小锤在地面上全数轻轻敲击，不得有空鼓声。</a:t>
            </a:r>
            <a:br>
              <a:rPr lang="zh-CN" altLang="en-US" sz="2400" smtClean="0"/>
            </a:br>
            <a:r>
              <a:rPr lang="en-US" altLang="zh-CN" sz="2400" smtClean="0"/>
              <a:t>c. </a:t>
            </a:r>
            <a:r>
              <a:rPr lang="zh-CN" altLang="en-US" sz="2400" smtClean="0"/>
              <a:t>有排水要求的地砖镶贴坡度应满足排水要求，与       地漏结合处应严密牢固。</a:t>
            </a:r>
            <a:br>
              <a:rPr lang="zh-CN" altLang="en-US" sz="2400" smtClean="0"/>
            </a:br>
            <a:r>
              <a:rPr lang="en-US" altLang="zh-CN" sz="2400" smtClean="0"/>
              <a:t>d. </a:t>
            </a:r>
            <a:r>
              <a:rPr lang="zh-CN" altLang="en-US" sz="2400" smtClean="0"/>
              <a:t>未经楼面负载验算，不得在楼面上镶贴花岗石、 大理石等厚重的材料。</a:t>
            </a:r>
            <a:br>
              <a:rPr lang="zh-CN" altLang="en-US" sz="2400" smtClean="0"/>
            </a:br>
            <a:r>
              <a:rPr lang="en-US" altLang="zh-CN" sz="2400" smtClean="0"/>
              <a:t>e.  </a:t>
            </a:r>
            <a:r>
              <a:rPr lang="zh-CN" altLang="en-US" sz="2400" smtClean="0"/>
              <a:t>卫生间必须做防水后贴砖，要求关水</a:t>
            </a:r>
            <a:r>
              <a:rPr lang="en-US" altLang="zh-CN" sz="2400" smtClean="0"/>
              <a:t>24</a:t>
            </a:r>
            <a:r>
              <a:rPr lang="zh-CN" altLang="en-US" sz="2400" smtClean="0"/>
              <a:t>小时无渗漏。</a:t>
            </a:r>
            <a:endParaRPr lang="zh-CN" altLang="en-US" sz="2400" smtClean="0"/>
          </a:p>
        </p:txBody>
      </p:sp>
    </p:spTree>
  </p:cSld>
  <p:clrMapOvr>
    <a:masterClrMapping/>
  </p:clrMapOvr>
  <p:transition advClick="0" advTm="5000"/>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23495" y="-5715"/>
            <a:ext cx="9236075" cy="6869430"/>
          </a:xfrm>
          <a:prstGeom prst="rect">
            <a:avLst/>
          </a:prstGeom>
        </p:spPr>
      </p:pic>
      <p:sp>
        <p:nvSpPr>
          <p:cNvPr id="149506" name="Rectangle 2"/>
          <p:cNvSpPr>
            <a:spLocks noGrp="1" noChangeArrowheads="1"/>
          </p:cNvSpPr>
          <p:nvPr>
            <p:ph type="title"/>
          </p:nvPr>
        </p:nvSpPr>
        <p:spPr>
          <a:xfrm>
            <a:off x="323850" y="908050"/>
            <a:ext cx="8540750" cy="1368425"/>
          </a:xfrm>
        </p:spPr>
        <p:txBody>
          <a:bodyPr/>
          <a:lstStyle/>
          <a:p>
            <a:pPr eaLnBrk="1" hangingPunct="1"/>
            <a:r>
              <a:rPr lang="zh-CN" altLang="en-US" sz="2800" smtClean="0"/>
              <a:t>地面镶贴允许尺寸偏差及验收方法</a:t>
            </a:r>
            <a:r>
              <a:rPr lang="zh-CN" altLang="en-US" sz="4000" smtClean="0"/>
              <a:t> </a:t>
            </a:r>
            <a:endParaRPr lang="zh-CN" altLang="en-US" sz="4000" smtClean="0"/>
          </a:p>
        </p:txBody>
      </p:sp>
      <p:graphicFrame>
        <p:nvGraphicFramePr>
          <p:cNvPr id="148483" name="Group 3"/>
          <p:cNvGraphicFramePr>
            <a:graphicFrameLocks noGrp="1"/>
          </p:cNvGraphicFramePr>
          <p:nvPr>
            <p:ph idx="1"/>
          </p:nvPr>
        </p:nvGraphicFramePr>
        <p:xfrm>
          <a:off x="457200" y="1981200"/>
          <a:ext cx="8229600" cy="3883027"/>
        </p:xfrm>
        <a:graphic>
          <a:graphicData uri="http://schemas.openxmlformats.org/drawingml/2006/table">
            <a:tbl>
              <a:tblPr/>
              <a:tblGrid>
                <a:gridCol w="1196975"/>
                <a:gridCol w="2493963"/>
                <a:gridCol w="2871787"/>
                <a:gridCol w="1666875"/>
              </a:tblGrid>
              <a:tr h="388938">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项目</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质量要求和允许偏差（</a:t>
                      </a: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mm</a:t>
                      </a: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验收方法</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hMerge="1">
                  <a:tcPr/>
                </a:tc>
              </a:tr>
              <a:tr h="390525">
                <a:tc vMerge="1">
                  <a:tcPr/>
                </a:tc>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量 具</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测量方法</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6445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表面平整度</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≤2.0</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2m</a:t>
                      </a: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靠尺、楔形塞尺</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每室测量不少于二处，取最大值。</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a:noFill/>
                    </a:lnB>
                    <a:lnTlToBr>
                      <a:noFill/>
                    </a:lnTlToBr>
                    <a:lnBlToTr>
                      <a:noFill/>
                    </a:lnBlToTr>
                    <a:noFill/>
                  </a:tcPr>
                </a:tc>
              </a:tr>
              <a:tr h="3889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接缝高低</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≤0.5</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钢直尺和楔形塞尺</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r>
              <a:tr h="3905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接缝平直</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≤2.0</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接线、钢直尺</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r>
              <a:tr h="3889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缝隙宽度</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≤2.0</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钢直尺</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a:noFill/>
                    </a:lnB>
                    <a:lnTlToBr>
                      <a:noFill/>
                    </a:lnTlToBr>
                    <a:lnBlToTr>
                      <a:noFill/>
                    </a:lnBlToTr>
                    <a:noFill/>
                  </a:tcPr>
                </a:tc>
                <a:tc vMerge="1">
                  <a:tcPr/>
                </a:tc>
              </a:tr>
              <a:tr h="6461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排水坡度</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a:noFill/>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坡度应</a:t>
                      </a: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Arial" panose="020B0604020202020204" pitchFamily="34" charset="0"/>
                        </a:rPr>
                        <a:t>&gt;2</a:t>
                      </a: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a:t>
                      </a: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，无积水</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建筑用电子水平仪或泼水实验</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        </a:t>
                      </a: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全检</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a:noFill/>
                    </a:lnT>
                    <a:lnB>
                      <a:noFill/>
                    </a:lnB>
                    <a:lnTlToBr>
                      <a:noFill/>
                    </a:lnTlToBr>
                    <a:lnBlToTr>
                      <a:noFill/>
                    </a:lnBlToTr>
                    <a:noFill/>
                  </a:tcPr>
                </a:tc>
              </a:tr>
              <a:tr h="64452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卫生间防水</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关水无渗漏</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a:noFill/>
                    </a:lnT>
                    <a:lnB w="25400" cap="flat" cmpd="sng" algn="ctr">
                      <a:solidFill>
                        <a:srgbClr val="80808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                  </a:t>
                      </a: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全检</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a:noFill/>
                    </a:lnT>
                    <a:lnB w="25400" cap="flat" cmpd="sng" algn="ctr">
                      <a:solidFill>
                        <a:srgbClr val="808080"/>
                      </a:solidFill>
                      <a:prstDash val="solid"/>
                      <a:round/>
                      <a:headEnd type="none" w="med" len="med"/>
                      <a:tailEnd type="none" w="med" len="med"/>
                    </a:lnB>
                    <a:lnTlToBr>
                      <a:noFill/>
                    </a:lnTlToBr>
                    <a:lnBlToTr>
                      <a:noFill/>
                    </a:lnBlToTr>
                    <a:noFill/>
                  </a:tcPr>
                </a:tc>
                <a:tc hMerge="1">
                  <a:tcPr/>
                </a:tc>
              </a:tr>
            </a:tbl>
          </a:graphicData>
        </a:graphic>
      </p:graphicFrame>
      <p:sp>
        <p:nvSpPr>
          <p:cNvPr id="149546" name="Line 42"/>
          <p:cNvSpPr>
            <a:spLocks noChangeShapeType="1"/>
          </p:cNvSpPr>
          <p:nvPr/>
        </p:nvSpPr>
        <p:spPr bwMode="auto">
          <a:xfrm>
            <a:off x="468313" y="4652963"/>
            <a:ext cx="8207375" cy="0"/>
          </a:xfrm>
          <a:prstGeom prst="line">
            <a:avLst/>
          </a:prstGeom>
          <a:noFill/>
          <a:ln w="28575">
            <a:solidFill>
              <a:srgbClr val="B6AAB0"/>
            </a:solidFill>
            <a:round/>
          </a:ln>
          <a:effectLst/>
        </p:spPr>
        <p:txBody>
          <a:bodyPr wrap="none" anchor="ctr"/>
          <a:lstStyle/>
          <a:p>
            <a:endParaRPr lang="zh-CN" altLang="en-US"/>
          </a:p>
        </p:txBody>
      </p:sp>
      <p:sp>
        <p:nvSpPr>
          <p:cNvPr id="149547" name="Line 43"/>
          <p:cNvSpPr>
            <a:spLocks noChangeShapeType="1"/>
          </p:cNvSpPr>
          <p:nvPr/>
        </p:nvSpPr>
        <p:spPr bwMode="auto">
          <a:xfrm>
            <a:off x="1619250" y="5229225"/>
            <a:ext cx="7056438" cy="0"/>
          </a:xfrm>
          <a:prstGeom prst="line">
            <a:avLst/>
          </a:prstGeom>
          <a:noFill/>
          <a:ln w="28575">
            <a:solidFill>
              <a:srgbClr val="B6AAB0"/>
            </a:solidFill>
            <a:round/>
          </a:ln>
          <a:effectLst/>
        </p:spPr>
        <p:txBody>
          <a:bodyPr wrap="none" anchor="ctr"/>
          <a:lstStyle/>
          <a:p>
            <a:endParaRPr lang="zh-CN" altLang="en-US"/>
          </a:p>
        </p:txBody>
      </p:sp>
    </p:spTree>
  </p:cSld>
  <p:clrMapOvr>
    <a:masterClrMapping/>
  </p:clrMapOvr>
  <p:transition advClick="0" advTm="5000"/>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150530" name="Rectangle 2"/>
          <p:cNvSpPr>
            <a:spLocks noGrp="1" noChangeArrowheads="1"/>
          </p:cNvSpPr>
          <p:nvPr>
            <p:ph type="title"/>
          </p:nvPr>
        </p:nvSpPr>
        <p:spPr>
          <a:xfrm>
            <a:off x="-93663" y="457200"/>
            <a:ext cx="8780463" cy="1371600"/>
          </a:xfrm>
        </p:spPr>
        <p:txBody>
          <a:bodyPr/>
          <a:lstStyle/>
          <a:p>
            <a:pPr algn="ctr" eaLnBrk="1" hangingPunct="1"/>
            <a:r>
              <a:rPr lang="zh-CN" altLang="en-US" sz="2800" b="1" smtClean="0"/>
              <a:t>木地板</a:t>
            </a:r>
            <a:endParaRPr lang="zh-CN" altLang="en-US" sz="2800" b="1" smtClean="0"/>
          </a:p>
        </p:txBody>
      </p:sp>
      <p:sp>
        <p:nvSpPr>
          <p:cNvPr id="150531" name="Rectangle 3"/>
          <p:cNvSpPr>
            <a:spLocks noGrp="1" noChangeArrowheads="1"/>
          </p:cNvSpPr>
          <p:nvPr>
            <p:ph type="body" idx="1"/>
          </p:nvPr>
        </p:nvSpPr>
        <p:spPr/>
        <p:txBody>
          <a:bodyPr/>
          <a:lstStyle/>
          <a:p>
            <a:pPr eaLnBrk="1" hangingPunct="1"/>
            <a:r>
              <a:rPr lang="zh-CN" altLang="en-US" smtClean="0">
                <a:solidFill>
                  <a:schemeClr val="tx2"/>
                </a:solidFill>
              </a:rPr>
              <a:t>基本要求和验收方法：</a:t>
            </a:r>
            <a:endParaRPr lang="zh-CN" altLang="en-US" smtClean="0">
              <a:solidFill>
                <a:schemeClr val="tx2"/>
              </a:solidFill>
            </a:endParaRPr>
          </a:p>
          <a:p>
            <a:pPr eaLnBrk="1" hangingPunct="1"/>
            <a:r>
              <a:rPr lang="zh-CN" altLang="en-US" sz="2800" smtClean="0">
                <a:solidFill>
                  <a:schemeClr val="tx2"/>
                </a:solidFill>
              </a:rPr>
              <a:t>       木地板表面应洁净无沾污，刨平磨光， 无   刨痕、刨茬、划痕和毛刺等现象。木阁栅应牢固，间距应符合要求，铺设应牢固，不松动，行走时地板无响声。地板与墙面之间应留</a:t>
            </a:r>
            <a:r>
              <a:rPr lang="en-US" altLang="zh-CN" sz="2800" smtClean="0">
                <a:solidFill>
                  <a:schemeClr val="tx2"/>
                </a:solidFill>
              </a:rPr>
              <a:t>8 mm ~10 mm</a:t>
            </a:r>
            <a:r>
              <a:rPr lang="zh-CN" altLang="en-US" sz="2800" smtClean="0">
                <a:solidFill>
                  <a:schemeClr val="tx2"/>
                </a:solidFill>
              </a:rPr>
              <a:t>的伸缩缝，用目测和手感的方法验收。</a:t>
            </a:r>
            <a:endParaRPr lang="zh-CN" altLang="en-US" sz="2800" smtClean="0">
              <a:solidFill>
                <a:schemeClr val="tx2"/>
              </a:solidFill>
            </a:endParaRPr>
          </a:p>
        </p:txBody>
      </p:sp>
    </p:spTree>
  </p:cSld>
  <p:clrMapOvr>
    <a:masterClrMapping/>
  </p:clrMapOvr>
  <p:transition advClick="0" advTm="5000"/>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51554" name="Rectangle 2"/>
          <p:cNvSpPr>
            <a:spLocks noGrp="1" noChangeArrowheads="1"/>
          </p:cNvSpPr>
          <p:nvPr>
            <p:ph type="title"/>
          </p:nvPr>
        </p:nvSpPr>
        <p:spPr>
          <a:xfrm>
            <a:off x="395288" y="981075"/>
            <a:ext cx="8229600" cy="1371600"/>
          </a:xfrm>
        </p:spPr>
        <p:txBody>
          <a:bodyPr/>
          <a:lstStyle/>
          <a:p>
            <a:pPr eaLnBrk="1" hangingPunct="1"/>
            <a:r>
              <a:rPr lang="zh-CN" altLang="en-US" sz="2800" smtClean="0"/>
              <a:t>木地板的铺设尺寸允许偏差及验收方法 </a:t>
            </a:r>
            <a:endParaRPr lang="zh-CN" altLang="en-US" sz="2800" smtClean="0"/>
          </a:p>
        </p:txBody>
      </p:sp>
      <p:graphicFrame>
        <p:nvGraphicFramePr>
          <p:cNvPr id="150531" name="Group 3"/>
          <p:cNvGraphicFramePr>
            <a:graphicFrameLocks noGrp="1"/>
          </p:cNvGraphicFramePr>
          <p:nvPr>
            <p:ph idx="1"/>
          </p:nvPr>
        </p:nvGraphicFramePr>
        <p:xfrm>
          <a:off x="457200" y="1981200"/>
          <a:ext cx="8229600" cy="3463926"/>
        </p:xfrm>
        <a:graphic>
          <a:graphicData uri="http://schemas.openxmlformats.org/drawingml/2006/table">
            <a:tbl>
              <a:tblPr/>
              <a:tblGrid>
                <a:gridCol w="1558925"/>
                <a:gridCol w="1858963"/>
                <a:gridCol w="1550987"/>
                <a:gridCol w="3260725"/>
              </a:tblGrid>
              <a:tr h="584200">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项目</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允许偏差（</a:t>
                      </a: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mm</a:t>
                      </a: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验收方法</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hMerge="1">
                  <a:tcPr/>
                </a:tc>
              </a:tr>
              <a:tr h="582613">
                <a:tc vMerge="1">
                  <a:tcPr/>
                </a:tc>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量具</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测量方法</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5842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上口平直度</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≤3</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5m</a:t>
                      </a: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拉线</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每面至少测量二处，取最大值。</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5842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面板垂直度</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线锤和钢直尺</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r>
              <a:tr h="58261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表面平整度</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≤1.5</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1m</a:t>
                      </a: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靠尺和塞尺</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r>
              <a:tr h="5461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面板间隙宽度</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≤2.0</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钢直尺</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r>
            </a:tbl>
          </a:graphicData>
        </a:graphic>
      </p:graphicFrame>
    </p:spTree>
  </p:cSld>
  <p:clrMapOvr>
    <a:masterClrMapping/>
  </p:clrMapOvr>
  <p:transition advClick="0" advTm="5000"/>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525" y="-5715"/>
            <a:ext cx="9236075" cy="6869430"/>
          </a:xfrm>
          <a:prstGeom prst="rect">
            <a:avLst/>
          </a:prstGeom>
        </p:spPr>
      </p:pic>
      <p:sp>
        <p:nvSpPr>
          <p:cNvPr id="152578" name="Rectangle 2"/>
          <p:cNvSpPr>
            <a:spLocks noGrp="1" noChangeArrowheads="1"/>
          </p:cNvSpPr>
          <p:nvPr>
            <p:ph type="title"/>
          </p:nvPr>
        </p:nvSpPr>
        <p:spPr/>
        <p:txBody>
          <a:bodyPr/>
          <a:lstStyle/>
          <a:p>
            <a:pPr algn="ctr" eaLnBrk="1" hangingPunct="1"/>
            <a:r>
              <a:rPr lang="zh-CN" altLang="en-US" sz="3200" b="1" smtClean="0"/>
              <a:t>门套、踢角线</a:t>
            </a:r>
            <a:endParaRPr lang="zh-CN" altLang="en-US" sz="3200" b="1" smtClean="0"/>
          </a:p>
        </p:txBody>
      </p:sp>
      <p:sp>
        <p:nvSpPr>
          <p:cNvPr id="152579" name="Rectangle 3"/>
          <p:cNvSpPr>
            <a:spLocks noGrp="1" noChangeArrowheads="1"/>
          </p:cNvSpPr>
          <p:nvPr>
            <p:ph type="body" idx="1"/>
          </p:nvPr>
        </p:nvSpPr>
        <p:spPr/>
        <p:txBody>
          <a:bodyPr/>
          <a:lstStyle/>
          <a:p>
            <a:pPr eaLnBrk="1" hangingPunct="1"/>
            <a:r>
              <a:rPr lang="zh-CN" altLang="en-US" sz="2800" smtClean="0">
                <a:solidFill>
                  <a:schemeClr val="tx2"/>
                </a:solidFill>
              </a:rPr>
              <a:t>基本要求和验收方法：</a:t>
            </a:r>
            <a:endParaRPr lang="zh-CN" altLang="en-US" sz="2800" smtClean="0">
              <a:solidFill>
                <a:schemeClr val="tx2"/>
              </a:solidFill>
            </a:endParaRPr>
          </a:p>
          <a:p>
            <a:pPr eaLnBrk="1" hangingPunct="1"/>
            <a:r>
              <a:rPr lang="zh-CN" altLang="en-US" sz="2800" smtClean="0">
                <a:solidFill>
                  <a:schemeClr val="tx2"/>
                </a:solidFill>
              </a:rPr>
              <a:t>       表面光滑，线条顺直，楞角方正，不露 钉  帽，无刨痕，毛刺，锤印等缺陷，安装位置正确，割角整齐，接缝严密，与墙面贴紧，采用目测和手感的方法验收。</a:t>
            </a:r>
            <a:endParaRPr lang="zh-CN" altLang="en-US" sz="2800" smtClean="0">
              <a:solidFill>
                <a:schemeClr val="tx2"/>
              </a:solidFill>
            </a:endParaRPr>
          </a:p>
        </p:txBody>
      </p:sp>
    </p:spTree>
  </p:cSld>
  <p:clrMapOvr>
    <a:masterClrMapping/>
  </p:clrMapOvr>
  <p:transition advClick="0" advTm="5000"/>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53602" name="Rectangle 2"/>
          <p:cNvSpPr>
            <a:spLocks noGrp="1" noChangeArrowheads="1"/>
          </p:cNvSpPr>
          <p:nvPr>
            <p:ph type="title"/>
          </p:nvPr>
        </p:nvSpPr>
        <p:spPr>
          <a:xfrm>
            <a:off x="395288" y="908050"/>
            <a:ext cx="8229600" cy="1371600"/>
          </a:xfrm>
        </p:spPr>
        <p:txBody>
          <a:bodyPr/>
          <a:lstStyle/>
          <a:p>
            <a:pPr eaLnBrk="1" hangingPunct="1"/>
            <a:r>
              <a:rPr lang="zh-CN" altLang="en-US" sz="2800" smtClean="0"/>
              <a:t>细木制品安装尺寸允许偏差及验收方法</a:t>
            </a:r>
            <a:r>
              <a:rPr lang="zh-CN" altLang="en-US" sz="3600" smtClean="0"/>
              <a:t> </a:t>
            </a:r>
            <a:endParaRPr lang="zh-CN" altLang="en-US" smtClean="0"/>
          </a:p>
        </p:txBody>
      </p:sp>
      <p:graphicFrame>
        <p:nvGraphicFramePr>
          <p:cNvPr id="152579" name="Group 3"/>
          <p:cNvGraphicFramePr>
            <a:graphicFrameLocks noGrp="1"/>
          </p:cNvGraphicFramePr>
          <p:nvPr>
            <p:ph idx="1"/>
          </p:nvPr>
        </p:nvGraphicFramePr>
        <p:xfrm>
          <a:off x="304800" y="1981200"/>
          <a:ext cx="8540750" cy="4251327"/>
        </p:xfrm>
        <a:graphic>
          <a:graphicData uri="http://schemas.openxmlformats.org/drawingml/2006/table">
            <a:tbl>
              <a:tblPr/>
              <a:tblGrid>
                <a:gridCol w="1890713"/>
                <a:gridCol w="1871662"/>
                <a:gridCol w="1584325"/>
                <a:gridCol w="2089150"/>
                <a:gridCol w="1104900"/>
              </a:tblGrid>
              <a:tr h="531813">
                <a:tc rowSpan="2"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项目</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rowSpan="2" hMerge="1">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允许偏差（</a:t>
                      </a: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mm</a:t>
                      </a: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验收方法</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hMerge="1">
                  <a:tcPr/>
                </a:tc>
              </a:tr>
              <a:tr h="844550">
                <a:tc vMerge="1" gridSpan="2">
                  <a:tcPr/>
                </a:tc>
                <a:tc vMerge="1" hMerge="1">
                  <a:tcPr/>
                </a:tc>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量具</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测量方法</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719138">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窗台板、窗台盒</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两端高低差</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两端距窗洞长度差</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a:t>
                      </a: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水平尺和楔形塞尺</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全数检查</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744538">
                <a:tc vMerge="1">
                  <a:tcPr/>
                </a:tc>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≤3</a:t>
                      </a: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钢卷尺</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r>
              <a:tr h="8794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踢脚板、顶角线</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下沿口平直</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≤3</a:t>
                      </a: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5m</a:t>
                      </a: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拉线、钢卷尺</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r>
              <a:tr h="53181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门、窗套</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内侧平直</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≤3</a:t>
                      </a: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c vMerge="1">
                  <a:tcPr/>
                </a:tc>
              </a:tr>
            </a:tbl>
          </a:graphicData>
        </a:graphic>
      </p:graphicFrame>
      <p:sp>
        <p:nvSpPr>
          <p:cNvPr id="153636" name="Line 36"/>
          <p:cNvSpPr>
            <a:spLocks noChangeShapeType="1"/>
          </p:cNvSpPr>
          <p:nvPr/>
        </p:nvSpPr>
        <p:spPr bwMode="auto">
          <a:xfrm>
            <a:off x="2195513" y="4076700"/>
            <a:ext cx="1944687" cy="0"/>
          </a:xfrm>
          <a:prstGeom prst="line">
            <a:avLst/>
          </a:prstGeom>
          <a:noFill/>
          <a:ln w="28575">
            <a:solidFill>
              <a:srgbClr val="B6AAB0"/>
            </a:solidFill>
            <a:round/>
          </a:ln>
          <a:effectLst/>
        </p:spPr>
        <p:txBody>
          <a:bodyPr wrap="none" anchor="ctr"/>
          <a:lstStyle/>
          <a:p>
            <a:endParaRPr lang="zh-CN" altLang="en-US"/>
          </a:p>
        </p:txBody>
      </p:sp>
    </p:spTree>
  </p:cSld>
  <p:clrMapOvr>
    <a:masterClrMapping/>
  </p:clrMapOvr>
  <p:transition advClick="0" advTm="5000"/>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525" y="-5715"/>
            <a:ext cx="9236075" cy="6869430"/>
          </a:xfrm>
          <a:prstGeom prst="rect">
            <a:avLst/>
          </a:prstGeom>
        </p:spPr>
      </p:pic>
      <p:sp>
        <p:nvSpPr>
          <p:cNvPr id="154626" name="Rectangle 2"/>
          <p:cNvSpPr>
            <a:spLocks noGrp="1" noChangeArrowheads="1"/>
          </p:cNvSpPr>
          <p:nvPr>
            <p:ph type="title"/>
          </p:nvPr>
        </p:nvSpPr>
        <p:spPr>
          <a:xfrm>
            <a:off x="457200" y="457200"/>
            <a:ext cx="6492875" cy="1371600"/>
          </a:xfrm>
        </p:spPr>
        <p:txBody>
          <a:bodyPr/>
          <a:lstStyle/>
          <a:p>
            <a:pPr algn="ctr" eaLnBrk="1" hangingPunct="1"/>
            <a:r>
              <a:rPr lang="en-US" altLang="zh-CN" sz="2800" b="1" smtClean="0"/>
              <a:t>       </a:t>
            </a:r>
            <a:r>
              <a:rPr lang="zh-CN" altLang="en-US" sz="2800" b="1" smtClean="0"/>
              <a:t>厨房</a:t>
            </a:r>
            <a:endParaRPr lang="zh-CN" altLang="en-US" sz="2800" b="1" smtClean="0"/>
          </a:p>
        </p:txBody>
      </p:sp>
      <p:sp>
        <p:nvSpPr>
          <p:cNvPr id="154627" name="Rectangle 3"/>
          <p:cNvSpPr>
            <a:spLocks noGrp="1" noChangeArrowheads="1"/>
          </p:cNvSpPr>
          <p:nvPr>
            <p:ph type="body" idx="1"/>
          </p:nvPr>
        </p:nvSpPr>
        <p:spPr/>
        <p:txBody>
          <a:bodyPr/>
          <a:lstStyle/>
          <a:p>
            <a:pPr eaLnBrk="1" hangingPunct="1">
              <a:lnSpc>
                <a:spcPct val="80000"/>
              </a:lnSpc>
            </a:pPr>
            <a:r>
              <a:rPr lang="zh-CN" altLang="en-US" sz="2400" smtClean="0">
                <a:solidFill>
                  <a:schemeClr val="tx2"/>
                </a:solidFill>
              </a:rPr>
              <a:t> </a:t>
            </a:r>
            <a:r>
              <a:rPr lang="en-US" altLang="zh-CN" sz="2400" smtClean="0">
                <a:solidFill>
                  <a:schemeClr val="tx2"/>
                </a:solidFill>
              </a:rPr>
              <a:t>1</a:t>
            </a:r>
            <a:r>
              <a:rPr lang="zh-CN" altLang="en-US" sz="2400" smtClean="0">
                <a:solidFill>
                  <a:schemeClr val="tx2"/>
                </a:solidFill>
              </a:rPr>
              <a:t>）壁橱及吊橱</a:t>
            </a:r>
            <a:endParaRPr lang="zh-CN" altLang="en-US" sz="2400" smtClean="0">
              <a:solidFill>
                <a:schemeClr val="tx2"/>
              </a:solidFill>
            </a:endParaRPr>
          </a:p>
          <a:p>
            <a:pPr eaLnBrk="1" hangingPunct="1">
              <a:lnSpc>
                <a:spcPct val="80000"/>
              </a:lnSpc>
            </a:pPr>
            <a:endParaRPr lang="zh-CN" altLang="en-US" sz="2400" smtClean="0">
              <a:solidFill>
                <a:schemeClr val="tx2"/>
              </a:solidFill>
            </a:endParaRPr>
          </a:p>
          <a:p>
            <a:pPr eaLnBrk="1" hangingPunct="1">
              <a:lnSpc>
                <a:spcPct val="80000"/>
              </a:lnSpc>
            </a:pPr>
            <a:r>
              <a:rPr lang="zh-CN" altLang="en-US" sz="2400" smtClean="0">
                <a:solidFill>
                  <a:schemeClr val="tx2"/>
                </a:solidFill>
              </a:rPr>
              <a:t>   </a:t>
            </a:r>
            <a:r>
              <a:rPr lang="en-US" altLang="zh-CN" sz="2400" smtClean="0">
                <a:solidFill>
                  <a:schemeClr val="tx2"/>
                </a:solidFill>
              </a:rPr>
              <a:t>a</a:t>
            </a:r>
            <a:r>
              <a:rPr lang="zh-CN" altLang="en-US" sz="2400" smtClean="0">
                <a:solidFill>
                  <a:schemeClr val="tx2"/>
                </a:solidFill>
              </a:rPr>
              <a:t>、基本要求：</a:t>
            </a:r>
            <a:endParaRPr lang="zh-CN" altLang="en-US" sz="2400" smtClean="0">
              <a:solidFill>
                <a:schemeClr val="tx2"/>
              </a:solidFill>
            </a:endParaRPr>
          </a:p>
          <a:p>
            <a:pPr eaLnBrk="1" hangingPunct="1">
              <a:lnSpc>
                <a:spcPct val="80000"/>
              </a:lnSpc>
            </a:pPr>
            <a:r>
              <a:rPr lang="zh-CN" altLang="en-US" sz="2400" smtClean="0">
                <a:solidFill>
                  <a:schemeClr val="tx2"/>
                </a:solidFill>
              </a:rPr>
              <a:t>          造型、结构和安装位置应符合设计要求。框架应采用榫头结构（细木工板除外）。表面应砂磨光滑，不应有毛刺和锤印，采用贴面材料时，应粘贴平整牢固，不脱胶，边角处不起翘。橱门应安装牢固，开关灵活，下口与底片下口位置平行。小五金安装齐全、牢固，位置正确。采用目测和手感的方法验收。</a:t>
            </a:r>
            <a:endParaRPr lang="zh-CN" altLang="en-US" sz="2400" smtClean="0">
              <a:solidFill>
                <a:schemeClr val="tx2"/>
              </a:solidFill>
            </a:endParaRPr>
          </a:p>
        </p:txBody>
      </p:sp>
    </p:spTree>
  </p:cSld>
  <p:clrMapOvr>
    <a:masterClrMapping/>
  </p:clrMapOvr>
  <p:transition advClick="0" advTm="5000"/>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155650" name="Rectangle 2"/>
          <p:cNvSpPr>
            <a:spLocks noGrp="1" noChangeArrowheads="1"/>
          </p:cNvSpPr>
          <p:nvPr>
            <p:ph type="title"/>
          </p:nvPr>
        </p:nvSpPr>
        <p:spPr>
          <a:xfrm>
            <a:off x="468313" y="692150"/>
            <a:ext cx="8686800" cy="1028700"/>
          </a:xfrm>
        </p:spPr>
        <p:txBody>
          <a:bodyPr/>
          <a:lstStyle/>
          <a:p>
            <a:pPr eaLnBrk="1" hangingPunct="1"/>
            <a:r>
              <a:rPr lang="zh-CN" altLang="en-US" sz="4000" smtClean="0"/>
              <a:t> </a:t>
            </a:r>
            <a:r>
              <a:rPr lang="en-US" altLang="zh-CN" sz="2800" smtClean="0"/>
              <a:t>b</a:t>
            </a:r>
            <a:r>
              <a:rPr lang="zh-CN" altLang="en-US" sz="2800" smtClean="0"/>
              <a:t>、壁橱及吊橱制作尺寸允许偏差及验收方法</a:t>
            </a:r>
            <a:r>
              <a:rPr lang="zh-CN" altLang="en-US" sz="4000" smtClean="0"/>
              <a:t> </a:t>
            </a:r>
            <a:endParaRPr lang="zh-CN" altLang="en-US" sz="4000" smtClean="0"/>
          </a:p>
        </p:txBody>
      </p:sp>
      <p:sp>
        <p:nvSpPr>
          <p:cNvPr id="155651" name="Rectangle 3"/>
          <p:cNvSpPr>
            <a:spLocks noChangeArrowheads="1"/>
          </p:cNvSpPr>
          <p:nvPr/>
        </p:nvSpPr>
        <p:spPr bwMode="auto">
          <a:xfrm>
            <a:off x="1331913" y="5876925"/>
            <a:ext cx="5224462" cy="366713"/>
          </a:xfrm>
          <a:prstGeom prst="rect">
            <a:avLst/>
          </a:prstGeom>
          <a:noFill/>
          <a:ln w="9525">
            <a:noFill/>
            <a:miter lim="800000"/>
          </a:ln>
          <a:effectLst/>
        </p:spPr>
        <p:txBody>
          <a:bodyPr wrap="none" anchor="ctr">
            <a:spAutoFit/>
          </a:bodyPr>
          <a:lstStyle/>
          <a:p>
            <a:pPr algn="l"/>
            <a:r>
              <a:rPr lang="zh-CN" sz="1800">
                <a:latin typeface="Times New Roman" panose="02020603050405020304" pitchFamily="18" charset="0"/>
              </a:rPr>
              <a:t>注：本表指标以</a:t>
            </a:r>
            <a:r>
              <a:rPr lang="zh-CN" altLang="zh-CN" sz="1800">
                <a:latin typeface="Times New Roman" panose="02020603050405020304" pitchFamily="18" charset="0"/>
              </a:rPr>
              <a:t>1m</a:t>
            </a:r>
            <a:r>
              <a:rPr lang="zh-CN" sz="1800">
                <a:latin typeface="Times New Roman" panose="02020603050405020304" pitchFamily="18" charset="0"/>
              </a:rPr>
              <a:t>为基础，超过</a:t>
            </a:r>
            <a:r>
              <a:rPr lang="zh-CN" altLang="zh-CN" sz="1800">
                <a:latin typeface="Times New Roman" panose="02020603050405020304" pitchFamily="18" charset="0"/>
              </a:rPr>
              <a:t>1m</a:t>
            </a:r>
            <a:r>
              <a:rPr lang="zh-CN" sz="1800">
                <a:latin typeface="Times New Roman" panose="02020603050405020304" pitchFamily="18" charset="0"/>
              </a:rPr>
              <a:t>以百分比类推 </a:t>
            </a:r>
            <a:endParaRPr lang="zh-CN" sz="1800"/>
          </a:p>
        </p:txBody>
      </p:sp>
      <p:graphicFrame>
        <p:nvGraphicFramePr>
          <p:cNvPr id="154628" name="Group 4"/>
          <p:cNvGraphicFramePr>
            <a:graphicFrameLocks noGrp="1"/>
          </p:cNvGraphicFramePr>
          <p:nvPr>
            <p:ph idx="1"/>
          </p:nvPr>
        </p:nvGraphicFramePr>
        <p:xfrm>
          <a:off x="457200" y="1600200"/>
          <a:ext cx="8429625" cy="3989389"/>
        </p:xfrm>
        <a:graphic>
          <a:graphicData uri="http://schemas.openxmlformats.org/drawingml/2006/table">
            <a:tbl>
              <a:tblPr/>
              <a:tblGrid>
                <a:gridCol w="361950"/>
                <a:gridCol w="1482725"/>
                <a:gridCol w="1682750"/>
                <a:gridCol w="1397000"/>
                <a:gridCol w="3505200"/>
              </a:tblGrid>
              <a:tr h="666750">
                <a:tc rowSpan="2" gridSpan="2">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sz="1800" b="1" i="0" u="none" strike="noStrike" cap="none" normalizeH="0" baseline="0" smtClean="0">
                          <a:ln>
                            <a:noFill/>
                          </a:ln>
                          <a:solidFill>
                            <a:schemeClr val="tx2"/>
                          </a:solidFill>
                          <a:effectLst/>
                          <a:latin typeface="宋体" panose="02010600030101010101" pitchFamily="2" charset="-122"/>
                          <a:ea typeface="宋体" panose="02010600030101010101" pitchFamily="2" charset="-122"/>
                        </a:rPr>
                        <a:t>项目</a:t>
                      </a:r>
                      <a:endParaRPr kumimoji="0" lang="zh-CN" sz="1800" b="1"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hMerge="1">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sz="1800" b="1" i="0" u="none" strike="noStrike" cap="none" normalizeH="0" baseline="0" smtClean="0">
                          <a:ln>
                            <a:noFill/>
                          </a:ln>
                          <a:solidFill>
                            <a:schemeClr val="tx2"/>
                          </a:solidFill>
                          <a:effectLst/>
                          <a:latin typeface="宋体" panose="02010600030101010101" pitchFamily="2" charset="-122"/>
                          <a:ea typeface="宋体" panose="02010600030101010101" pitchFamily="2" charset="-122"/>
                        </a:rPr>
                        <a:t>允许偏差（</a:t>
                      </a:r>
                      <a:r>
                        <a:rPr kumimoji="0" lang="zh-CN" altLang="zh-CN" sz="1800" b="1" i="0" u="none" strike="noStrike" cap="none" normalizeH="0" baseline="0" smtClean="0">
                          <a:ln>
                            <a:noFill/>
                          </a:ln>
                          <a:solidFill>
                            <a:schemeClr val="tx2"/>
                          </a:solidFill>
                          <a:effectLst/>
                          <a:latin typeface="宋体" panose="02010600030101010101" pitchFamily="2" charset="-122"/>
                          <a:ea typeface="宋体" panose="02010600030101010101" pitchFamily="2" charset="-122"/>
                        </a:rPr>
                        <a:t>mm)</a:t>
                      </a:r>
                      <a:endParaRPr kumimoji="0" lang="zh-CN" altLang="zh-CN" sz="1800" b="1"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sz="1800" b="1" i="0" u="none" strike="noStrike" cap="none" normalizeH="0" baseline="0" smtClean="0">
                          <a:ln>
                            <a:noFill/>
                          </a:ln>
                          <a:solidFill>
                            <a:schemeClr val="tx2"/>
                          </a:solidFill>
                          <a:effectLst/>
                          <a:latin typeface="宋体" panose="02010600030101010101" pitchFamily="2" charset="-122"/>
                          <a:ea typeface="宋体" panose="02010600030101010101" pitchFamily="2" charset="-122"/>
                        </a:rPr>
                        <a:t>验收方法</a:t>
                      </a:r>
                      <a:endParaRPr kumimoji="0" lang="zh-CN" sz="1800" b="1"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r>
              <a:tr h="665163">
                <a:tc vMerge="1" gridSpan="2">
                  <a:tcPr/>
                </a:tc>
                <a:tc vMerge="1" hMerge="1">
                  <a:tcPr/>
                </a:tc>
                <a:tc vMerge="1">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sz="1800" b="1" i="0" u="none" strike="noStrike" cap="none" normalizeH="0" baseline="0" smtClean="0">
                          <a:ln>
                            <a:noFill/>
                          </a:ln>
                          <a:solidFill>
                            <a:schemeClr val="tx2"/>
                          </a:solidFill>
                          <a:effectLst/>
                          <a:latin typeface="宋体" panose="02010600030101010101" pitchFamily="2" charset="-122"/>
                          <a:ea typeface="宋体" panose="02010600030101010101" pitchFamily="2" charset="-122"/>
                        </a:rPr>
                        <a:t>量具</a:t>
                      </a:r>
                      <a:endParaRPr kumimoji="0" lang="zh-CN" sz="1800" b="1"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sz="1800" b="1" i="0" u="none" strike="noStrike" cap="none" normalizeH="0" baseline="0" smtClean="0">
                          <a:ln>
                            <a:noFill/>
                          </a:ln>
                          <a:solidFill>
                            <a:schemeClr val="tx2"/>
                          </a:solidFill>
                          <a:effectLst/>
                          <a:latin typeface="宋体" panose="02010600030101010101" pitchFamily="2" charset="-122"/>
                          <a:ea typeface="宋体" panose="02010600030101010101" pitchFamily="2" charset="-122"/>
                        </a:rPr>
                        <a:t>测量方法</a:t>
                      </a:r>
                      <a:endParaRPr kumimoji="0" lang="zh-CN" sz="1800" b="1"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66750">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sz="1800" b="1" i="0" u="none" strike="noStrike" cap="none" normalizeH="0" baseline="0" smtClean="0">
                          <a:ln>
                            <a:noFill/>
                          </a:ln>
                          <a:solidFill>
                            <a:schemeClr val="tx2"/>
                          </a:solidFill>
                          <a:effectLst/>
                          <a:latin typeface="宋体" panose="02010600030101010101" pitchFamily="2" charset="-122"/>
                          <a:ea typeface="宋体" panose="02010600030101010101" pitchFamily="2" charset="-122"/>
                        </a:rPr>
                        <a:t>壁</a:t>
                      </a:r>
                      <a:endParaRPr kumimoji="0" lang="zh-CN" sz="1800" b="1"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sz="1800" b="1" i="0" u="none" strike="noStrike" cap="none" normalizeH="0" baseline="0" smtClean="0">
                          <a:ln>
                            <a:noFill/>
                          </a:ln>
                          <a:solidFill>
                            <a:schemeClr val="tx2"/>
                          </a:solidFill>
                          <a:effectLst/>
                          <a:latin typeface="宋体" panose="02010600030101010101" pitchFamily="2" charset="-122"/>
                          <a:ea typeface="宋体" panose="02010600030101010101" pitchFamily="2" charset="-122"/>
                        </a:rPr>
                        <a:t>橱门缝宽度</a:t>
                      </a:r>
                      <a:endParaRPr kumimoji="0" lang="zh-CN" sz="1800" b="1"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zh-CN" sz="1800" b="1" i="0" u="none" strike="noStrike" cap="none" normalizeH="0" baseline="0" smtClean="0">
                          <a:ln>
                            <a:noFill/>
                          </a:ln>
                          <a:solidFill>
                            <a:schemeClr val="tx2"/>
                          </a:solidFill>
                          <a:effectLst/>
                          <a:latin typeface="宋体" panose="02010600030101010101" pitchFamily="2" charset="-122"/>
                          <a:ea typeface="宋体" panose="02010600030101010101" pitchFamily="2" charset="-122"/>
                        </a:rPr>
                        <a:t>≤1.5</a:t>
                      </a:r>
                      <a:endParaRPr kumimoji="0" lang="zh-CN" altLang="zh-CN" sz="1800" b="1"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sz="1800" b="1" i="0" u="none" strike="noStrike" cap="none" normalizeH="0" baseline="0" smtClean="0">
                          <a:ln>
                            <a:noFill/>
                          </a:ln>
                          <a:solidFill>
                            <a:schemeClr val="tx2"/>
                          </a:solidFill>
                          <a:effectLst/>
                          <a:latin typeface="宋体" panose="02010600030101010101" pitchFamily="2" charset="-122"/>
                          <a:ea typeface="宋体" panose="02010600030101010101" pitchFamily="2" charset="-122"/>
                        </a:rPr>
                        <a:t>楔形塞尺</a:t>
                      </a:r>
                      <a:endParaRPr kumimoji="0" lang="zh-CN" sz="1800" b="1"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4">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sz="1800" b="1" i="0" u="none" strike="noStrike" cap="none" normalizeH="0" baseline="0" smtClean="0">
                          <a:ln>
                            <a:noFill/>
                          </a:ln>
                          <a:solidFill>
                            <a:schemeClr val="tx2"/>
                          </a:solidFill>
                          <a:effectLst/>
                          <a:latin typeface="宋体" panose="02010600030101010101" pitchFamily="2" charset="-122"/>
                          <a:ea typeface="宋体" panose="02010600030101010101" pitchFamily="2" charset="-122"/>
                        </a:rPr>
                        <a:t>每橱随机选门一扇，测量不少于二处，取最大值。</a:t>
                      </a:r>
                      <a:endParaRPr kumimoji="0" lang="zh-CN" sz="1800" b="1"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66750">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sz="1800" b="1" i="0" u="none" strike="noStrike" cap="none" normalizeH="0" baseline="0" smtClean="0">
                          <a:ln>
                            <a:noFill/>
                          </a:ln>
                          <a:solidFill>
                            <a:schemeClr val="tx2"/>
                          </a:solidFill>
                          <a:effectLst/>
                          <a:latin typeface="宋体" panose="02010600030101010101" pitchFamily="2" charset="-122"/>
                          <a:ea typeface="宋体" panose="02010600030101010101" pitchFamily="2" charset="-122"/>
                        </a:rPr>
                        <a:t>橱</a:t>
                      </a:r>
                      <a:endParaRPr kumimoji="0" lang="zh-CN" sz="1800" b="1"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sz="1800" b="1" i="0" u="none" strike="noStrike" cap="none" normalizeH="0" baseline="0" smtClean="0">
                          <a:ln>
                            <a:noFill/>
                          </a:ln>
                          <a:solidFill>
                            <a:schemeClr val="tx2"/>
                          </a:solidFill>
                          <a:effectLst/>
                          <a:latin typeface="宋体" panose="02010600030101010101" pitchFamily="2" charset="-122"/>
                          <a:ea typeface="宋体" panose="02010600030101010101" pitchFamily="2" charset="-122"/>
                        </a:rPr>
                        <a:t>垂直度</a:t>
                      </a:r>
                      <a:endParaRPr kumimoji="0" lang="zh-CN" sz="1800" b="1"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zh-CN" sz="1800" b="1" i="0" u="none" strike="noStrike" cap="none" normalizeH="0" baseline="0" smtClean="0">
                          <a:ln>
                            <a:noFill/>
                          </a:ln>
                          <a:solidFill>
                            <a:schemeClr val="tx2"/>
                          </a:solidFill>
                          <a:effectLst/>
                          <a:latin typeface="宋体" panose="02010600030101010101" pitchFamily="2" charset="-122"/>
                          <a:ea typeface="宋体" panose="02010600030101010101" pitchFamily="2" charset="-122"/>
                        </a:rPr>
                        <a:t>≤2.0</a:t>
                      </a:r>
                      <a:endParaRPr kumimoji="0" lang="zh-CN" altLang="zh-CN" sz="1800" b="1"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sz="1800" b="1" i="0" u="none" strike="noStrike" cap="none" normalizeH="0" baseline="0" smtClean="0">
                          <a:ln>
                            <a:noFill/>
                          </a:ln>
                          <a:solidFill>
                            <a:schemeClr val="tx2"/>
                          </a:solidFill>
                          <a:effectLst/>
                          <a:latin typeface="宋体" panose="02010600030101010101" pitchFamily="2" charset="-122"/>
                          <a:ea typeface="宋体" panose="02010600030101010101" pitchFamily="2" charset="-122"/>
                        </a:rPr>
                        <a:t>线锤、钢卷尺</a:t>
                      </a:r>
                      <a:endParaRPr kumimoji="0" lang="zh-CN" sz="1800" b="1"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661988">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sz="1800" b="1" i="0" u="none" strike="noStrike" cap="none" normalizeH="0" baseline="0" smtClean="0">
                          <a:ln>
                            <a:noFill/>
                          </a:ln>
                          <a:solidFill>
                            <a:schemeClr val="tx2"/>
                          </a:solidFill>
                          <a:effectLst/>
                          <a:latin typeface="宋体" panose="02010600030101010101" pitchFamily="2" charset="-122"/>
                          <a:ea typeface="宋体" panose="02010600030101010101" pitchFamily="2" charset="-122"/>
                        </a:rPr>
                        <a:t>吊</a:t>
                      </a:r>
                      <a:endParaRPr kumimoji="0" lang="zh-CN" sz="1800" b="1"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sz="1800" b="1" i="0" u="none" strike="noStrike" cap="none" normalizeH="0" baseline="0" smtClean="0">
                          <a:ln>
                            <a:noFill/>
                          </a:ln>
                          <a:solidFill>
                            <a:schemeClr val="tx2"/>
                          </a:solidFill>
                          <a:effectLst/>
                          <a:latin typeface="宋体" panose="02010600030101010101" pitchFamily="2" charset="-122"/>
                          <a:ea typeface="宋体" panose="02010600030101010101" pitchFamily="2" charset="-122"/>
                        </a:rPr>
                        <a:t>对角线长度（橱体、橱门</a:t>
                      </a:r>
                      <a:endParaRPr kumimoji="0" lang="zh-CN" sz="1800" b="1"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zh-CN" sz="1800" b="1" i="0" u="none" strike="noStrike" cap="none" normalizeH="0" baseline="0" smtClean="0">
                          <a:ln>
                            <a:noFill/>
                          </a:ln>
                          <a:solidFill>
                            <a:schemeClr val="tx2"/>
                          </a:solidFill>
                          <a:effectLst/>
                          <a:latin typeface="宋体" panose="02010600030101010101" pitchFamily="2" charset="-122"/>
                          <a:ea typeface="宋体" panose="02010600030101010101" pitchFamily="2" charset="-122"/>
                        </a:rPr>
                        <a:t>≤2.0</a:t>
                      </a:r>
                      <a:endParaRPr kumimoji="0" lang="zh-CN" altLang="zh-CN" sz="1800" b="1"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c vMerge="1">
                  <a:tcPr/>
                </a:tc>
              </a:tr>
              <a:tr h="661988">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sz="1800" b="1" i="0" u="none" strike="noStrike" cap="none" normalizeH="0" baseline="0" smtClean="0">
                          <a:ln>
                            <a:noFill/>
                          </a:ln>
                          <a:solidFill>
                            <a:schemeClr val="tx2"/>
                          </a:solidFill>
                          <a:effectLst/>
                          <a:latin typeface="宋体" panose="02010600030101010101" pitchFamily="2" charset="-122"/>
                          <a:ea typeface="宋体" panose="02010600030101010101" pitchFamily="2" charset="-122"/>
                        </a:rPr>
                        <a:t>柜</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vMerge="1">
                  <a:tcPr/>
                </a:tc>
                <a:tc vMerge="1">
                  <a:tcPr/>
                </a:tc>
                <a:tc vMerge="1">
                  <a:tcPr/>
                </a:tc>
                <a:tc vMerge="1">
                  <a:tcPr/>
                </a:tc>
              </a:tr>
            </a:tbl>
          </a:graphicData>
        </a:graphic>
      </p:graphicFrame>
      <p:sp>
        <p:nvSpPr>
          <p:cNvPr id="155683" name="Line 35"/>
          <p:cNvSpPr>
            <a:spLocks noChangeShapeType="1"/>
          </p:cNvSpPr>
          <p:nvPr/>
        </p:nvSpPr>
        <p:spPr bwMode="auto">
          <a:xfrm>
            <a:off x="827088" y="4868863"/>
            <a:ext cx="0" cy="720725"/>
          </a:xfrm>
          <a:prstGeom prst="line">
            <a:avLst/>
          </a:prstGeom>
          <a:noFill/>
          <a:ln w="9525">
            <a:solidFill>
              <a:srgbClr val="000000"/>
            </a:solidFill>
            <a:round/>
          </a:ln>
          <a:effectLst/>
        </p:spPr>
        <p:txBody>
          <a:bodyPr wrap="none" anchor="ctr"/>
          <a:lstStyle/>
          <a:p>
            <a:endParaRPr lang="zh-CN" altLang="en-US"/>
          </a:p>
        </p:txBody>
      </p:sp>
    </p:spTree>
  </p:cSld>
  <p:clrMapOvr>
    <a:masterClrMapping/>
  </p:clrMapOvr>
  <p:transition advClick="0" advTm="5000"/>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525" y="-90170"/>
            <a:ext cx="9236075" cy="6869430"/>
          </a:xfrm>
          <a:prstGeom prst="rect">
            <a:avLst/>
          </a:prstGeom>
        </p:spPr>
      </p:pic>
      <p:sp>
        <p:nvSpPr>
          <p:cNvPr id="156674" name="Rectangle 2"/>
          <p:cNvSpPr>
            <a:spLocks noGrp="1" noChangeArrowheads="1"/>
          </p:cNvSpPr>
          <p:nvPr>
            <p:ph type="title"/>
          </p:nvPr>
        </p:nvSpPr>
        <p:spPr>
          <a:xfrm>
            <a:off x="250825" y="274638"/>
            <a:ext cx="8435975" cy="5746750"/>
          </a:xfrm>
        </p:spPr>
        <p:txBody>
          <a:bodyPr/>
          <a:lstStyle/>
          <a:p>
            <a:pPr eaLnBrk="1" hangingPunct="1"/>
            <a:r>
              <a:rPr lang="en-US" altLang="zh-CN" sz="2800" smtClean="0"/>
              <a:t>2</a:t>
            </a:r>
            <a:r>
              <a:rPr lang="zh-CN" altLang="en-US" sz="2800" smtClean="0"/>
              <a:t>）厨具</a:t>
            </a:r>
            <a:br>
              <a:rPr lang="zh-CN" altLang="en-US" sz="2800" smtClean="0"/>
            </a:br>
            <a:br>
              <a:rPr lang="zh-CN" altLang="en-US" sz="2800" smtClean="0"/>
            </a:br>
            <a:r>
              <a:rPr lang="zh-CN" altLang="en-US" sz="2800" smtClean="0"/>
              <a:t>     油烟机、燃气灶、洗槽等安装整洁有序，无划痕、沾污；功能使用正常，排烟顺畅</a:t>
            </a:r>
            <a:r>
              <a:rPr lang="zh-CN" altLang="en-US" sz="3200" smtClean="0"/>
              <a:t>。</a:t>
            </a:r>
            <a:endParaRPr lang="zh-CN" altLang="en-US" sz="3200" smtClean="0"/>
          </a:p>
        </p:txBody>
      </p:sp>
    </p:spTree>
  </p:cSld>
  <p:clrMapOvr>
    <a:masterClrMapping/>
  </p:clrMapOvr>
  <p:transition advClick="0" advTm="5000"/>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157698" name="Rectangle 2"/>
          <p:cNvSpPr>
            <a:spLocks noGrp="1" noChangeArrowheads="1"/>
          </p:cNvSpPr>
          <p:nvPr>
            <p:ph type="title"/>
          </p:nvPr>
        </p:nvSpPr>
        <p:spPr/>
        <p:txBody>
          <a:bodyPr/>
          <a:lstStyle/>
          <a:p>
            <a:pPr algn="ctr" eaLnBrk="1" hangingPunct="1"/>
            <a:r>
              <a:rPr lang="zh-CN" altLang="en-US" sz="2800" b="1" smtClean="0"/>
              <a:t>吊顶</a:t>
            </a:r>
            <a:endParaRPr lang="zh-CN" altLang="en-US" sz="2800" b="1" smtClean="0"/>
          </a:p>
        </p:txBody>
      </p:sp>
      <p:sp>
        <p:nvSpPr>
          <p:cNvPr id="157699" name="Rectangle 3"/>
          <p:cNvSpPr>
            <a:spLocks noGrp="1" noChangeArrowheads="1"/>
          </p:cNvSpPr>
          <p:nvPr>
            <p:ph type="body" idx="1"/>
          </p:nvPr>
        </p:nvSpPr>
        <p:spPr/>
        <p:txBody>
          <a:bodyPr/>
          <a:lstStyle/>
          <a:p>
            <a:pPr eaLnBrk="1" hangingPunct="1"/>
            <a:r>
              <a:rPr lang="en-US" altLang="zh-CN" sz="2800" smtClean="0">
                <a:solidFill>
                  <a:schemeClr val="tx2"/>
                </a:solidFill>
              </a:rPr>
              <a:t>1</a:t>
            </a:r>
            <a:r>
              <a:rPr lang="zh-CN" altLang="en-US" sz="2800" smtClean="0">
                <a:solidFill>
                  <a:schemeClr val="tx2"/>
                </a:solidFill>
              </a:rPr>
              <a:t>）基本要求：</a:t>
            </a:r>
            <a:endParaRPr lang="zh-CN" altLang="en-US" sz="2800" smtClean="0">
              <a:solidFill>
                <a:schemeClr val="tx2"/>
              </a:solidFill>
            </a:endParaRPr>
          </a:p>
          <a:p>
            <a:pPr eaLnBrk="1" hangingPunct="1"/>
            <a:r>
              <a:rPr lang="zh-CN" altLang="en-US" sz="2800" smtClean="0">
                <a:solidFill>
                  <a:schemeClr val="tx2"/>
                </a:solidFill>
              </a:rPr>
              <a:t>       吊顶安装应牢固，表面平整，无污染、折裂、缺棱、掉角、锤伤等缺陷。粘贴固定的罩面板不应有脱层；搁置的罩面板不应有漏、透、翘角等现象。吊顶位置应准确，所有连接件必须拧紧、夹牢，主龙骨无明显弯曲，次龙骨连接处无明显错位。采用木质吊顶、木龙骨时应进行防火处理，在嵌装灯具等物体的位置要有防火处理。采用目测的方法验收 </a:t>
            </a:r>
            <a:endParaRPr lang="zh-CN" altLang="en-US" sz="2800" smtClean="0">
              <a:solidFill>
                <a:schemeClr val="tx2"/>
              </a:solidFill>
            </a:endParaRPr>
          </a:p>
        </p:txBody>
      </p:sp>
    </p:spTree>
  </p:cSld>
  <p:clrMapOvr>
    <a:masterClrMapping/>
  </p:clrMapOvr>
  <p:transition advClick="0" advTm="5000"/>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20320" y="-11430"/>
            <a:ext cx="9185275" cy="6869430"/>
          </a:xfrm>
          <a:prstGeom prst="rect">
            <a:avLst/>
          </a:prstGeom>
        </p:spPr>
      </p:pic>
      <p:sp>
        <p:nvSpPr>
          <p:cNvPr id="22530" name="Rectangle 2"/>
          <p:cNvSpPr>
            <a:spLocks noGrp="1" noChangeArrowheads="1"/>
          </p:cNvSpPr>
          <p:nvPr>
            <p:ph type="title"/>
          </p:nvPr>
        </p:nvSpPr>
        <p:spPr>
          <a:xfrm>
            <a:off x="755650" y="214313"/>
            <a:ext cx="8188325" cy="1462087"/>
          </a:xfrm>
        </p:spPr>
        <p:txBody>
          <a:bodyPr/>
          <a:lstStyle/>
          <a:p>
            <a:pPr eaLnBrk="1" hangingPunct="1"/>
            <a:br>
              <a:rPr lang="zh-CN" altLang="en-US" sz="2000" b="1" smtClean="0"/>
            </a:br>
            <a:br>
              <a:rPr lang="zh-CN" altLang="en-US" sz="2000" b="1" smtClean="0"/>
            </a:br>
            <a:br>
              <a:rPr lang="zh-CN" altLang="en-US" sz="2000" b="1" smtClean="0"/>
            </a:br>
            <a:br>
              <a:rPr lang="zh-CN" altLang="en-US" sz="2000" b="1" smtClean="0"/>
            </a:br>
            <a:r>
              <a:rPr lang="zh-CN" altLang="en-US" sz="2800" b="1" smtClean="0"/>
              <a:t>三、预防和控制土建施工与装修施工通病的管理</a:t>
            </a:r>
            <a:endParaRPr lang="zh-CN" altLang="en-US" sz="2800" b="1" smtClean="0"/>
          </a:p>
        </p:txBody>
      </p:sp>
      <p:sp>
        <p:nvSpPr>
          <p:cNvPr id="22531" name="Rectangle 3"/>
          <p:cNvSpPr>
            <a:spLocks noGrp="1" noChangeArrowheads="1"/>
          </p:cNvSpPr>
          <p:nvPr>
            <p:ph type="body" idx="1"/>
          </p:nvPr>
        </p:nvSpPr>
        <p:spPr>
          <a:xfrm>
            <a:off x="606425" y="2018030"/>
            <a:ext cx="8216900" cy="4839970"/>
          </a:xfrm>
        </p:spPr>
        <p:txBody>
          <a:bodyPr/>
          <a:lstStyle/>
          <a:p>
            <a:pPr eaLnBrk="1" hangingPunct="1">
              <a:lnSpc>
                <a:spcPct val="80000"/>
              </a:lnSpc>
              <a:buFont typeface="Wingdings" panose="05000000000000000000" pitchFamily="2" charset="2"/>
              <a:buChar char="u"/>
            </a:pPr>
            <a:r>
              <a:rPr lang="zh-CN" altLang="en-US" sz="1400" smtClean="0">
                <a:solidFill>
                  <a:schemeClr val="folHlink"/>
                </a:solidFill>
              </a:rPr>
              <a:t>(一)</a:t>
            </a:r>
            <a:r>
              <a:rPr lang="zh-CN" altLang="en-US" sz="1400" smtClean="0"/>
              <a:t>、</a:t>
            </a:r>
            <a:r>
              <a:rPr lang="zh-CN" altLang="en-US" sz="1400" smtClean="0">
                <a:solidFill>
                  <a:schemeClr val="folHlink"/>
                </a:solidFill>
              </a:rPr>
              <a:t>整栋精装修房的管理:</a:t>
            </a:r>
            <a:r>
              <a:rPr lang="zh-CN" altLang="en-US" sz="1400" smtClean="0"/>
              <a:t>土建应在施工前确定所有楼板预留管道洞孔封堵，由土建施工完成(封堵做2次完成)；不能让承包水电安装来完成，不专业，很多项目出现渗漏水问题(都是一次性封堵完成)；最好在洞孔四周凿毛并做2次封堵完成最好，再做闭水试验。</a:t>
            </a:r>
            <a:endParaRPr lang="zh-CN" altLang="en-US" sz="1400" smtClean="0"/>
          </a:p>
          <a:p>
            <a:pPr eaLnBrk="1" hangingPunct="1">
              <a:lnSpc>
                <a:spcPct val="80000"/>
              </a:lnSpc>
              <a:buFont typeface="Wingdings" panose="05000000000000000000" pitchFamily="2" charset="2"/>
              <a:buChar char="u"/>
            </a:pPr>
            <a:endParaRPr lang="zh-CN" altLang="en-US" sz="1400" smtClean="0"/>
          </a:p>
          <a:p>
            <a:pPr eaLnBrk="1" hangingPunct="1">
              <a:lnSpc>
                <a:spcPct val="80000"/>
              </a:lnSpc>
              <a:buFont typeface="Wingdings" panose="05000000000000000000" pitchFamily="2" charset="2"/>
              <a:buChar char="u"/>
            </a:pPr>
            <a:r>
              <a:rPr lang="zh-CN" altLang="en-US" sz="1400" smtClean="0">
                <a:solidFill>
                  <a:schemeClr val="folHlink"/>
                </a:solidFill>
              </a:rPr>
              <a:t>(二)</a:t>
            </a:r>
            <a:r>
              <a:rPr lang="zh-CN" altLang="en-US" sz="1400" smtClean="0"/>
              <a:t>、</a:t>
            </a:r>
            <a:r>
              <a:rPr lang="zh-CN" altLang="en-US" sz="1400" smtClean="0">
                <a:solidFill>
                  <a:schemeClr val="folHlink"/>
                </a:solidFill>
              </a:rPr>
              <a:t>整栋精装修房:</a:t>
            </a:r>
            <a:r>
              <a:rPr lang="zh-CN" altLang="en-US" sz="1400" smtClean="0"/>
              <a:t>室外阳台、厨房、卫生间防水由装修完成。不能上总包完成，导致我司出2笔费用，我个人建议。</a:t>
            </a:r>
            <a:endParaRPr lang="zh-CN" altLang="en-US" sz="1400" smtClean="0"/>
          </a:p>
          <a:p>
            <a:pPr eaLnBrk="1" hangingPunct="1">
              <a:lnSpc>
                <a:spcPct val="80000"/>
              </a:lnSpc>
              <a:buFont typeface="Wingdings" panose="05000000000000000000" pitchFamily="2" charset="2"/>
              <a:buChar char="u"/>
            </a:pPr>
            <a:endParaRPr lang="zh-CN" altLang="en-US" sz="1400" smtClean="0"/>
          </a:p>
          <a:p>
            <a:pPr eaLnBrk="1" hangingPunct="1">
              <a:lnSpc>
                <a:spcPct val="80000"/>
              </a:lnSpc>
              <a:buFont typeface="Wingdings" panose="05000000000000000000" pitchFamily="2" charset="2"/>
              <a:buChar char="u"/>
            </a:pPr>
            <a:r>
              <a:rPr lang="zh-CN" altLang="en-US" sz="1400" smtClean="0">
                <a:solidFill>
                  <a:schemeClr val="folHlink"/>
                </a:solidFill>
              </a:rPr>
              <a:t>(三)</a:t>
            </a:r>
            <a:r>
              <a:rPr lang="zh-CN" altLang="en-US" sz="1400" smtClean="0"/>
              <a:t>、</a:t>
            </a:r>
            <a:r>
              <a:rPr lang="zh-CN" altLang="en-US" sz="1400" smtClean="0">
                <a:solidFill>
                  <a:schemeClr val="folHlink"/>
                </a:solidFill>
              </a:rPr>
              <a:t>土建施工的管理:</a:t>
            </a:r>
            <a:r>
              <a:rPr lang="zh-CN" altLang="en-US" sz="1400" smtClean="0"/>
              <a:t>一定要注意所有窗口下口、阳台门口下口要塞密；否则，易渗漏水。</a:t>
            </a:r>
            <a:endParaRPr lang="zh-CN" altLang="en-US" sz="1400" smtClean="0"/>
          </a:p>
          <a:p>
            <a:pPr eaLnBrk="1" hangingPunct="1">
              <a:lnSpc>
                <a:spcPct val="80000"/>
              </a:lnSpc>
              <a:buFont typeface="Wingdings" panose="05000000000000000000" pitchFamily="2" charset="2"/>
              <a:buChar char="u"/>
            </a:pPr>
            <a:endParaRPr lang="zh-CN" altLang="en-US" sz="1400" smtClean="0">
              <a:solidFill>
                <a:schemeClr val="folHlink"/>
              </a:solidFill>
            </a:endParaRPr>
          </a:p>
          <a:p>
            <a:pPr eaLnBrk="1" hangingPunct="1">
              <a:lnSpc>
                <a:spcPct val="80000"/>
              </a:lnSpc>
              <a:buFont typeface="Wingdings" panose="05000000000000000000" pitchFamily="2" charset="2"/>
              <a:buChar char="u"/>
            </a:pPr>
            <a:r>
              <a:rPr lang="zh-CN" altLang="en-US" sz="1400" smtClean="0">
                <a:solidFill>
                  <a:schemeClr val="folHlink"/>
                </a:solidFill>
              </a:rPr>
              <a:t>(四)</a:t>
            </a:r>
            <a:r>
              <a:rPr lang="zh-CN" altLang="en-US" sz="1400" smtClean="0"/>
              <a:t>、</a:t>
            </a:r>
            <a:r>
              <a:rPr lang="zh-CN" altLang="en-US" sz="1400" smtClean="0">
                <a:solidFill>
                  <a:schemeClr val="folHlink"/>
                </a:solidFill>
              </a:rPr>
              <a:t>墙顶粉刷施工的管理:</a:t>
            </a:r>
            <a:r>
              <a:rPr lang="zh-CN" altLang="en-US" sz="1400" smtClean="0"/>
              <a:t>不能一次性粉刷完成；否则，会空鼓。</a:t>
            </a:r>
            <a:endParaRPr lang="zh-CN" altLang="en-US" sz="1400" smtClean="0"/>
          </a:p>
          <a:p>
            <a:pPr eaLnBrk="1" hangingPunct="1">
              <a:lnSpc>
                <a:spcPct val="80000"/>
              </a:lnSpc>
              <a:buFont typeface="Wingdings" panose="05000000000000000000" pitchFamily="2" charset="2"/>
              <a:buChar char="u"/>
            </a:pPr>
            <a:endParaRPr lang="zh-CN" altLang="en-US" sz="1400" smtClean="0"/>
          </a:p>
          <a:p>
            <a:pPr eaLnBrk="1" hangingPunct="1">
              <a:lnSpc>
                <a:spcPct val="80000"/>
              </a:lnSpc>
              <a:buFont typeface="Wingdings" panose="05000000000000000000" pitchFamily="2" charset="2"/>
              <a:buChar char="u"/>
            </a:pPr>
            <a:r>
              <a:rPr lang="zh-CN" altLang="en-US" sz="1400" smtClean="0">
                <a:solidFill>
                  <a:schemeClr val="folHlink"/>
                </a:solidFill>
              </a:rPr>
              <a:t>(五)</a:t>
            </a:r>
            <a:r>
              <a:rPr lang="zh-CN" altLang="en-US" sz="1400" smtClean="0"/>
              <a:t>、</a:t>
            </a:r>
            <a:r>
              <a:rPr lang="zh-CN" altLang="en-US" sz="1400" smtClean="0">
                <a:solidFill>
                  <a:schemeClr val="folHlink"/>
                </a:solidFill>
              </a:rPr>
              <a:t>屋面防水卷材的施工管理：</a:t>
            </a:r>
            <a:r>
              <a:rPr lang="zh-CN" altLang="en-US" sz="1400" smtClean="0"/>
              <a:t>靠边墙角施工一定要做八字角，后再把防水卷材考密塞(一般做2次防水卷材)，每层施工要靠边墙角密塞；否则，易渗漏水。</a:t>
            </a:r>
            <a:endParaRPr lang="zh-CN" altLang="en-US" sz="1400" smtClean="0"/>
          </a:p>
          <a:p>
            <a:pPr eaLnBrk="1" hangingPunct="1">
              <a:lnSpc>
                <a:spcPct val="80000"/>
              </a:lnSpc>
              <a:buFont typeface="Wingdings" panose="05000000000000000000" pitchFamily="2" charset="2"/>
              <a:buChar char="u"/>
            </a:pPr>
            <a:endParaRPr lang="zh-CN" altLang="en-US" sz="1400" smtClean="0"/>
          </a:p>
          <a:p>
            <a:pPr eaLnBrk="1" hangingPunct="1">
              <a:lnSpc>
                <a:spcPct val="80000"/>
              </a:lnSpc>
              <a:buFont typeface="Wingdings" panose="05000000000000000000" pitchFamily="2" charset="2"/>
              <a:buChar char="u"/>
            </a:pPr>
            <a:r>
              <a:rPr lang="zh-CN" altLang="en-US" sz="1400" smtClean="0">
                <a:solidFill>
                  <a:schemeClr val="folHlink"/>
                </a:solidFill>
              </a:rPr>
              <a:t>(六)</a:t>
            </a:r>
            <a:r>
              <a:rPr lang="zh-CN" altLang="en-US" sz="1400" smtClean="0"/>
              <a:t>、</a:t>
            </a:r>
            <a:r>
              <a:rPr lang="zh-CN" altLang="en-US" sz="1400" smtClean="0">
                <a:solidFill>
                  <a:schemeClr val="folHlink"/>
                </a:solidFill>
              </a:rPr>
              <a:t>精装修大理石石材的施工管理：</a:t>
            </a:r>
            <a:r>
              <a:rPr lang="zh-CN" altLang="en-US" sz="1400" smtClean="0"/>
              <a:t>在施工前先做6面防腐剂处理，每次要刷到位(一般2遍)，并进行施工完成；否则，在试用过程中会变颜色。另，在施工中对切割过的大理石要补刷防腐剂2遍。</a:t>
            </a:r>
            <a:endParaRPr lang="zh-CN" altLang="en-US" sz="1400" smtClean="0"/>
          </a:p>
          <a:p>
            <a:pPr eaLnBrk="1" hangingPunct="1">
              <a:lnSpc>
                <a:spcPct val="80000"/>
              </a:lnSpc>
              <a:buFont typeface="Wingdings" panose="05000000000000000000" pitchFamily="2" charset="2"/>
              <a:buChar char="u"/>
            </a:pPr>
            <a:endParaRPr lang="zh-CN" altLang="en-US" sz="1400" smtClean="0"/>
          </a:p>
          <a:p>
            <a:pPr eaLnBrk="1" hangingPunct="1">
              <a:lnSpc>
                <a:spcPct val="80000"/>
              </a:lnSpc>
              <a:buFont typeface="Wingdings" panose="05000000000000000000" pitchFamily="2" charset="2"/>
              <a:buChar char="u"/>
            </a:pPr>
            <a:r>
              <a:rPr lang="zh-CN" altLang="en-US" sz="1400" smtClean="0">
                <a:solidFill>
                  <a:schemeClr val="folHlink"/>
                </a:solidFill>
              </a:rPr>
              <a:t>(七)</a:t>
            </a:r>
            <a:r>
              <a:rPr lang="zh-CN" altLang="en-US" sz="1400" smtClean="0"/>
              <a:t>、</a:t>
            </a:r>
            <a:r>
              <a:rPr lang="zh-CN" altLang="en-US" sz="1400" smtClean="0">
                <a:solidFill>
                  <a:schemeClr val="folHlink"/>
                </a:solidFill>
              </a:rPr>
              <a:t>门套安装的施工管理：</a:t>
            </a:r>
            <a:r>
              <a:rPr lang="zh-CN" altLang="en-US" sz="1400" smtClean="0"/>
              <a:t>背面在安装前先把底部和背面须做防腐处理(背面从下往上1000髙)，刷或喷2遍。</a:t>
            </a:r>
            <a:endParaRPr lang="zh-CN" altLang="en-US" sz="1400" smtClean="0"/>
          </a:p>
          <a:p>
            <a:pPr eaLnBrk="1" hangingPunct="1">
              <a:lnSpc>
                <a:spcPct val="80000"/>
              </a:lnSpc>
              <a:buFont typeface="Wingdings" panose="05000000000000000000" pitchFamily="2" charset="2"/>
              <a:buChar char="u"/>
            </a:pPr>
            <a:endParaRPr lang="zh-CN" altLang="en-US" sz="1400" smtClean="0"/>
          </a:p>
          <a:p>
            <a:pPr eaLnBrk="1" hangingPunct="1">
              <a:lnSpc>
                <a:spcPct val="80000"/>
              </a:lnSpc>
              <a:buFont typeface="Wingdings" panose="05000000000000000000" pitchFamily="2" charset="2"/>
              <a:buChar char="u"/>
            </a:pPr>
            <a:r>
              <a:rPr lang="zh-CN" altLang="en-US" sz="1400" smtClean="0">
                <a:solidFill>
                  <a:schemeClr val="folHlink"/>
                </a:solidFill>
              </a:rPr>
              <a:t>(八)</a:t>
            </a:r>
            <a:r>
              <a:rPr lang="zh-CN" altLang="en-US" sz="1400" smtClean="0"/>
              <a:t>、</a:t>
            </a:r>
            <a:r>
              <a:rPr lang="zh-CN" altLang="en-US" sz="1400" smtClean="0">
                <a:solidFill>
                  <a:schemeClr val="folHlink"/>
                </a:solidFill>
              </a:rPr>
              <a:t>朩饰面安装的施工管理：</a:t>
            </a:r>
            <a:r>
              <a:rPr lang="zh-CN" altLang="en-US" sz="1400" smtClean="0"/>
              <a:t>安装前对背面封底漆处理，刷或喷2遍(施工做基层板前，背面先做防火处理，刷或喷2遍)。</a:t>
            </a:r>
            <a:endParaRPr lang="zh-CN" altLang="en-US" sz="1400" smtClean="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58722" name="Rectangle 2"/>
          <p:cNvSpPr>
            <a:spLocks noGrp="1" noChangeArrowheads="1"/>
          </p:cNvSpPr>
          <p:nvPr>
            <p:ph type="title"/>
          </p:nvPr>
        </p:nvSpPr>
        <p:spPr>
          <a:xfrm>
            <a:off x="179388" y="836613"/>
            <a:ext cx="8229600" cy="884237"/>
          </a:xfrm>
        </p:spPr>
        <p:txBody>
          <a:bodyPr/>
          <a:lstStyle/>
          <a:p>
            <a:pPr algn="ctr" eaLnBrk="1" hangingPunct="1"/>
            <a:r>
              <a:rPr lang="zh-CN" altLang="en-US" sz="2800" smtClean="0"/>
              <a:t>罩面板、吊顶安装尺寸允许偏差及验收方法</a:t>
            </a:r>
            <a:endParaRPr lang="zh-CN" altLang="en-US" sz="2800" smtClean="0"/>
          </a:p>
        </p:txBody>
      </p:sp>
      <p:graphicFrame>
        <p:nvGraphicFramePr>
          <p:cNvPr id="157699" name="Group 3"/>
          <p:cNvGraphicFramePr>
            <a:graphicFrameLocks noGrp="1"/>
          </p:cNvGraphicFramePr>
          <p:nvPr>
            <p:ph idx="1"/>
          </p:nvPr>
        </p:nvGraphicFramePr>
        <p:xfrm>
          <a:off x="900113" y="1557338"/>
          <a:ext cx="7399337" cy="4840291"/>
        </p:xfrm>
        <a:graphic>
          <a:graphicData uri="http://schemas.openxmlformats.org/drawingml/2006/table">
            <a:tbl>
              <a:tblPr/>
              <a:tblGrid>
                <a:gridCol w="931862"/>
                <a:gridCol w="1119188"/>
                <a:gridCol w="1900237"/>
                <a:gridCol w="3448050"/>
              </a:tblGrid>
              <a:tr h="561975">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项目</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允许偏差（</a:t>
                      </a: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mm</a:t>
                      </a: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验收方法</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hMerge="1">
                  <a:tcPr/>
                </a:tc>
              </a:tr>
              <a:tr h="519113">
                <a:tc vMerge="1">
                  <a:tcPr/>
                </a:tc>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量具</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测量方法</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8620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表面平整</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1m</a:t>
                      </a: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钢直尺、楔形塞尺</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随机测一处垂直的两个方向，取最大值</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接缝平直</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≤3</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5m</a:t>
                      </a: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拉线、钢直尺</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拉线检查，不足</a:t>
                      </a: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5m</a:t>
                      </a: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拉一次，超过</a:t>
                      </a: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5m</a:t>
                      </a: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拉两次，随机测至少二次，取最大值。</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压条平直</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≤3</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c vMerge="1">
                  <a:tcPr/>
                </a:tc>
              </a:tr>
              <a:tr h="5794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接缝高低</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≤1</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rowSpan="3">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钢直尺、楔形塞尺</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随机测量不少于二处，取最大值。</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压条间距</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≤2</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c row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随机测量不少于二处，取最大值。</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a:noFill/>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吊顶水平</a:t>
                      </a:r>
                      <a:endParaRPr kumimoji="0" 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rPr>
                        <a:t>±5</a:t>
                      </a:r>
                      <a:endParaRPr kumimoji="0" lang="zh-CN" altLang="zh-CN" sz="16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anchor="ctr" horzOverflow="overflow">
                    <a:lnL w="25400" cap="flat" cmpd="sng" algn="ctr">
                      <a:solidFill>
                        <a:srgbClr val="808080"/>
                      </a:solidFill>
                      <a:prstDash val="solid"/>
                      <a:round/>
                      <a:headEnd type="none" w="med" len="med"/>
                      <a:tailEnd type="none" w="med" len="med"/>
                    </a:lnL>
                    <a:lnR w="25400" cap="flat" cmpd="sng" algn="ctr">
                      <a:solidFill>
                        <a:srgbClr val="808080"/>
                      </a:solidFill>
                      <a:prstDash val="solid"/>
                      <a:round/>
                      <a:headEnd type="none" w="med" len="med"/>
                      <a:tailEnd type="none" w="med" len="med"/>
                    </a:lnR>
                    <a:lnT w="25400" cap="flat" cmpd="sng" algn="ctr">
                      <a:solidFill>
                        <a:srgbClr val="808080"/>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vMerge="1">
                  <a:tcPr/>
                </a:tc>
                <a:tc vMerge="1">
                  <a:tcPr/>
                </a:tc>
              </a:tr>
            </a:tbl>
          </a:graphicData>
        </a:graphic>
      </p:graphicFrame>
      <p:sp>
        <p:nvSpPr>
          <p:cNvPr id="158763" name="Line 43"/>
          <p:cNvSpPr>
            <a:spLocks noChangeShapeType="1"/>
          </p:cNvSpPr>
          <p:nvPr/>
        </p:nvSpPr>
        <p:spPr bwMode="auto">
          <a:xfrm>
            <a:off x="4859338" y="5084763"/>
            <a:ext cx="0" cy="1296987"/>
          </a:xfrm>
          <a:prstGeom prst="line">
            <a:avLst/>
          </a:prstGeom>
          <a:noFill/>
          <a:ln w="28575">
            <a:solidFill>
              <a:srgbClr val="B6AAB0"/>
            </a:solidFill>
            <a:round/>
          </a:ln>
          <a:effectLst/>
        </p:spPr>
        <p:txBody>
          <a:bodyPr wrap="none" anchor="ctr"/>
          <a:lstStyle/>
          <a:p>
            <a:endParaRPr lang="zh-CN" altLang="en-US"/>
          </a:p>
        </p:txBody>
      </p:sp>
    </p:spTree>
  </p:cSld>
  <p:clrMapOvr>
    <a:masterClrMapping/>
  </p:clrMapOvr>
  <p:transition advClick="0" advTm="5000"/>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59746" name="Rectangle 2"/>
          <p:cNvSpPr>
            <a:spLocks noGrp="1" noChangeArrowheads="1"/>
          </p:cNvSpPr>
          <p:nvPr>
            <p:ph type="title"/>
          </p:nvPr>
        </p:nvSpPr>
        <p:spPr>
          <a:xfrm>
            <a:off x="372110" y="609600"/>
            <a:ext cx="8229600" cy="1371600"/>
          </a:xfrm>
        </p:spPr>
        <p:txBody>
          <a:bodyPr/>
          <a:lstStyle/>
          <a:p>
            <a:pPr algn="ctr" eaLnBrk="1" hangingPunct="1"/>
            <a:r>
              <a:rPr lang="zh-CN" altLang="en-US" sz="2800" b="1" smtClean="0"/>
              <a:t>浴室、卫生间</a:t>
            </a:r>
            <a:endParaRPr lang="zh-CN" altLang="en-US" sz="2800" b="1" smtClean="0"/>
          </a:p>
        </p:txBody>
      </p:sp>
      <p:sp>
        <p:nvSpPr>
          <p:cNvPr id="159747" name="Rectangle 3"/>
          <p:cNvSpPr>
            <a:spLocks noGrp="1" noChangeArrowheads="1"/>
          </p:cNvSpPr>
          <p:nvPr>
            <p:ph type="body" idx="1"/>
          </p:nvPr>
        </p:nvSpPr>
        <p:spPr/>
        <p:txBody>
          <a:bodyPr/>
          <a:lstStyle/>
          <a:p>
            <a:pPr eaLnBrk="1" hangingPunct="1">
              <a:lnSpc>
                <a:spcPct val="80000"/>
              </a:lnSpc>
            </a:pPr>
            <a:r>
              <a:rPr lang="en-US" altLang="zh-CN" sz="2800" smtClean="0">
                <a:solidFill>
                  <a:schemeClr val="tx2"/>
                </a:solidFill>
              </a:rPr>
              <a:t>a. </a:t>
            </a:r>
            <a:r>
              <a:rPr lang="zh-CN" altLang="en-US" sz="2800" smtClean="0">
                <a:solidFill>
                  <a:schemeClr val="tx2"/>
                </a:solidFill>
              </a:rPr>
              <a:t>卫生洁具外表应洁净无损坏</a:t>
            </a:r>
            <a:r>
              <a:rPr lang="en-US" altLang="zh-CN" sz="2800" smtClean="0">
                <a:solidFill>
                  <a:schemeClr val="tx2"/>
                </a:solidFill>
              </a:rPr>
              <a:t>,</a:t>
            </a:r>
            <a:r>
              <a:rPr lang="zh-CN" altLang="en-US" sz="2800" smtClean="0">
                <a:solidFill>
                  <a:schemeClr val="tx2"/>
                </a:solidFill>
              </a:rPr>
              <a:t>器具安装牢固，配件齐全，冷热水管阀安装正确，高度适中，接口密实，排水顺畅。</a:t>
            </a:r>
            <a:endParaRPr lang="zh-CN" altLang="en-US" sz="2800" smtClean="0">
              <a:solidFill>
                <a:schemeClr val="tx2"/>
              </a:solidFill>
            </a:endParaRPr>
          </a:p>
          <a:p>
            <a:pPr eaLnBrk="1" hangingPunct="1">
              <a:lnSpc>
                <a:spcPct val="80000"/>
              </a:lnSpc>
            </a:pPr>
            <a:r>
              <a:rPr lang="en-US" altLang="zh-CN" sz="2800" smtClean="0">
                <a:solidFill>
                  <a:schemeClr val="tx2"/>
                </a:solidFill>
              </a:rPr>
              <a:t>b. </a:t>
            </a:r>
            <a:r>
              <a:rPr lang="zh-CN" altLang="en-US" sz="2800" smtClean="0">
                <a:solidFill>
                  <a:schemeClr val="tx2"/>
                </a:solidFill>
              </a:rPr>
              <a:t>浴室、卫生间地面低于相邻地面。</a:t>
            </a:r>
            <a:endParaRPr lang="zh-CN" altLang="en-US" sz="2800" smtClean="0">
              <a:solidFill>
                <a:schemeClr val="tx2"/>
              </a:solidFill>
            </a:endParaRPr>
          </a:p>
          <a:p>
            <a:pPr eaLnBrk="1" hangingPunct="1">
              <a:lnSpc>
                <a:spcPct val="80000"/>
              </a:lnSpc>
            </a:pPr>
            <a:r>
              <a:rPr lang="en-US" altLang="zh-CN" sz="2800" smtClean="0">
                <a:solidFill>
                  <a:schemeClr val="tx2"/>
                </a:solidFill>
              </a:rPr>
              <a:t>c. </a:t>
            </a:r>
            <a:r>
              <a:rPr lang="zh-CN" altLang="en-US" sz="2800" smtClean="0">
                <a:solidFill>
                  <a:schemeClr val="tx2"/>
                </a:solidFill>
              </a:rPr>
              <a:t>所有卫生间地面、墙面均须作防水处理，关水实验</a:t>
            </a:r>
            <a:r>
              <a:rPr lang="en-US" altLang="zh-CN" sz="2800" smtClean="0">
                <a:solidFill>
                  <a:schemeClr val="tx2"/>
                </a:solidFill>
              </a:rPr>
              <a:t>48</a:t>
            </a:r>
            <a:r>
              <a:rPr lang="zh-CN" altLang="en-US" sz="2800" smtClean="0">
                <a:solidFill>
                  <a:schemeClr val="tx2"/>
                </a:solidFill>
              </a:rPr>
              <a:t>小时后，结果无渗漏。</a:t>
            </a:r>
            <a:endParaRPr lang="zh-CN" altLang="en-US" sz="2800" smtClean="0">
              <a:solidFill>
                <a:schemeClr val="tx2"/>
              </a:solidFill>
            </a:endParaRPr>
          </a:p>
          <a:p>
            <a:pPr eaLnBrk="1" hangingPunct="1">
              <a:lnSpc>
                <a:spcPct val="80000"/>
              </a:lnSpc>
            </a:pPr>
            <a:r>
              <a:rPr lang="en-US" altLang="zh-CN" sz="2800" smtClean="0">
                <a:solidFill>
                  <a:schemeClr val="tx2"/>
                </a:solidFill>
              </a:rPr>
              <a:t>d. </a:t>
            </a:r>
            <a:r>
              <a:rPr lang="zh-CN" altLang="en-US" sz="2800" smtClean="0">
                <a:solidFill>
                  <a:schemeClr val="tx2"/>
                </a:solidFill>
              </a:rPr>
              <a:t>地面应有防滑措施，地面坡向正确，排水通畅。</a:t>
            </a:r>
            <a:endParaRPr lang="zh-CN" altLang="en-US" sz="2800" smtClean="0">
              <a:solidFill>
                <a:schemeClr val="tx2"/>
              </a:solidFill>
            </a:endParaRPr>
          </a:p>
          <a:p>
            <a:pPr eaLnBrk="1" hangingPunct="1">
              <a:lnSpc>
                <a:spcPct val="80000"/>
              </a:lnSpc>
            </a:pPr>
            <a:r>
              <a:rPr lang="zh-CN" altLang="en-US" sz="2800" smtClean="0">
                <a:solidFill>
                  <a:schemeClr val="tx2"/>
                </a:solidFill>
              </a:rPr>
              <a:t>   验收要求： 设施安装完后，对各洁具、卫生间地面进行</a:t>
            </a:r>
            <a:r>
              <a:rPr lang="en-US" altLang="zh-CN" sz="2800" smtClean="0">
                <a:solidFill>
                  <a:schemeClr val="tx2"/>
                </a:solidFill>
              </a:rPr>
              <a:t>48</a:t>
            </a:r>
            <a:r>
              <a:rPr lang="zh-CN" altLang="en-US" sz="2800" smtClean="0">
                <a:solidFill>
                  <a:schemeClr val="tx2"/>
                </a:solidFill>
              </a:rPr>
              <a:t>小时的关水试验无渗漏。</a:t>
            </a:r>
            <a:endParaRPr lang="zh-CN" altLang="en-US" sz="2800" smtClean="0">
              <a:solidFill>
                <a:schemeClr val="tx2"/>
              </a:solidFill>
            </a:endParaRPr>
          </a:p>
        </p:txBody>
      </p:sp>
    </p:spTree>
  </p:cSld>
  <p:clrMapOvr>
    <a:masterClrMapping/>
  </p:clrMapOvr>
  <p:transition advClick="0" advTm="5000"/>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26670" y="-5715"/>
            <a:ext cx="9236075" cy="6869430"/>
          </a:xfrm>
          <a:prstGeom prst="rect">
            <a:avLst/>
          </a:prstGeom>
        </p:spPr>
      </p:pic>
      <p:sp>
        <p:nvSpPr>
          <p:cNvPr id="160770" name="Rectangle 2"/>
          <p:cNvSpPr>
            <a:spLocks noGrp="1" noChangeArrowheads="1"/>
          </p:cNvSpPr>
          <p:nvPr>
            <p:ph type="title"/>
          </p:nvPr>
        </p:nvSpPr>
        <p:spPr>
          <a:xfrm>
            <a:off x="240030" y="96520"/>
            <a:ext cx="8540750" cy="798513"/>
          </a:xfrm>
        </p:spPr>
        <p:txBody>
          <a:bodyPr/>
          <a:lstStyle/>
          <a:p>
            <a:pPr algn="ctr" eaLnBrk="1" hangingPunct="1"/>
            <a:r>
              <a:rPr lang="zh-CN" altLang="en-US" sz="2800" b="1" smtClean="0"/>
              <a:t>电气</a:t>
            </a:r>
            <a:endParaRPr lang="zh-CN" altLang="en-US" sz="2800" b="1" smtClean="0"/>
          </a:p>
        </p:txBody>
      </p:sp>
      <p:sp>
        <p:nvSpPr>
          <p:cNvPr id="160771" name="Rectangle 3"/>
          <p:cNvSpPr>
            <a:spLocks noGrp="1" noChangeArrowheads="1"/>
          </p:cNvSpPr>
          <p:nvPr>
            <p:ph type="body" idx="1"/>
          </p:nvPr>
        </p:nvSpPr>
        <p:spPr>
          <a:xfrm>
            <a:off x="395288" y="981075"/>
            <a:ext cx="8229600" cy="3819525"/>
          </a:xfrm>
        </p:spPr>
        <p:txBody>
          <a:bodyPr/>
          <a:lstStyle/>
          <a:p>
            <a:pPr eaLnBrk="1" hangingPunct="1"/>
            <a:r>
              <a:rPr lang="en-US" altLang="zh-CN" sz="1800" smtClean="0">
                <a:solidFill>
                  <a:schemeClr val="tx2"/>
                </a:solidFill>
              </a:rPr>
              <a:t>a.  </a:t>
            </a:r>
            <a:r>
              <a:rPr lang="zh-CN" altLang="en-US" sz="1800" smtClean="0">
                <a:solidFill>
                  <a:schemeClr val="tx2"/>
                </a:solidFill>
              </a:rPr>
              <a:t>对讲、报警、门禁系统功能使用正常，语音清晰，无干扰。</a:t>
            </a:r>
            <a:endParaRPr lang="zh-CN" altLang="en-US" sz="1800" smtClean="0">
              <a:solidFill>
                <a:schemeClr val="tx2"/>
              </a:solidFill>
            </a:endParaRPr>
          </a:p>
          <a:p>
            <a:pPr eaLnBrk="1" hangingPunct="1"/>
            <a:r>
              <a:rPr lang="en-US" altLang="zh-CN" sz="1800" smtClean="0">
                <a:solidFill>
                  <a:schemeClr val="tx2"/>
                </a:solidFill>
              </a:rPr>
              <a:t>b.  </a:t>
            </a:r>
            <a:r>
              <a:rPr lang="zh-CN" altLang="en-US" sz="1800" smtClean="0">
                <a:solidFill>
                  <a:schemeClr val="tx2"/>
                </a:solidFill>
              </a:rPr>
              <a:t>宽带、电话、闭路电视布线合理、规范、正确，宽带网线户内不应有接头。</a:t>
            </a:r>
            <a:endParaRPr lang="zh-CN" altLang="en-US" sz="1800" smtClean="0">
              <a:solidFill>
                <a:schemeClr val="tx2"/>
              </a:solidFill>
            </a:endParaRPr>
          </a:p>
          <a:p>
            <a:pPr eaLnBrk="1" hangingPunct="1"/>
            <a:r>
              <a:rPr lang="en-US" altLang="zh-CN" sz="1800" smtClean="0">
                <a:solidFill>
                  <a:schemeClr val="tx2"/>
                </a:solidFill>
              </a:rPr>
              <a:t>c.  </a:t>
            </a:r>
            <a:r>
              <a:rPr lang="zh-CN" altLang="en-US" sz="1800" smtClean="0">
                <a:solidFill>
                  <a:schemeClr val="tx2"/>
                </a:solidFill>
              </a:rPr>
              <a:t>配电箱安装平、正、牢固。</a:t>
            </a:r>
            <a:endParaRPr lang="zh-CN" altLang="en-US" sz="1800" smtClean="0">
              <a:solidFill>
                <a:schemeClr val="tx2"/>
              </a:solidFill>
            </a:endParaRPr>
          </a:p>
          <a:p>
            <a:pPr eaLnBrk="1" hangingPunct="1"/>
            <a:r>
              <a:rPr lang="en-US" altLang="zh-CN" sz="1800" smtClean="0">
                <a:solidFill>
                  <a:schemeClr val="tx2"/>
                </a:solidFill>
              </a:rPr>
              <a:t>d. </a:t>
            </a:r>
            <a:r>
              <a:rPr lang="zh-CN" altLang="en-US" sz="1800" smtClean="0">
                <a:solidFill>
                  <a:schemeClr val="tx2"/>
                </a:solidFill>
              </a:rPr>
              <a:t>配电箱．接线正确，规范，开关大小选择匹配，开关标识清楚。</a:t>
            </a:r>
            <a:endParaRPr lang="zh-CN" altLang="en-US" sz="1800" smtClean="0">
              <a:solidFill>
                <a:schemeClr val="tx2"/>
              </a:solidFill>
            </a:endParaRPr>
          </a:p>
          <a:p>
            <a:pPr eaLnBrk="1" hangingPunct="1"/>
            <a:r>
              <a:rPr lang="en-US" altLang="zh-CN" sz="1800" smtClean="0">
                <a:solidFill>
                  <a:schemeClr val="tx2"/>
                </a:solidFill>
              </a:rPr>
              <a:t>e. </a:t>
            </a:r>
            <a:r>
              <a:rPr lang="zh-CN" altLang="en-US" sz="1800" smtClean="0">
                <a:solidFill>
                  <a:schemeClr val="tx2"/>
                </a:solidFill>
              </a:rPr>
              <a:t>插座、开关安装高度符合规范，相线、零线接法正确，左零右火，接地接表示明显。</a:t>
            </a:r>
            <a:endParaRPr lang="zh-CN" altLang="en-US" sz="1800" smtClean="0">
              <a:solidFill>
                <a:schemeClr val="tx2"/>
              </a:solidFill>
            </a:endParaRPr>
          </a:p>
          <a:p>
            <a:pPr eaLnBrk="1" hangingPunct="1"/>
            <a:r>
              <a:rPr lang="en-US" altLang="zh-CN" sz="1800" smtClean="0">
                <a:solidFill>
                  <a:schemeClr val="tx2"/>
                </a:solidFill>
              </a:rPr>
              <a:t>f. </a:t>
            </a:r>
            <a:r>
              <a:rPr lang="zh-CN" altLang="en-US" sz="1800" smtClean="0">
                <a:solidFill>
                  <a:schemeClr val="tx2"/>
                </a:solidFill>
              </a:rPr>
              <a:t>灯具安装牢固，灯泡色泽选择一致。</a:t>
            </a:r>
            <a:endParaRPr lang="zh-CN" altLang="en-US" sz="1800" smtClean="0">
              <a:solidFill>
                <a:schemeClr val="tx2"/>
              </a:solidFill>
            </a:endParaRPr>
          </a:p>
          <a:p>
            <a:pPr eaLnBrk="1" hangingPunct="1"/>
            <a:r>
              <a:rPr lang="en-US" altLang="zh-CN" sz="1800" smtClean="0">
                <a:solidFill>
                  <a:schemeClr val="tx2"/>
                </a:solidFill>
              </a:rPr>
              <a:t>g. </a:t>
            </a:r>
            <a:r>
              <a:rPr lang="zh-CN" altLang="en-US" sz="1800" smtClean="0">
                <a:solidFill>
                  <a:schemeClr val="tx2"/>
                </a:solidFill>
              </a:rPr>
              <a:t>所有电线均需穿管布设，管内不能有接头，线盒内线接头烙锡，线头绝包扎良好。</a:t>
            </a:r>
            <a:endParaRPr lang="zh-CN" altLang="en-US" sz="1800" smtClean="0">
              <a:solidFill>
                <a:schemeClr val="tx2"/>
              </a:solidFill>
            </a:endParaRPr>
          </a:p>
          <a:p>
            <a:pPr eaLnBrk="1" hangingPunct="1"/>
            <a:r>
              <a:rPr lang="en-US" altLang="zh-CN" sz="1800" smtClean="0">
                <a:solidFill>
                  <a:schemeClr val="tx2"/>
                </a:solidFill>
              </a:rPr>
              <a:t>h. </a:t>
            </a:r>
            <a:r>
              <a:rPr lang="zh-CN" altLang="en-US" sz="1800" smtClean="0">
                <a:solidFill>
                  <a:schemeClr val="tx2"/>
                </a:solidFill>
              </a:rPr>
              <a:t>接地保护应可靠，导线间和导线对地间的绝缘电阻值应大于</a:t>
            </a:r>
            <a:r>
              <a:rPr lang="en-US" altLang="zh-CN" sz="1800" smtClean="0">
                <a:solidFill>
                  <a:schemeClr val="tx2"/>
                </a:solidFill>
              </a:rPr>
              <a:t>0.5MΩ</a:t>
            </a:r>
            <a:endParaRPr lang="en-US" altLang="zh-CN" sz="1800" smtClean="0">
              <a:solidFill>
                <a:schemeClr val="tx2"/>
              </a:solidFill>
            </a:endParaRPr>
          </a:p>
          <a:p>
            <a:pPr eaLnBrk="1" hangingPunct="1"/>
            <a:r>
              <a:rPr lang="en-US" altLang="zh-CN" sz="1800" smtClean="0">
                <a:solidFill>
                  <a:schemeClr val="tx2"/>
                </a:solidFill>
              </a:rPr>
              <a:t>i. </a:t>
            </a:r>
            <a:r>
              <a:rPr lang="zh-CN" altLang="en-US" sz="1800" smtClean="0">
                <a:solidFill>
                  <a:schemeClr val="tx2"/>
                </a:solidFill>
              </a:rPr>
              <a:t>导线与电话线、闭路电视线、通信线等不得安装在同一管道中。</a:t>
            </a:r>
            <a:endParaRPr lang="zh-CN" altLang="en-US" sz="1800" smtClean="0">
              <a:solidFill>
                <a:schemeClr val="tx2"/>
              </a:solidFill>
            </a:endParaRPr>
          </a:p>
          <a:p>
            <a:pPr eaLnBrk="1" hangingPunct="1"/>
            <a:r>
              <a:rPr lang="en-US" altLang="zh-CN" sz="1800" smtClean="0">
                <a:solidFill>
                  <a:schemeClr val="tx2"/>
                </a:solidFill>
              </a:rPr>
              <a:t>j. </a:t>
            </a:r>
            <a:r>
              <a:rPr lang="zh-CN" altLang="en-US" sz="1800" smtClean="0">
                <a:solidFill>
                  <a:schemeClr val="tx2"/>
                </a:solidFill>
              </a:rPr>
              <a:t>空调主机安装牢固，机体保持整洁无沾污、无划痕等；整机运行</a:t>
            </a:r>
            <a:r>
              <a:rPr lang="en-US" altLang="zh-CN" sz="1800" smtClean="0">
                <a:solidFill>
                  <a:schemeClr val="tx2"/>
                </a:solidFill>
              </a:rPr>
              <a:t>8</a:t>
            </a:r>
            <a:r>
              <a:rPr lang="zh-CN" altLang="en-US" sz="1800" smtClean="0">
                <a:solidFill>
                  <a:schemeClr val="tx2"/>
                </a:solidFill>
              </a:rPr>
              <a:t>小时无异常。</a:t>
            </a:r>
            <a:endParaRPr lang="zh-CN" altLang="en-US" sz="1800" smtClean="0">
              <a:solidFill>
                <a:schemeClr val="tx2"/>
              </a:solidFill>
            </a:endParaRPr>
          </a:p>
          <a:p>
            <a:pPr eaLnBrk="1" hangingPunct="1"/>
            <a:r>
              <a:rPr lang="en-US" altLang="zh-CN" sz="1800" smtClean="0">
                <a:solidFill>
                  <a:schemeClr val="tx2"/>
                </a:solidFill>
              </a:rPr>
              <a:t>k. </a:t>
            </a:r>
            <a:r>
              <a:rPr lang="zh-CN" altLang="en-US" sz="1800" smtClean="0">
                <a:solidFill>
                  <a:schemeClr val="tx2"/>
                </a:solidFill>
              </a:rPr>
              <a:t>热水器安装稳定，平衡，外装无划痕、凹痕、擦伤；气阀、水阀安装规范，冷热水的阀、管标志识别明显。</a:t>
            </a:r>
            <a:endParaRPr lang="zh-CN" altLang="en-US" sz="1800" smtClean="0">
              <a:solidFill>
                <a:schemeClr val="tx2"/>
              </a:solidFill>
            </a:endParaRPr>
          </a:p>
          <a:p>
            <a:pPr eaLnBrk="1" hangingPunct="1"/>
            <a:r>
              <a:rPr lang="en-US" altLang="zh-CN" sz="1800" smtClean="0">
                <a:solidFill>
                  <a:schemeClr val="tx2"/>
                </a:solidFill>
              </a:rPr>
              <a:t>l. </a:t>
            </a:r>
            <a:r>
              <a:rPr lang="zh-CN" altLang="en-US" sz="1800" smtClean="0">
                <a:solidFill>
                  <a:schemeClr val="tx2"/>
                </a:solidFill>
              </a:rPr>
              <a:t>水、电、气表外观无破损，铅封完整，标识醒目，计量准确。</a:t>
            </a:r>
            <a:endParaRPr lang="zh-CN" altLang="en-US" sz="1800" smtClean="0">
              <a:solidFill>
                <a:schemeClr val="tx2"/>
              </a:solidFill>
            </a:endParaRPr>
          </a:p>
        </p:txBody>
      </p:sp>
    </p:spTree>
  </p:cSld>
  <p:clrMapOvr>
    <a:masterClrMapping/>
  </p:clrMapOvr>
  <p:transition advClick="0" advTm="5000"/>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161794" name="Rectangle 2"/>
          <p:cNvSpPr>
            <a:spLocks noGrp="1" noChangeArrowheads="1"/>
          </p:cNvSpPr>
          <p:nvPr>
            <p:ph type="title"/>
          </p:nvPr>
        </p:nvSpPr>
        <p:spPr/>
        <p:txBody>
          <a:bodyPr/>
          <a:lstStyle/>
          <a:p>
            <a:pPr algn="ctr" eaLnBrk="1" hangingPunct="1"/>
            <a:r>
              <a:rPr lang="zh-CN" altLang="en-US" sz="2800" b="1" smtClean="0"/>
              <a:t>其它</a:t>
            </a:r>
            <a:endParaRPr lang="zh-CN" altLang="en-US" sz="2800" b="1" smtClean="0"/>
          </a:p>
        </p:txBody>
      </p:sp>
      <p:sp>
        <p:nvSpPr>
          <p:cNvPr id="161795" name="Rectangle 3"/>
          <p:cNvSpPr>
            <a:spLocks noGrp="1" noChangeArrowheads="1"/>
          </p:cNvSpPr>
          <p:nvPr>
            <p:ph type="body" idx="1"/>
          </p:nvPr>
        </p:nvSpPr>
        <p:spPr>
          <a:xfrm>
            <a:off x="252413" y="2627313"/>
            <a:ext cx="8434387" cy="3240087"/>
          </a:xfrm>
        </p:spPr>
        <p:txBody>
          <a:bodyPr/>
          <a:lstStyle/>
          <a:p>
            <a:pPr marL="609600" indent="-609600" eaLnBrk="1" hangingPunct="1"/>
            <a:r>
              <a:rPr lang="en-US" altLang="zh-CN" smtClean="0">
                <a:solidFill>
                  <a:schemeClr val="tx2"/>
                </a:solidFill>
              </a:rPr>
              <a:t>1</a:t>
            </a:r>
            <a:r>
              <a:rPr lang="zh-CN" altLang="en-US" smtClean="0">
                <a:solidFill>
                  <a:schemeClr val="tx2"/>
                </a:solidFill>
              </a:rPr>
              <a:t>、户内所有设施的资料齐全，有</a:t>
            </a:r>
            <a:r>
              <a:rPr lang="en-US" altLang="zh-CN" smtClean="0">
                <a:solidFill>
                  <a:schemeClr val="tx2"/>
                </a:solidFill>
              </a:rPr>
              <a:t>《</a:t>
            </a:r>
            <a:r>
              <a:rPr lang="zh-CN" altLang="en-US" smtClean="0">
                <a:solidFill>
                  <a:schemeClr val="tx2"/>
                </a:solidFill>
              </a:rPr>
              <a:t>出厂合格证</a:t>
            </a:r>
            <a:r>
              <a:rPr lang="en-US" altLang="zh-CN" smtClean="0">
                <a:solidFill>
                  <a:schemeClr val="tx2"/>
                </a:solidFill>
              </a:rPr>
              <a:t>》</a:t>
            </a:r>
            <a:r>
              <a:rPr lang="zh-CN" altLang="en-US" smtClean="0">
                <a:solidFill>
                  <a:schemeClr val="tx2"/>
                </a:solidFill>
              </a:rPr>
              <a:t>、</a:t>
            </a:r>
            <a:r>
              <a:rPr lang="en-US" altLang="zh-CN" smtClean="0">
                <a:solidFill>
                  <a:schemeClr val="tx2"/>
                </a:solidFill>
              </a:rPr>
              <a:t>《</a:t>
            </a:r>
            <a:r>
              <a:rPr lang="zh-CN" altLang="en-US" smtClean="0">
                <a:solidFill>
                  <a:schemeClr val="tx2"/>
                </a:solidFill>
              </a:rPr>
              <a:t>使用说明书</a:t>
            </a:r>
            <a:r>
              <a:rPr lang="en-US" altLang="zh-CN" smtClean="0">
                <a:solidFill>
                  <a:schemeClr val="tx2"/>
                </a:solidFill>
              </a:rPr>
              <a:t>》</a:t>
            </a:r>
            <a:r>
              <a:rPr lang="zh-CN" altLang="en-US" smtClean="0">
                <a:solidFill>
                  <a:schemeClr val="tx2"/>
                </a:solidFill>
              </a:rPr>
              <a:t>、</a:t>
            </a:r>
            <a:r>
              <a:rPr lang="en-US" altLang="zh-CN" smtClean="0">
                <a:solidFill>
                  <a:schemeClr val="tx2"/>
                </a:solidFill>
              </a:rPr>
              <a:t>《</a:t>
            </a:r>
            <a:r>
              <a:rPr lang="zh-CN" altLang="en-US" smtClean="0">
                <a:solidFill>
                  <a:schemeClr val="tx2"/>
                </a:solidFill>
              </a:rPr>
              <a:t>保修卡</a:t>
            </a:r>
            <a:r>
              <a:rPr lang="en-US" altLang="zh-CN" smtClean="0">
                <a:solidFill>
                  <a:schemeClr val="tx2"/>
                </a:solidFill>
              </a:rPr>
              <a:t>》</a:t>
            </a:r>
            <a:r>
              <a:rPr lang="zh-CN" altLang="en-US" smtClean="0">
                <a:solidFill>
                  <a:schemeClr val="tx2"/>
                </a:solidFill>
              </a:rPr>
              <a:t>等。 </a:t>
            </a:r>
            <a:endParaRPr lang="zh-CN" altLang="en-US" smtClean="0">
              <a:solidFill>
                <a:schemeClr val="tx2"/>
              </a:solidFill>
            </a:endParaRPr>
          </a:p>
          <a:p>
            <a:pPr marL="609600" indent="-609600" eaLnBrk="1" hangingPunct="1"/>
            <a:r>
              <a:rPr lang="en-US" altLang="zh-CN" smtClean="0">
                <a:solidFill>
                  <a:schemeClr val="tx2"/>
                </a:solidFill>
              </a:rPr>
              <a:t>2</a:t>
            </a:r>
            <a:r>
              <a:rPr lang="zh-CN" altLang="en-US" smtClean="0">
                <a:solidFill>
                  <a:schemeClr val="tx2"/>
                </a:solidFill>
              </a:rPr>
              <a:t>、室内空气质量污染浓度达标 </a:t>
            </a:r>
            <a:endParaRPr lang="zh-CN" altLang="en-US" smtClean="0">
              <a:solidFill>
                <a:schemeClr val="tx2"/>
              </a:solidFill>
            </a:endParaRPr>
          </a:p>
        </p:txBody>
      </p:sp>
    </p:spTree>
  </p:cSld>
  <p:clrMapOvr>
    <a:masterClrMapping/>
  </p:clrMapOvr>
  <p:transition advClick="0" advTm="5000"/>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162818" name="Rectangle 2"/>
          <p:cNvSpPr>
            <a:spLocks noGrp="1" noChangeArrowheads="1"/>
          </p:cNvSpPr>
          <p:nvPr>
            <p:ph type="title"/>
          </p:nvPr>
        </p:nvSpPr>
        <p:spPr>
          <a:xfrm>
            <a:off x="836295" y="194310"/>
            <a:ext cx="6697345" cy="608965"/>
          </a:xfrm>
        </p:spPr>
        <p:txBody>
          <a:bodyPr/>
          <a:lstStyle/>
          <a:p>
            <a:pPr algn="ctr" eaLnBrk="1" hangingPunct="1"/>
            <a:r>
              <a:rPr lang="zh-CN" altLang="en-US" sz="2800" b="1" smtClean="0"/>
              <a:t>（四）、清洁类验收内容</a:t>
            </a:r>
            <a:r>
              <a:rPr lang="zh-CN" altLang="en-US" sz="2800" smtClean="0"/>
              <a:t> </a:t>
            </a:r>
            <a:endParaRPr lang="zh-CN" altLang="en-US" smtClean="0"/>
          </a:p>
        </p:txBody>
      </p:sp>
      <p:sp>
        <p:nvSpPr>
          <p:cNvPr id="162819" name="Rectangle 3"/>
          <p:cNvSpPr>
            <a:spLocks noChangeArrowheads="1"/>
          </p:cNvSpPr>
          <p:nvPr/>
        </p:nvSpPr>
        <p:spPr bwMode="auto">
          <a:xfrm>
            <a:off x="-492125" y="1341438"/>
            <a:ext cx="3838575" cy="457200"/>
          </a:xfrm>
          <a:prstGeom prst="rect">
            <a:avLst/>
          </a:prstGeom>
          <a:noFill/>
          <a:ln w="9525">
            <a:noFill/>
            <a:miter lim="800000"/>
          </a:ln>
          <a:effectLst/>
        </p:spPr>
        <p:txBody>
          <a:bodyPr anchor="ctr">
            <a:spAutoFit/>
          </a:bodyPr>
          <a:lstStyle/>
          <a:p>
            <a:pPr lvl="2" algn="l">
              <a:tabLst>
                <a:tab pos="228600" algn="l"/>
              </a:tabLst>
            </a:pPr>
            <a:r>
              <a:rPr lang="zh-CN" sz="2400" b="0">
                <a:latin typeface="Times New Roman" panose="02020603050405020304" pitchFamily="18" charset="0"/>
                <a:cs typeface="Times New Roman" panose="02020603050405020304" pitchFamily="18" charset="0"/>
              </a:rPr>
              <a:t>清洁交付标准见表</a:t>
            </a:r>
            <a:endParaRPr lang="zh-CN" sz="2400" b="0"/>
          </a:p>
        </p:txBody>
      </p:sp>
      <p:graphicFrame>
        <p:nvGraphicFramePr>
          <p:cNvPr id="161796" name="Group 4"/>
          <p:cNvGraphicFramePr>
            <a:graphicFrameLocks noGrp="1"/>
          </p:cNvGraphicFramePr>
          <p:nvPr/>
        </p:nvGraphicFramePr>
        <p:xfrm>
          <a:off x="179388" y="1773238"/>
          <a:ext cx="8640762" cy="4765995"/>
        </p:xfrm>
        <a:graphic>
          <a:graphicData uri="http://schemas.openxmlformats.org/drawingml/2006/table">
            <a:tbl>
              <a:tblPr/>
              <a:tblGrid>
                <a:gridCol w="1792287"/>
                <a:gridCol w="5137150"/>
                <a:gridCol w="1711325"/>
              </a:tblGrid>
              <a:tr h="639763">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项目</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标准及要求</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1476375" algn="l"/>
                        </a:tabLst>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     </a:t>
                      </a: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检查方式</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墙面</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无污迹、无水泥垢、无灰尘</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9">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1</a:t>
                      </a: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、感官检查；</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2</a:t>
                      </a: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、触摸检查；</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3</a:t>
                      </a: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、嗅觉检查。</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67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天花</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无蛛网、无印迹、色泽一致。</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6397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瓷砖</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无焊点、无水泥垢、无污迹、无灰尘、色泽一致。</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64135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彩铝玻璃窗</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玻璃光亮透明、无焊点；窗框无水泥垢、无污迹；窗槽无沙粒；整体色泽一致。</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36830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厨卫洁具</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无污迹、污垢、洁具保持清洁靓丽。</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36830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橱柜</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内外无污迹、尘渣；色泽均匀一致。</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3667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门与框</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无水泥污垢、无污迹、无胶渍、无尘渣。</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64135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电气</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配电箱体保持清洁，面板清爽无尘；开关、灯保持清洁无污渍。</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r h="3667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木地板</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cs typeface="Times New Roman" panose="02020603050405020304" pitchFamily="18" charset="0"/>
                        </a:rPr>
                        <a:t>无污迹、无划痕、无胶渍、无尘渣。</a:t>
                      </a:r>
                      <a:endParaRPr kumimoji="0" lang="zh-CN" sz="1800" b="0" i="0" u="none" strike="noStrike" cap="none" normalizeH="0" baseline="0" smtClean="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r>
            </a:tbl>
          </a:graphicData>
        </a:graphic>
      </p:graphicFrame>
      <p:sp>
        <p:nvSpPr>
          <p:cNvPr id="162858" name="Rectangle 42"/>
          <p:cNvSpPr>
            <a:spLocks noChangeArrowheads="1"/>
          </p:cNvSpPr>
          <p:nvPr/>
        </p:nvSpPr>
        <p:spPr bwMode="auto">
          <a:xfrm>
            <a:off x="1865313" y="5216525"/>
            <a:ext cx="222250" cy="274638"/>
          </a:xfrm>
          <a:prstGeom prst="rect">
            <a:avLst/>
          </a:prstGeom>
          <a:noFill/>
          <a:ln w="9525">
            <a:noFill/>
            <a:miter lim="800000"/>
          </a:ln>
          <a:effectLst/>
        </p:spPr>
        <p:txBody>
          <a:bodyPr wrap="none" anchor="ctr">
            <a:spAutoFit/>
          </a:bodyPr>
          <a:lstStyle/>
          <a:p>
            <a:pPr algn="l"/>
            <a:r>
              <a:rPr lang="zh-CN" altLang="zh-CN" sz="1200" b="0">
                <a:solidFill>
                  <a:schemeClr val="tx1"/>
                </a:solidFill>
                <a:latin typeface="Times New Roman" panose="02020603050405020304" pitchFamily="18" charset="0"/>
                <a:cs typeface="Times New Roman" panose="02020603050405020304" pitchFamily="18" charset="0"/>
              </a:rPr>
              <a:t> </a:t>
            </a:r>
            <a:endParaRPr lang="zh-CN" altLang="zh-CN" sz="1800" b="0">
              <a:solidFill>
                <a:schemeClr val="tx1"/>
              </a:solidFill>
            </a:endParaRPr>
          </a:p>
        </p:txBody>
      </p:sp>
    </p:spTree>
  </p:cSld>
  <p:clrMapOvr>
    <a:masterClrMapping/>
  </p:clrMapOvr>
  <p:transition advClick="0" advTm="5000"/>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163842" name="Rectangle 2"/>
          <p:cNvSpPr>
            <a:spLocks noGrp="1" noChangeArrowheads="1"/>
          </p:cNvSpPr>
          <p:nvPr>
            <p:ph type="ctrTitle"/>
          </p:nvPr>
        </p:nvSpPr>
        <p:spPr/>
        <p:txBody>
          <a:bodyPr/>
          <a:lstStyle/>
          <a:p>
            <a:pPr eaLnBrk="1" hangingPunct="1"/>
            <a:r>
              <a:rPr lang="zh-CN" altLang="en-US" sz="3200" b="1" smtClean="0"/>
              <a:t>预验房活动方案</a:t>
            </a:r>
            <a:endParaRPr lang="zh-CN" altLang="en-US" sz="3200" b="1" smtClean="0"/>
          </a:p>
        </p:txBody>
      </p:sp>
      <p:sp>
        <p:nvSpPr>
          <p:cNvPr id="163843" name="Rectangle 3"/>
          <p:cNvSpPr>
            <a:spLocks noGrp="1" noChangeArrowheads="1"/>
          </p:cNvSpPr>
          <p:nvPr>
            <p:ph type="subTitle" idx="1"/>
          </p:nvPr>
        </p:nvSpPr>
        <p:spPr>
          <a:xfrm>
            <a:off x="1703705" y="1828800"/>
            <a:ext cx="7087870" cy="4625975"/>
          </a:xfrm>
        </p:spPr>
        <p:txBody>
          <a:bodyPr/>
          <a:lstStyle/>
          <a:p>
            <a:pPr eaLnBrk="1" hangingPunct="1"/>
            <a:r>
              <a:rPr lang="zh-CN" altLang="en-US" sz="2800" b="1" smtClean="0">
                <a:solidFill>
                  <a:schemeClr val="tx2"/>
                </a:solidFill>
              </a:rPr>
              <a:t>（一）、确定时间</a:t>
            </a:r>
            <a:endParaRPr lang="zh-CN" altLang="en-US" sz="2800" b="1" smtClean="0">
              <a:solidFill>
                <a:schemeClr val="tx2"/>
              </a:solidFill>
            </a:endParaRPr>
          </a:p>
          <a:p>
            <a:pPr eaLnBrk="1" hangingPunct="1"/>
            <a:r>
              <a:rPr lang="zh-CN" altLang="en-US" sz="2800" b="1" smtClean="0">
                <a:solidFill>
                  <a:schemeClr val="tx2"/>
                </a:solidFill>
              </a:rPr>
              <a:t>（二）、确定接待地点</a:t>
            </a:r>
            <a:endParaRPr lang="zh-CN" altLang="en-US" sz="2800" b="1" smtClean="0">
              <a:solidFill>
                <a:schemeClr val="tx2"/>
              </a:solidFill>
            </a:endParaRPr>
          </a:p>
          <a:p>
            <a:pPr eaLnBrk="1" hangingPunct="1"/>
            <a:r>
              <a:rPr lang="zh-CN" altLang="en-US" sz="2800" b="1" smtClean="0">
                <a:solidFill>
                  <a:schemeClr val="tx2"/>
                </a:solidFill>
              </a:rPr>
              <a:t>（三）、预验房地点</a:t>
            </a:r>
            <a:endParaRPr lang="zh-CN" altLang="en-US" sz="2800" smtClean="0">
              <a:solidFill>
                <a:schemeClr val="tx2"/>
              </a:solidFill>
            </a:endParaRPr>
          </a:p>
          <a:p>
            <a:pPr eaLnBrk="1" hangingPunct="1"/>
            <a:r>
              <a:rPr lang="zh-CN" altLang="en-US" sz="2800" smtClean="0">
                <a:solidFill>
                  <a:schemeClr val="tx2"/>
                </a:solidFill>
              </a:rPr>
              <a:t>           </a:t>
            </a:r>
            <a:r>
              <a:rPr lang="zh-CN" altLang="en-US" sz="2800" b="1" smtClean="0">
                <a:solidFill>
                  <a:srgbClr val="FF3300"/>
                </a:solidFill>
              </a:rPr>
              <a:t>精装修项目现场</a:t>
            </a:r>
            <a:endParaRPr lang="zh-CN" altLang="en-US" sz="2800" b="1" smtClean="0">
              <a:solidFill>
                <a:srgbClr val="FF3300"/>
              </a:solidFill>
            </a:endParaRPr>
          </a:p>
        </p:txBody>
      </p:sp>
      <p:sp>
        <p:nvSpPr>
          <p:cNvPr id="163844" name="Rectangle 4"/>
          <p:cNvSpPr>
            <a:spLocks noGrp="1" noChangeArrowheads="1"/>
          </p:cNvSpPr>
          <p:nvPr/>
        </p:nvSpPr>
        <p:spPr bwMode="auto">
          <a:xfrm>
            <a:off x="1116330" y="78740"/>
            <a:ext cx="7343775" cy="1024255"/>
          </a:xfrm>
          <a:prstGeom prst="rect">
            <a:avLst/>
          </a:prstGeom>
          <a:noFill/>
          <a:ln w="9525">
            <a:noFill/>
            <a:miter lim="800000"/>
          </a:ln>
          <a:effectLst/>
        </p:spPr>
        <p:txBody>
          <a:bodyPr anchor="ctr"/>
          <a:lstStyle/>
          <a:p>
            <a:pPr algn="l"/>
            <a:r>
              <a:rPr lang="zh-CN" altLang="en-US">
                <a:solidFill>
                  <a:srgbClr val="FF3300"/>
                </a:solidFill>
              </a:rPr>
              <a:t>九、</a:t>
            </a:r>
            <a:r>
              <a:rPr lang="zh-CN" altLang="en-US">
                <a:solidFill>
                  <a:srgbClr val="FFFFFF"/>
                </a:solidFill>
              </a:rPr>
              <a:t>精装修项目预验房活动方案</a:t>
            </a:r>
            <a:endParaRPr lang="zh-CN" altLang="en-US">
              <a:solidFill>
                <a:srgbClr val="FFFFFF"/>
              </a:solidFill>
            </a:endParaRPr>
          </a:p>
        </p:txBody>
      </p:sp>
    </p:spTree>
  </p:cSld>
  <p:clrMapOvr>
    <a:masterClrMapping/>
  </p:clrMapOvr>
  <p:transition advClick="0" advTm="5000"/>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64866" name="Rectangle 2"/>
          <p:cNvSpPr>
            <a:spLocks noGrp="1" noChangeArrowheads="1"/>
          </p:cNvSpPr>
          <p:nvPr>
            <p:ph type="title"/>
          </p:nvPr>
        </p:nvSpPr>
        <p:spPr>
          <a:xfrm>
            <a:off x="468313" y="549275"/>
            <a:ext cx="8218487" cy="6119813"/>
          </a:xfrm>
        </p:spPr>
        <p:txBody>
          <a:bodyPr/>
          <a:lstStyle/>
          <a:p>
            <a:pPr eaLnBrk="1" hangingPunct="1"/>
            <a:r>
              <a:rPr lang="zh-CN" altLang="en-US" sz="3600" b="1" smtClean="0"/>
              <a:t>（四）、活动流程安排</a:t>
            </a:r>
            <a:br>
              <a:rPr lang="zh-CN" altLang="en-US" sz="3600" b="1" smtClean="0"/>
            </a:br>
            <a:r>
              <a:rPr lang="zh-CN" altLang="en-US" sz="5400" b="1" smtClean="0"/>
              <a:t>      </a:t>
            </a:r>
            <a:r>
              <a:rPr lang="zh-CN" altLang="en-US" sz="2000" b="1" smtClean="0"/>
              <a:t>           1、接待岗</a:t>
            </a:r>
            <a:br>
              <a:rPr lang="zh-CN" altLang="en-US" sz="2000" b="1" smtClean="0"/>
            </a:br>
            <a:r>
              <a:rPr lang="zh-CN" altLang="en-US" sz="2000" b="1" smtClean="0"/>
              <a:t>  道具：来宾签到本、来宾签到桌面立牌；精装修验房小手册；接待岗登记后发放验房小手册与小礼品；</a:t>
            </a:r>
            <a:r>
              <a:rPr lang="en-US" altLang="zh-CN" sz="2000" b="1" smtClean="0"/>
              <a:t>***</a:t>
            </a:r>
            <a:r>
              <a:rPr lang="zh-CN" altLang="en-US" sz="2000" b="1" smtClean="0"/>
              <a:t>手提袋等。</a:t>
            </a:r>
            <a:br>
              <a:rPr lang="zh-CN" altLang="en-US" sz="2000" b="1" smtClean="0"/>
            </a:br>
            <a:r>
              <a:rPr lang="zh-CN" altLang="en-US" sz="2000" b="1" smtClean="0"/>
              <a:t>    人员组成：市场部安排</a:t>
            </a:r>
            <a:r>
              <a:rPr lang="zh-CN" altLang="en-US" sz="2000" smtClean="0"/>
              <a:t> </a:t>
            </a:r>
            <a:br>
              <a:rPr lang="zh-CN" altLang="en-US" sz="2000" smtClean="0"/>
            </a:br>
            <a:r>
              <a:rPr lang="zh-CN" altLang="en-US" sz="2000" smtClean="0"/>
              <a:t>                                 </a:t>
            </a:r>
            <a:r>
              <a:rPr lang="zh-CN" altLang="en-US" sz="2000" b="1" smtClean="0"/>
              <a:t>２、派工岗</a:t>
            </a:r>
            <a:br>
              <a:rPr lang="zh-CN" altLang="en-US" sz="2000" b="1" smtClean="0"/>
            </a:br>
            <a:r>
              <a:rPr lang="zh-CN" altLang="en-US" sz="2000" b="1" smtClean="0"/>
              <a:t>     物业客户中心人员（１人）用对讲机安排验房小组带客验房，并通知大堂保安，保安通知施工单位逐户开门。</a:t>
            </a:r>
            <a:br>
              <a:rPr lang="zh-CN" altLang="en-US" sz="2000" b="1" smtClean="0"/>
            </a:br>
            <a:br>
              <a:rPr lang="zh-CN" altLang="en-US" sz="2000" b="1" smtClean="0"/>
            </a:br>
            <a:r>
              <a:rPr lang="zh-CN" altLang="en-US" sz="2000" b="1" smtClean="0"/>
              <a:t>      道具：对讲机</a:t>
            </a:r>
            <a:br>
              <a:rPr lang="zh-CN" altLang="en-US" sz="2800" smtClean="0"/>
            </a:br>
            <a:endParaRPr lang="zh-CN" altLang="en-US" sz="2800" smtClean="0"/>
          </a:p>
        </p:txBody>
      </p:sp>
    </p:spTree>
  </p:cSld>
  <p:clrMapOvr>
    <a:masterClrMapping/>
  </p:clrMapOvr>
  <p:transition advClick="0" advTm="5000"/>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165890" name="Rectangle 2"/>
          <p:cNvSpPr>
            <a:spLocks noGrp="1" noChangeArrowheads="1"/>
          </p:cNvSpPr>
          <p:nvPr>
            <p:ph type="title"/>
          </p:nvPr>
        </p:nvSpPr>
        <p:spPr>
          <a:xfrm>
            <a:off x="457200" y="274638"/>
            <a:ext cx="8229600" cy="6249987"/>
          </a:xfrm>
        </p:spPr>
        <p:txBody>
          <a:bodyPr/>
          <a:lstStyle/>
          <a:p>
            <a:pPr eaLnBrk="1" hangingPunct="1"/>
            <a:br>
              <a:rPr lang="zh-CN" altLang="en-US" sz="2000" b="1" smtClean="0"/>
            </a:br>
            <a:br>
              <a:rPr lang="zh-CN" altLang="en-US" sz="2000" b="1" smtClean="0"/>
            </a:br>
            <a:r>
              <a:rPr lang="zh-CN" altLang="en-US" sz="2000" b="1" smtClean="0"/>
              <a:t>                                       </a:t>
            </a:r>
            <a:r>
              <a:rPr lang="zh-CN" altLang="en-US" sz="2800" b="1" smtClean="0"/>
              <a:t> </a:t>
            </a:r>
            <a:r>
              <a:rPr lang="en-US" altLang="zh-CN" sz="2800" b="1" smtClean="0"/>
              <a:t>3</a:t>
            </a:r>
            <a:r>
              <a:rPr lang="zh-CN" altLang="en-US" sz="2800" b="1" smtClean="0"/>
              <a:t>、 验房岗</a:t>
            </a:r>
            <a:br>
              <a:rPr lang="zh-CN" altLang="en-US" sz="2800" b="1" smtClean="0"/>
            </a:br>
            <a:br>
              <a:rPr lang="zh-CN" altLang="en-US" sz="3200" b="1" smtClean="0"/>
            </a:br>
            <a:r>
              <a:rPr lang="zh-CN" altLang="en-US" sz="2000" b="1" smtClean="0"/>
              <a:t>               地产和物业的验房工程师及监理</a:t>
            </a:r>
            <a:br>
              <a:rPr lang="zh-CN" altLang="en-US" sz="2000" b="1" smtClean="0"/>
            </a:br>
            <a:r>
              <a:rPr lang="zh-CN" altLang="en-US" sz="2000" b="1" smtClean="0"/>
              <a:t>             道具：验房单、工具包</a:t>
            </a:r>
            <a:br>
              <a:rPr lang="zh-CN" altLang="en-US" sz="2000" b="1" smtClean="0"/>
            </a:br>
            <a:br>
              <a:rPr lang="zh-CN" altLang="en-US" sz="2000" b="1" smtClean="0"/>
            </a:br>
            <a:r>
              <a:rPr lang="zh-CN" altLang="en-US" sz="2000" b="1" smtClean="0"/>
              <a:t>             人员组成：</a:t>
            </a:r>
            <a:br>
              <a:rPr lang="zh-CN" altLang="en-US" sz="2000" b="1" smtClean="0"/>
            </a:br>
            <a:r>
              <a:rPr lang="zh-CN" altLang="en-US" sz="2000" b="1" smtClean="0"/>
              <a:t>             地产工程＋物业维修人员组成的验房小组</a:t>
            </a:r>
            <a:br>
              <a:rPr lang="zh-CN" altLang="en-US" sz="2000" b="1" smtClean="0"/>
            </a:br>
            <a:r>
              <a:rPr lang="zh-CN" altLang="en-US" sz="2000" b="1" smtClean="0"/>
              <a:t>             监理工程师携验收规范在场</a:t>
            </a:r>
            <a:br>
              <a:rPr lang="zh-CN" altLang="en-US" sz="2000" b="1" smtClean="0"/>
            </a:br>
            <a:r>
              <a:rPr lang="zh-CN" altLang="en-US" sz="2000" b="1" smtClean="0"/>
              <a:t>             现场快修队伍（墙纸施工方、橱柜、门）</a:t>
            </a:r>
            <a:br>
              <a:rPr lang="zh-CN" altLang="en-US" sz="2000" b="1" smtClean="0"/>
            </a:br>
            <a:br>
              <a:rPr lang="zh-CN" altLang="en-US" sz="2000" b="1" smtClean="0"/>
            </a:br>
            <a:r>
              <a:rPr lang="zh-CN" altLang="en-US" sz="2000" b="1" smtClean="0"/>
              <a:t>             人员分配：</a:t>
            </a:r>
            <a:br>
              <a:rPr lang="zh-CN" altLang="en-US" sz="2000" b="1" smtClean="0"/>
            </a:br>
            <a:r>
              <a:rPr lang="zh-CN" altLang="en-US" sz="2000" b="1" smtClean="0"/>
              <a:t>             地产工程部人员由项目部经理负责安排</a:t>
            </a:r>
            <a:br>
              <a:rPr lang="zh-CN" altLang="en-US" sz="2000" b="1" smtClean="0"/>
            </a:br>
            <a:r>
              <a:rPr lang="zh-CN" altLang="en-US" sz="2000" b="1" smtClean="0"/>
              <a:t>             物业人员由技术部和物业区域经理负责落实</a:t>
            </a:r>
            <a:br>
              <a:rPr lang="zh-CN" altLang="en-US" sz="2000" b="1" smtClean="0"/>
            </a:br>
            <a:r>
              <a:rPr lang="zh-CN" altLang="en-US" sz="2000" b="1" smtClean="0"/>
              <a:t>             监理及现场快修队伍由项目工程师负责落实。</a:t>
            </a:r>
            <a:endParaRPr lang="zh-CN" altLang="en-US" sz="2000" b="1" smtClean="0"/>
          </a:p>
        </p:txBody>
      </p:sp>
    </p:spTree>
  </p:cSld>
  <p:clrMapOvr>
    <a:masterClrMapping/>
  </p:clrMapOvr>
  <p:transition advClick="0" advTm="5000"/>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34290" y="-5715"/>
            <a:ext cx="9236075" cy="6869430"/>
          </a:xfrm>
          <a:prstGeom prst="rect">
            <a:avLst/>
          </a:prstGeom>
        </p:spPr>
      </p:pic>
      <p:sp>
        <p:nvSpPr>
          <p:cNvPr id="166914" name="Rectangle 2"/>
          <p:cNvSpPr>
            <a:spLocks noGrp="1" noChangeArrowheads="1"/>
          </p:cNvSpPr>
          <p:nvPr>
            <p:ph type="title"/>
          </p:nvPr>
        </p:nvSpPr>
        <p:spPr>
          <a:xfrm>
            <a:off x="468313" y="260350"/>
            <a:ext cx="8229600" cy="5616575"/>
          </a:xfrm>
        </p:spPr>
        <p:txBody>
          <a:bodyPr/>
          <a:lstStyle/>
          <a:p>
            <a:pPr eaLnBrk="1" hangingPunct="1"/>
            <a:br>
              <a:rPr lang="zh-CN" altLang="en-US" sz="3600" b="1" smtClean="0"/>
            </a:br>
            <a:r>
              <a:rPr lang="zh-CN" altLang="en-US" sz="3600" b="1" smtClean="0"/>
              <a:t>                    </a:t>
            </a:r>
            <a:r>
              <a:rPr lang="zh-CN" altLang="en-US" sz="2800" b="1" smtClean="0"/>
              <a:t> 4、咨询岗 </a:t>
            </a:r>
            <a:br>
              <a:rPr lang="zh-CN" altLang="en-US" sz="3600" b="1" smtClean="0"/>
            </a:br>
            <a:r>
              <a:rPr lang="zh-CN" altLang="en-US" sz="3600" b="1" smtClean="0"/>
              <a:t>     </a:t>
            </a:r>
            <a:br>
              <a:rPr lang="zh-CN" altLang="en-US" sz="3600" b="1" smtClean="0"/>
            </a:br>
            <a:r>
              <a:rPr lang="zh-CN" altLang="en-US" sz="3600" b="1" smtClean="0"/>
              <a:t>      </a:t>
            </a:r>
            <a:r>
              <a:rPr lang="zh-CN" altLang="en-US" sz="2400" b="1" smtClean="0"/>
              <a:t>验房完毕验房小组送业主回接待现场大厅。接待大厅可作工程、物业咨询，也可以在接待现场作软装咨询,若无则送业主离开。</a:t>
            </a:r>
            <a:br>
              <a:rPr lang="zh-CN" altLang="en-US" sz="2400" b="1" smtClean="0"/>
            </a:br>
            <a:br>
              <a:rPr lang="zh-CN" altLang="en-US" sz="2400" b="1" smtClean="0"/>
            </a:br>
            <a:r>
              <a:rPr lang="zh-CN" altLang="en-US" sz="2400" b="1" smtClean="0"/>
              <a:t>      </a:t>
            </a:r>
            <a:r>
              <a:rPr lang="zh-CN" altLang="en-US" sz="2400" b="1" smtClean="0">
                <a:solidFill>
                  <a:schemeClr val="accent2"/>
                </a:solidFill>
              </a:rPr>
              <a:t>道具：“工程咨询”桌面立牌、“物业咨询”  桌面立牌、“代理公司”桌面立牌各一。</a:t>
            </a:r>
            <a:endParaRPr lang="zh-CN" altLang="en-US" sz="2400" b="1" smtClean="0">
              <a:solidFill>
                <a:schemeClr val="accent2"/>
              </a:solidFill>
            </a:endParaRPr>
          </a:p>
        </p:txBody>
      </p:sp>
      <p:sp>
        <p:nvSpPr>
          <p:cNvPr id="166915" name="Text Box 3"/>
          <p:cNvSpPr txBox="1">
            <a:spLocks noChangeArrowheads="1"/>
          </p:cNvSpPr>
          <p:nvPr/>
        </p:nvSpPr>
        <p:spPr bwMode="auto">
          <a:xfrm>
            <a:off x="3419475" y="1412875"/>
            <a:ext cx="2736850" cy="366713"/>
          </a:xfrm>
          <a:prstGeom prst="rect">
            <a:avLst/>
          </a:prstGeom>
          <a:noFill/>
          <a:ln w="9525">
            <a:noFill/>
            <a:miter lim="800000"/>
          </a:ln>
          <a:effectLst/>
        </p:spPr>
        <p:txBody>
          <a:bodyPr>
            <a:spAutoFit/>
          </a:bodyPr>
          <a:lstStyle/>
          <a:p>
            <a:pPr>
              <a:spcBef>
                <a:spcPct val="50000"/>
              </a:spcBef>
            </a:pPr>
            <a:endParaRPr lang="zh-CN" altLang="zh-CN" sz="1800" b="0">
              <a:solidFill>
                <a:schemeClr val="tx1"/>
              </a:solidFill>
            </a:endParaRPr>
          </a:p>
        </p:txBody>
      </p:sp>
    </p:spTree>
  </p:cSld>
  <p:clrMapOvr>
    <a:masterClrMapping/>
  </p:clrMapOvr>
  <p:transition advClick="0" advTm="5000"/>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33655" y="-5715"/>
            <a:ext cx="9236075" cy="6869430"/>
          </a:xfrm>
          <a:prstGeom prst="rect">
            <a:avLst/>
          </a:prstGeom>
        </p:spPr>
      </p:pic>
      <p:sp>
        <p:nvSpPr>
          <p:cNvPr id="167938" name="Rectangle 2"/>
          <p:cNvSpPr>
            <a:spLocks noGrp="1" noChangeArrowheads="1"/>
          </p:cNvSpPr>
          <p:nvPr>
            <p:ph type="title"/>
          </p:nvPr>
        </p:nvSpPr>
        <p:spPr>
          <a:xfrm>
            <a:off x="468313" y="1196975"/>
            <a:ext cx="8231187" cy="4679950"/>
          </a:xfrm>
        </p:spPr>
        <p:txBody>
          <a:bodyPr/>
          <a:lstStyle/>
          <a:p>
            <a:pPr eaLnBrk="1" hangingPunct="1"/>
            <a:r>
              <a:rPr lang="en-US" altLang="zh-CN" sz="2400" b="1" smtClean="0"/>
              <a:t>1</a:t>
            </a:r>
            <a:r>
              <a:rPr lang="zh-CN" altLang="en-US" sz="2400" b="1" smtClean="0"/>
              <a:t>、二人小组的团队构成：地产工程师＋物业维修工程师（＋  监理咨询）</a:t>
            </a:r>
            <a:br>
              <a:rPr lang="zh-CN" altLang="en-US" sz="2400" b="1" smtClean="0"/>
            </a:br>
            <a:r>
              <a:rPr lang="en-US" altLang="zh-CN" sz="2400" b="1" smtClean="0"/>
              <a:t>2 </a:t>
            </a:r>
            <a:r>
              <a:rPr lang="zh-CN" altLang="en-US" sz="2400" b="1" smtClean="0"/>
              <a:t>、问题记录：物业维修工程师。</a:t>
            </a:r>
            <a:br>
              <a:rPr lang="zh-CN" altLang="en-US" sz="2400" b="1" smtClean="0"/>
            </a:br>
            <a:r>
              <a:rPr lang="en-US" altLang="zh-CN" sz="2400" b="1" smtClean="0"/>
              <a:t>3</a:t>
            </a:r>
            <a:r>
              <a:rPr lang="zh-CN" altLang="en-US" sz="2400" b="1" smtClean="0"/>
              <a:t>、验房时所使用的文件：精装修房交付清单＋本户型交房 附图。（物业按照正式交房格式准备）  </a:t>
            </a:r>
            <a:br>
              <a:rPr lang="zh-CN" altLang="en-US" sz="2400" b="1" smtClean="0"/>
            </a:br>
            <a:r>
              <a:rPr lang="en-US" altLang="zh-CN" sz="2400" b="1" smtClean="0"/>
              <a:t>4</a:t>
            </a:r>
            <a:r>
              <a:rPr lang="zh-CN" altLang="en-US" sz="2400" b="1" smtClean="0"/>
              <a:t>、设计师团队现场咨询：装饰设计＋入住搭  配顾问（家具、灯具、窗帘布艺、饰品等）研发部装饰组、体验中心装饰装修组。</a:t>
            </a:r>
            <a:br>
              <a:rPr lang="zh-CN" altLang="en-US" sz="2400" b="1" smtClean="0"/>
            </a:br>
            <a:r>
              <a:rPr lang="en-US" altLang="zh-CN" sz="2400" b="1" smtClean="0"/>
              <a:t>5</a:t>
            </a:r>
            <a:r>
              <a:rPr lang="zh-CN" altLang="en-US" sz="2400" b="1" smtClean="0"/>
              <a:t>、接待处外路边作为室外停车场，安排队员两名引导停车。</a:t>
            </a:r>
            <a:br>
              <a:rPr lang="zh-CN" altLang="en-US" sz="2400" b="1" smtClean="0"/>
            </a:br>
            <a:r>
              <a:rPr lang="en-US" altLang="zh-CN" sz="2400" b="1" smtClean="0"/>
              <a:t>6</a:t>
            </a:r>
            <a:r>
              <a:rPr lang="zh-CN" altLang="en-US" sz="2400" b="1" smtClean="0"/>
              <a:t>、留存资产组负责逐户对业主进行电话沟通，邀请业主回 访参加精装修预验房活动。</a:t>
            </a:r>
            <a:br>
              <a:rPr lang="zh-CN" altLang="en-US" sz="2400" b="1" smtClean="0"/>
            </a:br>
            <a:r>
              <a:rPr lang="en-US" altLang="zh-CN" sz="2400" b="1" smtClean="0"/>
              <a:t>7</a:t>
            </a:r>
            <a:r>
              <a:rPr lang="zh-CN" altLang="en-US" sz="2400" b="1" smtClean="0"/>
              <a:t>、地产所有参与人员正装，物业人员着工作服。</a:t>
            </a:r>
            <a:endParaRPr lang="zh-CN" altLang="en-US" sz="2400" b="1" smtClean="0"/>
          </a:p>
        </p:txBody>
      </p:sp>
      <p:sp>
        <p:nvSpPr>
          <p:cNvPr id="167939" name="Text Box 3"/>
          <p:cNvSpPr txBox="1">
            <a:spLocks noChangeArrowheads="1"/>
          </p:cNvSpPr>
          <p:nvPr/>
        </p:nvSpPr>
        <p:spPr bwMode="auto">
          <a:xfrm>
            <a:off x="2568575" y="269558"/>
            <a:ext cx="3028950" cy="519112"/>
          </a:xfrm>
          <a:prstGeom prst="rect">
            <a:avLst/>
          </a:prstGeom>
          <a:noFill/>
          <a:ln w="9525">
            <a:noFill/>
            <a:miter lim="800000"/>
          </a:ln>
          <a:effectLst/>
        </p:spPr>
        <p:txBody>
          <a:bodyPr wrap="none">
            <a:spAutoFit/>
          </a:bodyPr>
          <a:lstStyle/>
          <a:p>
            <a:r>
              <a:rPr lang="zh-CN" sz="2800"/>
              <a:t>（五）、注意事项</a:t>
            </a:r>
            <a:endParaRPr lang="zh-CN" sz="2800"/>
          </a:p>
        </p:txBody>
      </p:sp>
    </p:spTree>
  </p:cSld>
  <p:clrMapOvr>
    <a:masterClrMapping/>
  </p:clrMapOvr>
  <p:transition advClick="0" advTm="5000"/>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25400" y="-68580"/>
            <a:ext cx="9185275" cy="6928485"/>
          </a:xfrm>
          <a:prstGeom prst="rect">
            <a:avLst/>
          </a:prstGeom>
        </p:spPr>
      </p:pic>
      <p:sp>
        <p:nvSpPr>
          <p:cNvPr id="23554" name="Rectangle 2"/>
          <p:cNvSpPr>
            <a:spLocks noGrp="1" noChangeArrowheads="1"/>
          </p:cNvSpPr>
          <p:nvPr>
            <p:ph type="title"/>
          </p:nvPr>
        </p:nvSpPr>
        <p:spPr>
          <a:xfrm>
            <a:off x="755650" y="915035"/>
            <a:ext cx="7780655" cy="5611495"/>
          </a:xfrm>
        </p:spPr>
        <p:txBody>
          <a:bodyPr/>
          <a:lstStyle/>
          <a:p>
            <a:pPr eaLnBrk="1" hangingPunct="1"/>
            <a:r>
              <a:rPr lang="zh-CN" altLang="en-US" sz="3200" b="1" smtClean="0">
                <a:solidFill>
                  <a:srgbClr val="FF3300"/>
                </a:solidFill>
              </a:rPr>
              <a:t>           </a:t>
            </a:r>
            <a:r>
              <a:rPr lang="zh-CN" altLang="en-US" sz="3200" b="1" smtClean="0">
                <a:solidFill>
                  <a:srgbClr val="FF3300"/>
                </a:solidFill>
                <a:latin typeface="宋体" panose="02010600030101010101" pitchFamily="2" charset="-122"/>
              </a:rPr>
              <a:t>住宅楼精装修规范标准图集等</a:t>
            </a:r>
            <a:br>
              <a:rPr lang="zh-CN" altLang="en-US" sz="3200" b="1" smtClean="0">
                <a:solidFill>
                  <a:srgbClr val="FF3300"/>
                </a:solidFill>
                <a:latin typeface="宋体" panose="02010600030101010101" pitchFamily="2" charset="-122"/>
              </a:rPr>
            </a:br>
            <a:br>
              <a:rPr lang="zh-CN" altLang="en-US" sz="3200" b="1" smtClean="0">
                <a:solidFill>
                  <a:srgbClr val="FF3300"/>
                </a:solidFill>
                <a:latin typeface="宋体" panose="02010600030101010101" pitchFamily="2" charset="-122"/>
              </a:rPr>
            </a:br>
            <a:r>
              <a:rPr lang="zh-CN" altLang="en-US" sz="2400" b="1" smtClean="0">
                <a:solidFill>
                  <a:srgbClr val="FF3300"/>
                </a:solidFill>
                <a:latin typeface="宋体" panose="02010600030101010101" pitchFamily="2" charset="-122"/>
              </a:rPr>
              <a:t>四、工程的配置标准</a:t>
            </a:r>
            <a:br>
              <a:rPr lang="zh-CN" altLang="en-US" sz="2400" b="1" smtClean="0">
                <a:solidFill>
                  <a:srgbClr val="FF3300"/>
                </a:solidFill>
                <a:latin typeface="宋体" panose="02010600030101010101" pitchFamily="2" charset="-122"/>
              </a:rPr>
            </a:br>
            <a:r>
              <a:rPr lang="zh-CN" altLang="en-US" sz="2400" b="1" smtClean="0">
                <a:latin typeface="宋体" panose="02010600030101010101" pitchFamily="2" charset="-122"/>
              </a:rPr>
              <a:t>（一）、公区</a:t>
            </a:r>
            <a:br>
              <a:rPr lang="zh-CN" altLang="en-US" sz="2400" b="1" smtClean="0">
                <a:latin typeface="宋体" panose="02010600030101010101" pitchFamily="2" charset="-122"/>
              </a:rPr>
            </a:br>
            <a:r>
              <a:rPr lang="en-GB" altLang="en-US" sz="2400" b="1" smtClean="0">
                <a:solidFill>
                  <a:srgbClr val="FF3300"/>
                </a:solidFill>
                <a:latin typeface="宋体" panose="02010600030101010101" pitchFamily="2" charset="-122"/>
              </a:rPr>
              <a:t>1.  </a:t>
            </a:r>
            <a:r>
              <a:rPr lang="zh-CN" altLang="en-US" sz="2400" b="1" smtClean="0">
                <a:solidFill>
                  <a:srgbClr val="FF3300"/>
                </a:solidFill>
                <a:latin typeface="宋体" panose="02010600030101010101" pitchFamily="2" charset="-122"/>
              </a:rPr>
              <a:t>结构：钢柱及现浇钢筋混凝土框架剪力墙结构</a:t>
            </a:r>
            <a:br>
              <a:rPr lang="zh-CN" altLang="en-US" sz="2400" b="1" smtClean="0">
                <a:solidFill>
                  <a:srgbClr val="FF3300"/>
                </a:solidFill>
                <a:latin typeface="宋体" panose="02010600030101010101" pitchFamily="2" charset="-122"/>
              </a:rPr>
            </a:br>
            <a:r>
              <a:rPr lang="en-GB" altLang="en-US" sz="2400" b="1" smtClean="0">
                <a:solidFill>
                  <a:srgbClr val="FF3300"/>
                </a:solidFill>
                <a:latin typeface="宋体" panose="02010600030101010101" pitchFamily="2" charset="-122"/>
              </a:rPr>
              <a:t>2</a:t>
            </a:r>
            <a:r>
              <a:rPr lang="zh-CN" altLang="en-US" sz="2400" b="1" smtClean="0">
                <a:solidFill>
                  <a:srgbClr val="FF3300"/>
                </a:solidFill>
                <a:latin typeface="宋体" panose="02010600030101010101" pitchFamily="2" charset="-122"/>
              </a:rPr>
              <a:t>．层高：住宅楼标准层层高为</a:t>
            </a:r>
            <a:r>
              <a:rPr lang="en-GB" altLang="en-US" sz="2400" b="1" smtClean="0">
                <a:solidFill>
                  <a:srgbClr val="FF3300"/>
                </a:solidFill>
                <a:latin typeface="宋体" panose="02010600030101010101" pitchFamily="2" charset="-122"/>
              </a:rPr>
              <a:t>3</a:t>
            </a:r>
            <a:r>
              <a:rPr lang="zh-CN" altLang="en-US" sz="2400" b="1" smtClean="0">
                <a:solidFill>
                  <a:srgbClr val="FF3300"/>
                </a:solidFill>
                <a:latin typeface="宋体" panose="02010600030101010101" pitchFamily="2" charset="-122"/>
              </a:rPr>
              <a:t>1</a:t>
            </a:r>
            <a:r>
              <a:rPr lang="en-GB" altLang="en-US" sz="2400" b="1" smtClean="0">
                <a:solidFill>
                  <a:srgbClr val="FF3300"/>
                </a:solidFill>
                <a:latin typeface="宋体" panose="02010600030101010101" pitchFamily="2" charset="-122"/>
              </a:rPr>
              <a:t>00mm</a:t>
            </a:r>
            <a:br>
              <a:rPr lang="zh-CN" altLang="en-US" sz="2400" b="1" smtClean="0">
                <a:solidFill>
                  <a:srgbClr val="FF3300"/>
                </a:solidFill>
                <a:latin typeface="宋体" panose="02010600030101010101" pitchFamily="2" charset="-122"/>
              </a:rPr>
            </a:br>
            <a:r>
              <a:rPr lang="en-GB" altLang="en-US" sz="2400" b="1" smtClean="0">
                <a:solidFill>
                  <a:srgbClr val="FF3300"/>
                </a:solidFill>
                <a:latin typeface="宋体" panose="02010600030101010101" pitchFamily="2" charset="-122"/>
              </a:rPr>
              <a:t>3</a:t>
            </a:r>
            <a:r>
              <a:rPr lang="zh-CN" altLang="en-US" sz="2400" b="1" smtClean="0">
                <a:solidFill>
                  <a:srgbClr val="FF3300"/>
                </a:solidFill>
                <a:latin typeface="宋体" panose="02010600030101010101" pitchFamily="2" charset="-122"/>
              </a:rPr>
              <a:t>．外墙：干挂石材和涂料，设置生活阳台空调室外机位</a:t>
            </a:r>
            <a:br>
              <a:rPr lang="zh-CN" altLang="en-US" sz="2400" b="1" smtClean="0">
                <a:solidFill>
                  <a:srgbClr val="FF3300"/>
                </a:solidFill>
                <a:latin typeface="宋体" panose="02010600030101010101" pitchFamily="2" charset="-122"/>
              </a:rPr>
            </a:br>
            <a:r>
              <a:rPr lang="en-GB" altLang="en-US" sz="2400" b="1" smtClean="0">
                <a:solidFill>
                  <a:srgbClr val="FF3300"/>
                </a:solidFill>
                <a:latin typeface="宋体" panose="02010600030101010101" pitchFamily="2" charset="-122"/>
              </a:rPr>
              <a:t>4</a:t>
            </a:r>
            <a:r>
              <a:rPr lang="zh-CN" altLang="en-US" sz="2400" b="1" smtClean="0">
                <a:solidFill>
                  <a:srgbClr val="FF3300"/>
                </a:solidFill>
                <a:latin typeface="宋体" panose="02010600030101010101" pitchFamily="2" charset="-122"/>
              </a:rPr>
              <a:t>．单元入口、电梯大堂及电梯前室为精装修</a:t>
            </a:r>
            <a:br>
              <a:rPr lang="zh-CN" altLang="en-US" sz="2400" b="1" smtClean="0">
                <a:solidFill>
                  <a:srgbClr val="FF3300"/>
                </a:solidFill>
                <a:latin typeface="宋体" panose="02010600030101010101" pitchFamily="2" charset="-122"/>
              </a:rPr>
            </a:br>
            <a:r>
              <a:rPr lang="zh-CN" altLang="en-US" sz="2400" b="1" smtClean="0">
                <a:solidFill>
                  <a:srgbClr val="FF3300"/>
                </a:solidFill>
                <a:latin typeface="宋体" panose="02010600030101010101" pitchFamily="2" charset="-122"/>
              </a:rPr>
              <a:t>5．楼梯间及公共走道：楼地面为地砖铺贴，墙面为涂料，电梯厅楼地面为墙地砖铺贴</a:t>
            </a:r>
            <a:br>
              <a:rPr lang="zh-CN" altLang="en-US" sz="2400" b="1" smtClean="0">
                <a:solidFill>
                  <a:srgbClr val="FF3300"/>
                </a:solidFill>
                <a:latin typeface="宋体" panose="02010600030101010101" pitchFamily="2" charset="-122"/>
              </a:rPr>
            </a:br>
            <a:r>
              <a:rPr lang="en-GB" altLang="en-US" sz="2400" b="1" smtClean="0">
                <a:solidFill>
                  <a:srgbClr val="FF3300"/>
                </a:solidFill>
                <a:latin typeface="宋体" panose="02010600030101010101" pitchFamily="2" charset="-122"/>
              </a:rPr>
              <a:t>6</a:t>
            </a:r>
            <a:r>
              <a:rPr lang="zh-CN" altLang="en-US" sz="2400" b="1" smtClean="0">
                <a:solidFill>
                  <a:srgbClr val="FF3300"/>
                </a:solidFill>
                <a:latin typeface="宋体" panose="02010600030101010101" pitchFamily="2" charset="-122"/>
              </a:rPr>
              <a:t>．信报箱：按栋集中设置每户专用信报箱</a:t>
            </a:r>
            <a:br>
              <a:rPr lang="zh-CN" altLang="en-US" sz="2400" b="1" smtClean="0">
                <a:solidFill>
                  <a:srgbClr val="FF3300"/>
                </a:solidFill>
                <a:latin typeface="宋体" panose="02010600030101010101" pitchFamily="2" charset="-122"/>
              </a:rPr>
            </a:br>
            <a:br>
              <a:rPr lang="zh-CN" altLang="en-US" sz="3200" b="1" smtClean="0">
                <a:solidFill>
                  <a:srgbClr val="FF3300"/>
                </a:solidFill>
              </a:rPr>
            </a:br>
            <a:endParaRPr lang="zh-CN" altLang="en-US" sz="3200" b="1" smtClean="0">
              <a:solidFill>
                <a:srgbClr val="FF3300"/>
              </a:solidFill>
            </a:endParaRPr>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8415" y="-5715"/>
            <a:ext cx="9236075" cy="6869430"/>
          </a:xfrm>
          <a:prstGeom prst="rect">
            <a:avLst/>
          </a:prstGeom>
        </p:spPr>
      </p:pic>
      <p:sp>
        <p:nvSpPr>
          <p:cNvPr id="168962" name="Rectangle 2"/>
          <p:cNvSpPr>
            <a:spLocks noChangeArrowheads="1"/>
          </p:cNvSpPr>
          <p:nvPr/>
        </p:nvSpPr>
        <p:spPr bwMode="auto">
          <a:xfrm>
            <a:off x="2628900" y="1196975"/>
            <a:ext cx="3816350" cy="504825"/>
          </a:xfrm>
          <a:prstGeom prst="rect">
            <a:avLst/>
          </a:prstGeom>
          <a:solidFill>
            <a:schemeClr val="accent1">
              <a:alpha val="0"/>
            </a:schemeClr>
          </a:solidFill>
          <a:ln w="9525">
            <a:solidFill>
              <a:srgbClr val="4E2838"/>
            </a:solidFill>
            <a:miter lim="800000"/>
          </a:ln>
          <a:effectLst/>
        </p:spPr>
        <p:txBody>
          <a:bodyPr wrap="none" anchor="ctr"/>
          <a:lstStyle/>
          <a:p>
            <a:r>
              <a:rPr lang="zh-CN" sz="2400"/>
              <a:t>业主凭交房通知书接房</a:t>
            </a:r>
            <a:endParaRPr lang="zh-CN" sz="2400"/>
          </a:p>
        </p:txBody>
      </p:sp>
      <p:sp>
        <p:nvSpPr>
          <p:cNvPr id="168963" name="Rectangle 3"/>
          <p:cNvSpPr>
            <a:spLocks noChangeArrowheads="1"/>
          </p:cNvSpPr>
          <p:nvPr/>
        </p:nvSpPr>
        <p:spPr bwMode="auto">
          <a:xfrm>
            <a:off x="2628900" y="2060575"/>
            <a:ext cx="3816350" cy="577850"/>
          </a:xfrm>
          <a:prstGeom prst="rect">
            <a:avLst/>
          </a:prstGeom>
          <a:solidFill>
            <a:schemeClr val="accent1">
              <a:alpha val="0"/>
            </a:schemeClr>
          </a:solidFill>
          <a:ln w="9525">
            <a:solidFill>
              <a:srgbClr val="4E2838"/>
            </a:solidFill>
            <a:miter lim="800000"/>
          </a:ln>
          <a:effectLst/>
        </p:spPr>
        <p:txBody>
          <a:bodyPr wrap="none" anchor="ctr"/>
          <a:lstStyle/>
          <a:p>
            <a:r>
              <a:rPr lang="zh-CN" sz="2400"/>
              <a:t>产权手续，盖“销支已核”章</a:t>
            </a:r>
            <a:endParaRPr lang="zh-CN" sz="2400"/>
          </a:p>
        </p:txBody>
      </p:sp>
      <p:sp>
        <p:nvSpPr>
          <p:cNvPr id="168964" name="Rectangle 4"/>
          <p:cNvSpPr>
            <a:spLocks noChangeArrowheads="1"/>
          </p:cNvSpPr>
          <p:nvPr/>
        </p:nvSpPr>
        <p:spPr bwMode="auto">
          <a:xfrm>
            <a:off x="2555875" y="2925763"/>
            <a:ext cx="3887788" cy="503237"/>
          </a:xfrm>
          <a:prstGeom prst="rect">
            <a:avLst/>
          </a:prstGeom>
          <a:solidFill>
            <a:schemeClr val="accent1">
              <a:alpha val="0"/>
            </a:schemeClr>
          </a:solidFill>
          <a:ln w="9525">
            <a:solidFill>
              <a:srgbClr val="4E2838"/>
            </a:solidFill>
            <a:miter lim="800000"/>
          </a:ln>
          <a:effectLst/>
        </p:spPr>
        <p:txBody>
          <a:bodyPr wrap="none" anchor="ctr"/>
          <a:lstStyle/>
          <a:p>
            <a:r>
              <a:rPr lang="zh-CN" sz="2400"/>
              <a:t>财务手续，盖“财务已核”章</a:t>
            </a:r>
            <a:endParaRPr lang="zh-CN" sz="2400"/>
          </a:p>
        </p:txBody>
      </p:sp>
      <p:sp>
        <p:nvSpPr>
          <p:cNvPr id="168965" name="Rectangle 5"/>
          <p:cNvSpPr>
            <a:spLocks noChangeArrowheads="1"/>
          </p:cNvSpPr>
          <p:nvPr/>
        </p:nvSpPr>
        <p:spPr bwMode="auto">
          <a:xfrm>
            <a:off x="3348038" y="3717925"/>
            <a:ext cx="2303462" cy="504825"/>
          </a:xfrm>
          <a:prstGeom prst="rect">
            <a:avLst/>
          </a:prstGeom>
          <a:solidFill>
            <a:schemeClr val="accent1">
              <a:alpha val="0"/>
            </a:schemeClr>
          </a:solidFill>
          <a:ln w="9525">
            <a:solidFill>
              <a:srgbClr val="4E2838"/>
            </a:solidFill>
            <a:miter lim="800000"/>
          </a:ln>
          <a:effectLst/>
        </p:spPr>
        <p:txBody>
          <a:bodyPr wrap="none" anchor="ctr"/>
          <a:lstStyle/>
          <a:p>
            <a:r>
              <a:rPr lang="zh-CN" sz="2000"/>
              <a:t>物业手续</a:t>
            </a:r>
            <a:endParaRPr lang="zh-CN" sz="2000"/>
          </a:p>
        </p:txBody>
      </p:sp>
      <p:sp>
        <p:nvSpPr>
          <p:cNvPr id="168966" name="Rectangle 6"/>
          <p:cNvSpPr>
            <a:spLocks noChangeArrowheads="1"/>
          </p:cNvSpPr>
          <p:nvPr/>
        </p:nvSpPr>
        <p:spPr bwMode="auto">
          <a:xfrm>
            <a:off x="3348038" y="6021388"/>
            <a:ext cx="2303462" cy="504825"/>
          </a:xfrm>
          <a:prstGeom prst="rect">
            <a:avLst/>
          </a:prstGeom>
          <a:solidFill>
            <a:schemeClr val="accent1">
              <a:alpha val="0"/>
            </a:schemeClr>
          </a:solidFill>
          <a:ln w="9525">
            <a:solidFill>
              <a:srgbClr val="4E2838"/>
            </a:solidFill>
            <a:miter lim="800000"/>
          </a:ln>
          <a:effectLst/>
        </p:spPr>
        <p:txBody>
          <a:bodyPr wrap="none" anchor="ctr"/>
          <a:lstStyle/>
          <a:p>
            <a:r>
              <a:rPr lang="zh-CN" sz="2400"/>
              <a:t>交房流程结束</a:t>
            </a:r>
            <a:endParaRPr lang="zh-CN" sz="2400"/>
          </a:p>
        </p:txBody>
      </p:sp>
      <p:sp>
        <p:nvSpPr>
          <p:cNvPr id="168967" name="Rectangle 7"/>
          <p:cNvSpPr>
            <a:spLocks noChangeArrowheads="1"/>
          </p:cNvSpPr>
          <p:nvPr/>
        </p:nvSpPr>
        <p:spPr bwMode="auto">
          <a:xfrm>
            <a:off x="3348038" y="5302250"/>
            <a:ext cx="2303462" cy="501650"/>
          </a:xfrm>
          <a:prstGeom prst="rect">
            <a:avLst/>
          </a:prstGeom>
          <a:solidFill>
            <a:schemeClr val="accent1">
              <a:alpha val="0"/>
            </a:schemeClr>
          </a:solidFill>
          <a:ln w="9525">
            <a:solidFill>
              <a:srgbClr val="4E2838"/>
            </a:solidFill>
            <a:miter lim="800000"/>
          </a:ln>
          <a:effectLst/>
        </p:spPr>
        <p:txBody>
          <a:bodyPr wrap="none" anchor="ctr"/>
          <a:lstStyle/>
          <a:p>
            <a:r>
              <a:rPr lang="zh-CN" sz="2400"/>
              <a:t>物品交接</a:t>
            </a:r>
            <a:endParaRPr lang="zh-CN" sz="2400"/>
          </a:p>
        </p:txBody>
      </p:sp>
      <p:sp>
        <p:nvSpPr>
          <p:cNvPr id="168968" name="Line 8"/>
          <p:cNvSpPr>
            <a:spLocks noChangeShapeType="1"/>
          </p:cNvSpPr>
          <p:nvPr/>
        </p:nvSpPr>
        <p:spPr bwMode="auto">
          <a:xfrm>
            <a:off x="2484438" y="4508500"/>
            <a:ext cx="0" cy="0"/>
          </a:xfrm>
          <a:prstGeom prst="line">
            <a:avLst/>
          </a:prstGeom>
          <a:noFill/>
          <a:ln w="9525">
            <a:solidFill>
              <a:schemeClr val="tx1"/>
            </a:solidFill>
            <a:round/>
            <a:tailEnd type="triangle" w="med" len="med"/>
          </a:ln>
          <a:effectLst/>
        </p:spPr>
        <p:txBody>
          <a:bodyPr wrap="none" anchor="ctr"/>
          <a:lstStyle/>
          <a:p>
            <a:endParaRPr lang="zh-CN" altLang="en-US"/>
          </a:p>
        </p:txBody>
      </p:sp>
      <p:sp>
        <p:nvSpPr>
          <p:cNvPr id="168969" name="Rectangle 9"/>
          <p:cNvSpPr>
            <a:spLocks noChangeArrowheads="1"/>
          </p:cNvSpPr>
          <p:nvPr/>
        </p:nvSpPr>
        <p:spPr bwMode="auto">
          <a:xfrm>
            <a:off x="3348038" y="4508500"/>
            <a:ext cx="2305050" cy="503238"/>
          </a:xfrm>
          <a:prstGeom prst="rect">
            <a:avLst/>
          </a:prstGeom>
          <a:solidFill>
            <a:schemeClr val="accent1">
              <a:alpha val="0"/>
            </a:schemeClr>
          </a:solidFill>
          <a:ln w="9525">
            <a:solidFill>
              <a:srgbClr val="4E2838"/>
            </a:solidFill>
            <a:miter lim="800000"/>
          </a:ln>
          <a:effectLst/>
        </p:spPr>
        <p:txBody>
          <a:bodyPr wrap="none" anchor="ctr"/>
          <a:lstStyle/>
          <a:p>
            <a:r>
              <a:rPr lang="zh-CN" sz="2400"/>
              <a:t>现场验房</a:t>
            </a:r>
            <a:endParaRPr lang="zh-CN" sz="2400"/>
          </a:p>
        </p:txBody>
      </p:sp>
      <p:sp>
        <p:nvSpPr>
          <p:cNvPr id="168970" name="Line 10"/>
          <p:cNvSpPr>
            <a:spLocks noChangeShapeType="1"/>
          </p:cNvSpPr>
          <p:nvPr/>
        </p:nvSpPr>
        <p:spPr bwMode="auto">
          <a:xfrm>
            <a:off x="4356100" y="1701800"/>
            <a:ext cx="0" cy="360363"/>
          </a:xfrm>
          <a:prstGeom prst="line">
            <a:avLst/>
          </a:prstGeom>
          <a:noFill/>
          <a:ln w="38100">
            <a:solidFill>
              <a:srgbClr val="4E2838"/>
            </a:solidFill>
            <a:round/>
            <a:tailEnd type="triangle" w="med" len="med"/>
          </a:ln>
          <a:effectLst/>
        </p:spPr>
        <p:txBody>
          <a:bodyPr wrap="none" anchor="ctr"/>
          <a:lstStyle/>
          <a:p>
            <a:endParaRPr lang="zh-CN" altLang="en-US"/>
          </a:p>
        </p:txBody>
      </p:sp>
      <p:sp>
        <p:nvSpPr>
          <p:cNvPr id="168971" name="Line 11"/>
          <p:cNvSpPr>
            <a:spLocks noChangeShapeType="1"/>
          </p:cNvSpPr>
          <p:nvPr/>
        </p:nvSpPr>
        <p:spPr bwMode="auto">
          <a:xfrm>
            <a:off x="4429125" y="2636838"/>
            <a:ext cx="0" cy="360362"/>
          </a:xfrm>
          <a:prstGeom prst="line">
            <a:avLst/>
          </a:prstGeom>
          <a:noFill/>
          <a:ln w="38100">
            <a:solidFill>
              <a:srgbClr val="4E2838"/>
            </a:solidFill>
            <a:round/>
            <a:tailEnd type="triangle" w="med" len="med"/>
          </a:ln>
          <a:effectLst/>
        </p:spPr>
        <p:txBody>
          <a:bodyPr wrap="none" anchor="ctr"/>
          <a:lstStyle/>
          <a:p>
            <a:endParaRPr lang="zh-CN" altLang="en-US"/>
          </a:p>
        </p:txBody>
      </p:sp>
      <p:sp>
        <p:nvSpPr>
          <p:cNvPr id="168972" name="Line 12"/>
          <p:cNvSpPr>
            <a:spLocks noChangeShapeType="1"/>
          </p:cNvSpPr>
          <p:nvPr/>
        </p:nvSpPr>
        <p:spPr bwMode="auto">
          <a:xfrm>
            <a:off x="4429125" y="3429000"/>
            <a:ext cx="0" cy="288925"/>
          </a:xfrm>
          <a:prstGeom prst="line">
            <a:avLst/>
          </a:prstGeom>
          <a:noFill/>
          <a:ln w="38100">
            <a:solidFill>
              <a:srgbClr val="4E2838"/>
            </a:solidFill>
            <a:round/>
            <a:tailEnd type="triangle" w="med" len="med"/>
          </a:ln>
          <a:effectLst/>
        </p:spPr>
        <p:txBody>
          <a:bodyPr wrap="none" anchor="ctr"/>
          <a:lstStyle/>
          <a:p>
            <a:endParaRPr lang="zh-CN" altLang="en-US"/>
          </a:p>
        </p:txBody>
      </p:sp>
      <p:sp>
        <p:nvSpPr>
          <p:cNvPr id="168973" name="Line 13"/>
          <p:cNvSpPr>
            <a:spLocks noChangeShapeType="1"/>
          </p:cNvSpPr>
          <p:nvPr/>
        </p:nvSpPr>
        <p:spPr bwMode="auto">
          <a:xfrm>
            <a:off x="4429125" y="4221163"/>
            <a:ext cx="0" cy="288925"/>
          </a:xfrm>
          <a:prstGeom prst="line">
            <a:avLst/>
          </a:prstGeom>
          <a:noFill/>
          <a:ln w="38100">
            <a:solidFill>
              <a:srgbClr val="4E2838"/>
            </a:solidFill>
            <a:round/>
            <a:tailEnd type="triangle" w="med" len="med"/>
          </a:ln>
          <a:effectLst/>
        </p:spPr>
        <p:txBody>
          <a:bodyPr wrap="none" anchor="ctr"/>
          <a:lstStyle/>
          <a:p>
            <a:endParaRPr lang="zh-CN" altLang="en-US"/>
          </a:p>
        </p:txBody>
      </p:sp>
      <p:sp>
        <p:nvSpPr>
          <p:cNvPr id="168974" name="Line 14"/>
          <p:cNvSpPr>
            <a:spLocks noChangeShapeType="1"/>
          </p:cNvSpPr>
          <p:nvPr/>
        </p:nvSpPr>
        <p:spPr bwMode="auto">
          <a:xfrm>
            <a:off x="4429125" y="5013325"/>
            <a:ext cx="0" cy="288925"/>
          </a:xfrm>
          <a:prstGeom prst="line">
            <a:avLst/>
          </a:prstGeom>
          <a:noFill/>
          <a:ln w="38100">
            <a:solidFill>
              <a:srgbClr val="4E2838"/>
            </a:solidFill>
            <a:round/>
            <a:tailEnd type="triangle" w="med" len="med"/>
          </a:ln>
          <a:effectLst/>
        </p:spPr>
        <p:txBody>
          <a:bodyPr wrap="none" anchor="ctr"/>
          <a:lstStyle/>
          <a:p>
            <a:endParaRPr lang="zh-CN" altLang="en-US"/>
          </a:p>
        </p:txBody>
      </p:sp>
      <p:sp>
        <p:nvSpPr>
          <p:cNvPr id="168975" name="Line 15"/>
          <p:cNvSpPr>
            <a:spLocks noChangeShapeType="1"/>
          </p:cNvSpPr>
          <p:nvPr/>
        </p:nvSpPr>
        <p:spPr bwMode="auto">
          <a:xfrm>
            <a:off x="4429125" y="5805488"/>
            <a:ext cx="0" cy="215900"/>
          </a:xfrm>
          <a:prstGeom prst="line">
            <a:avLst/>
          </a:prstGeom>
          <a:noFill/>
          <a:ln w="38100">
            <a:solidFill>
              <a:srgbClr val="4E2838"/>
            </a:solidFill>
            <a:round/>
            <a:tailEnd type="triangle" w="med" len="med"/>
          </a:ln>
          <a:effectLst/>
        </p:spPr>
        <p:txBody>
          <a:bodyPr wrap="none" anchor="ctr"/>
          <a:lstStyle/>
          <a:p>
            <a:endParaRPr lang="zh-CN" altLang="en-US"/>
          </a:p>
        </p:txBody>
      </p:sp>
      <p:sp>
        <p:nvSpPr>
          <p:cNvPr id="168976" name="Text Box 16"/>
          <p:cNvSpPr txBox="1">
            <a:spLocks noChangeArrowheads="1"/>
          </p:cNvSpPr>
          <p:nvPr/>
        </p:nvSpPr>
        <p:spPr bwMode="auto">
          <a:xfrm flipV="1">
            <a:off x="2268538" y="476250"/>
            <a:ext cx="4464050" cy="579438"/>
          </a:xfrm>
          <a:prstGeom prst="rect">
            <a:avLst/>
          </a:prstGeom>
          <a:noFill/>
          <a:ln w="9525">
            <a:noFill/>
            <a:miter lim="800000"/>
          </a:ln>
        </p:spPr>
        <p:txBody>
          <a:bodyPr>
            <a:spAutoFit/>
          </a:bodyPr>
          <a:lstStyle/>
          <a:p>
            <a:endParaRPr lang="zh-CN" altLang="zh-CN"/>
          </a:p>
        </p:txBody>
      </p:sp>
      <p:sp>
        <p:nvSpPr>
          <p:cNvPr id="168977" name="Text Box 17"/>
          <p:cNvSpPr txBox="1">
            <a:spLocks noChangeArrowheads="1"/>
          </p:cNvSpPr>
          <p:nvPr/>
        </p:nvSpPr>
        <p:spPr bwMode="auto">
          <a:xfrm>
            <a:off x="2124075" y="406400"/>
            <a:ext cx="4681538" cy="641350"/>
          </a:xfrm>
          <a:prstGeom prst="rect">
            <a:avLst/>
          </a:prstGeom>
          <a:noFill/>
          <a:ln w="9525">
            <a:noFill/>
            <a:miter lim="800000"/>
          </a:ln>
        </p:spPr>
        <p:txBody>
          <a:bodyPr>
            <a:spAutoFit/>
          </a:bodyPr>
          <a:lstStyle/>
          <a:p>
            <a:r>
              <a:rPr lang="zh-CN" altLang="en-US" sz="3600">
                <a:solidFill>
                  <a:srgbClr val="FF3300"/>
                </a:solidFill>
              </a:rPr>
              <a:t>十、</a:t>
            </a:r>
            <a:r>
              <a:rPr lang="zh-CN" altLang="en-US" sz="3600">
                <a:solidFill>
                  <a:schemeClr val="tx1"/>
                </a:solidFill>
              </a:rPr>
              <a:t>业主接房流程</a:t>
            </a:r>
            <a:endParaRPr lang="zh-CN" altLang="en-US" sz="3600">
              <a:solidFill>
                <a:schemeClr val="tx1"/>
              </a:solidFill>
            </a:endParaRPr>
          </a:p>
        </p:txBody>
      </p:sp>
      <p:sp>
        <p:nvSpPr>
          <p:cNvPr id="168978" name="Text Box 18"/>
          <p:cNvSpPr txBox="1">
            <a:spLocks noChangeArrowheads="1"/>
          </p:cNvSpPr>
          <p:nvPr/>
        </p:nvSpPr>
        <p:spPr bwMode="auto">
          <a:xfrm>
            <a:off x="4284663" y="549275"/>
            <a:ext cx="2232025" cy="577850"/>
          </a:xfrm>
          <a:prstGeom prst="rect">
            <a:avLst/>
          </a:prstGeom>
          <a:noFill/>
          <a:ln w="9525">
            <a:noFill/>
            <a:miter lim="800000"/>
          </a:ln>
        </p:spPr>
        <p:txBody>
          <a:bodyPr>
            <a:spAutoFit/>
          </a:bodyPr>
          <a:lstStyle/>
          <a:p>
            <a:endParaRPr lang="zh-CN" altLang="zh-CN"/>
          </a:p>
        </p:txBody>
      </p:sp>
    </p:spTree>
  </p:cSld>
  <p:clrMapOvr>
    <a:masterClrMapping/>
  </p:clrMapOvr>
  <p:transition advClick="0" advTm="5000"/>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0160" y="-5715"/>
            <a:ext cx="9236075" cy="6869430"/>
          </a:xfrm>
          <a:prstGeom prst="rect">
            <a:avLst/>
          </a:prstGeom>
        </p:spPr>
      </p:pic>
      <p:sp>
        <p:nvSpPr>
          <p:cNvPr id="169986" name="页脚占位符 3"/>
          <p:cNvSpPr>
            <a:spLocks noGrp="1"/>
          </p:cNvSpPr>
          <p:nvPr>
            <p:ph type="ftr" sz="quarter" idx="10"/>
          </p:nvPr>
        </p:nvSpPr>
        <p:spPr>
          <a:noFill/>
          <a:ln>
            <a:miter lim="800000"/>
          </a:ln>
        </p:spPr>
        <p:txBody>
          <a:bodyPr/>
          <a:lstStyle/>
          <a:p>
            <a:endParaRPr lang="zh-CN" altLang="zh-CN"/>
          </a:p>
        </p:txBody>
      </p:sp>
      <p:sp>
        <p:nvSpPr>
          <p:cNvPr id="169987" name="灯片编号占位符 4"/>
          <p:cNvSpPr>
            <a:spLocks noGrp="1"/>
          </p:cNvSpPr>
          <p:nvPr>
            <p:ph type="sldNum" sz="quarter" idx="11"/>
          </p:nvPr>
        </p:nvSpPr>
        <p:spPr>
          <a:noFill/>
          <a:ln>
            <a:miter lim="800000"/>
          </a:ln>
        </p:spPr>
        <p:txBody>
          <a:bodyPr/>
          <a:lstStyle/>
          <a:p>
            <a:endParaRPr lang="zh-CN" altLang="zh-CN"/>
          </a:p>
        </p:txBody>
      </p:sp>
      <p:sp>
        <p:nvSpPr>
          <p:cNvPr id="169988" name="日期占位符 5"/>
          <p:cNvSpPr>
            <a:spLocks noGrp="1"/>
          </p:cNvSpPr>
          <p:nvPr>
            <p:ph type="dt" sz="quarter" idx="12"/>
          </p:nvPr>
        </p:nvSpPr>
        <p:spPr>
          <a:noFill/>
          <a:ln>
            <a:miter lim="800000"/>
          </a:ln>
        </p:spPr>
        <p:txBody>
          <a:bodyPr/>
          <a:lstStyle/>
          <a:p>
            <a:endParaRPr lang="zh-CN" altLang="zh-CN"/>
          </a:p>
        </p:txBody>
      </p:sp>
      <p:sp>
        <p:nvSpPr>
          <p:cNvPr id="169989" name="Rectangle 2"/>
          <p:cNvSpPr>
            <a:spLocks noChangeArrowheads="1"/>
          </p:cNvSpPr>
          <p:nvPr/>
        </p:nvSpPr>
        <p:spPr bwMode="auto">
          <a:xfrm>
            <a:off x="498475" y="331470"/>
            <a:ext cx="8146415" cy="4616450"/>
          </a:xfrm>
          <a:prstGeom prst="rect">
            <a:avLst/>
          </a:prstGeom>
          <a:noFill/>
          <a:ln w="9525">
            <a:noFill/>
            <a:miter lim="800000"/>
          </a:ln>
          <a:effectLst/>
        </p:spPr>
        <p:txBody>
          <a:bodyPr wrap="square" lIns="0" tIns="0" rIns="0" bIns="0">
            <a:spAutoFit/>
          </a:bodyPr>
          <a:lstStyle/>
          <a:p>
            <a:pPr algn="l"/>
            <a:r>
              <a:rPr lang="zh-CN" altLang="en-US" sz="2400">
                <a:ea typeface="黑体" panose="02010609060101010101" pitchFamily="2" charset="-122"/>
              </a:rPr>
              <a:t>       </a:t>
            </a:r>
            <a:r>
              <a:rPr lang="zh-CN" altLang="en-US" sz="3600">
                <a:solidFill>
                  <a:srgbClr val="FF3300"/>
                </a:solidFill>
              </a:rPr>
              <a:t>十一、</a:t>
            </a:r>
            <a:r>
              <a:rPr lang="zh-CN" altLang="en-US" sz="3600">
                <a:solidFill>
                  <a:schemeClr val="tx1"/>
                </a:solidFill>
              </a:rPr>
              <a:t>精装房验收规定的设计</a:t>
            </a:r>
            <a:endParaRPr lang="zh-CN" altLang="en-US" sz="3600">
              <a:solidFill>
                <a:schemeClr val="tx1"/>
              </a:solidFill>
            </a:endParaRPr>
          </a:p>
          <a:p>
            <a:pPr algn="l"/>
            <a:endParaRPr lang="zh-CN" altLang="en-US" sz="2400">
              <a:ea typeface="黑体" panose="02010609060101010101" pitchFamily="2" charset="-122"/>
            </a:endParaRPr>
          </a:p>
          <a:p>
            <a:pPr algn="l"/>
            <a:r>
              <a:rPr lang="zh-CN" altLang="en-US" sz="2400">
                <a:ea typeface="黑体" panose="02010609060101010101" pitchFamily="2" charset="-122"/>
              </a:rPr>
              <a:t>       </a:t>
            </a:r>
            <a:r>
              <a:rPr lang="zh-CN" altLang="en-US" sz="2400">
                <a:solidFill>
                  <a:srgbClr val="FF3300"/>
                </a:solidFill>
                <a:ea typeface="黑体" panose="02010609060101010101" pitchFamily="2" charset="-122"/>
              </a:rPr>
              <a:t>物业工程人员验房需要准备的工具：</a:t>
            </a:r>
            <a:endParaRPr lang="zh-CN" altLang="en-US" sz="2400">
              <a:solidFill>
                <a:srgbClr val="FF3300"/>
              </a:solidFill>
              <a:ea typeface="黑体" panose="02010609060101010101" pitchFamily="2" charset="-122"/>
            </a:endParaRPr>
          </a:p>
          <a:p>
            <a:pPr algn="l"/>
            <a:r>
              <a:rPr lang="zh-CN" altLang="en-US" sz="2400">
                <a:solidFill>
                  <a:srgbClr val="FF3300"/>
                </a:solidFill>
                <a:ea typeface="黑体" panose="02010609060101010101" pitchFamily="2" charset="-122"/>
              </a:rPr>
              <a:t>　　</a:t>
            </a:r>
            <a:endParaRPr lang="zh-CN" altLang="en-US" sz="2400">
              <a:solidFill>
                <a:srgbClr val="FF3300"/>
              </a:solidFill>
              <a:ea typeface="黑体" panose="02010609060101010101" pitchFamily="2" charset="-122"/>
            </a:endParaRPr>
          </a:p>
          <a:p>
            <a:pPr algn="l"/>
            <a:r>
              <a:rPr lang="zh-CN" altLang="en-US" sz="2400">
                <a:solidFill>
                  <a:srgbClr val="FF3300"/>
                </a:solidFill>
                <a:ea typeface="黑体" panose="02010609060101010101" pitchFamily="2" charset="-122"/>
              </a:rPr>
              <a:t>       1、灰色毛巾一张； </a:t>
            </a:r>
            <a:endParaRPr lang="zh-CN" altLang="en-US" sz="2400">
              <a:solidFill>
                <a:srgbClr val="FF3300"/>
              </a:solidFill>
              <a:ea typeface="黑体" panose="02010609060101010101" pitchFamily="2" charset="-122"/>
            </a:endParaRPr>
          </a:p>
          <a:p>
            <a:pPr algn="l"/>
            <a:r>
              <a:rPr lang="zh-CN" altLang="en-US" sz="2400">
                <a:solidFill>
                  <a:srgbClr val="FF3300"/>
                </a:solidFill>
                <a:ea typeface="黑体" panose="02010609060101010101" pitchFamily="2" charset="-122"/>
              </a:rPr>
              <a:t>　　2、2米的卷尺一把；</a:t>
            </a:r>
            <a:endParaRPr lang="zh-CN" altLang="en-US" sz="2400">
              <a:solidFill>
                <a:srgbClr val="FF3300"/>
              </a:solidFill>
              <a:ea typeface="黑体" panose="02010609060101010101" pitchFamily="2" charset="-122"/>
            </a:endParaRPr>
          </a:p>
          <a:p>
            <a:pPr algn="l"/>
            <a:r>
              <a:rPr lang="zh-CN" altLang="en-US" sz="2400">
                <a:solidFill>
                  <a:srgbClr val="FF3300"/>
                </a:solidFill>
                <a:ea typeface="黑体" panose="02010609060101010101" pitchFamily="2" charset="-122"/>
              </a:rPr>
              <a:t>       3、灶具的电池（1＃）一对；</a:t>
            </a:r>
            <a:endParaRPr lang="zh-CN" altLang="en-US" sz="2400">
              <a:solidFill>
                <a:srgbClr val="FF3300"/>
              </a:solidFill>
              <a:ea typeface="黑体" panose="02010609060101010101" pitchFamily="2" charset="-122"/>
            </a:endParaRPr>
          </a:p>
          <a:p>
            <a:pPr algn="l"/>
            <a:r>
              <a:rPr lang="zh-CN" altLang="en-US" sz="2400">
                <a:solidFill>
                  <a:srgbClr val="FF3300"/>
                </a:solidFill>
                <a:ea typeface="黑体" panose="02010609060101010101" pitchFamily="2" charset="-122"/>
              </a:rPr>
              <a:t>       4、通用空调的遥控板一个；</a:t>
            </a:r>
            <a:endParaRPr lang="zh-CN" altLang="en-US" sz="2400">
              <a:solidFill>
                <a:srgbClr val="FF3300"/>
              </a:solidFill>
              <a:ea typeface="黑体" panose="02010609060101010101" pitchFamily="2" charset="-122"/>
            </a:endParaRPr>
          </a:p>
          <a:p>
            <a:pPr algn="l"/>
            <a:r>
              <a:rPr lang="zh-CN" altLang="en-US" sz="2400">
                <a:solidFill>
                  <a:srgbClr val="FF3300"/>
                </a:solidFill>
                <a:ea typeface="黑体" panose="02010609060101010101" pitchFamily="2" charset="-122"/>
              </a:rPr>
              <a:t>       5、逻辑插座一个</a:t>
            </a:r>
            <a:endParaRPr lang="zh-CN" altLang="en-US" sz="2400">
              <a:solidFill>
                <a:srgbClr val="FF3300"/>
              </a:solidFill>
              <a:ea typeface="黑体" panose="02010609060101010101" pitchFamily="2" charset="-122"/>
            </a:endParaRPr>
          </a:p>
          <a:p>
            <a:pPr algn="l"/>
            <a:r>
              <a:rPr lang="zh-CN" altLang="en-US" sz="2400">
                <a:solidFill>
                  <a:srgbClr val="FF3300"/>
                </a:solidFill>
                <a:ea typeface="黑体" panose="02010609060101010101" pitchFamily="2" charset="-122"/>
              </a:rPr>
              <a:t>　　6、螺丝刀（150mm一字及十字各一把）</a:t>
            </a:r>
            <a:endParaRPr lang="zh-CN" altLang="en-US" sz="2400">
              <a:solidFill>
                <a:srgbClr val="FF3300"/>
              </a:solidFill>
              <a:ea typeface="黑体" panose="02010609060101010101" pitchFamily="2" charset="-122"/>
            </a:endParaRPr>
          </a:p>
          <a:p>
            <a:pPr algn="l"/>
            <a:r>
              <a:rPr lang="zh-CN" altLang="en-US" sz="2400">
                <a:solidFill>
                  <a:srgbClr val="FF3300"/>
                </a:solidFill>
                <a:ea typeface="黑体" panose="02010609060101010101" pitchFamily="2" charset="-122"/>
              </a:rPr>
              <a:t>　　7、尖嘴钳一把</a:t>
            </a:r>
            <a:endParaRPr lang="zh-CN" altLang="en-US" sz="2400">
              <a:solidFill>
                <a:srgbClr val="FF3300"/>
              </a:solidFill>
              <a:ea typeface="黑体" panose="02010609060101010101" pitchFamily="2" charset="-122"/>
            </a:endParaRPr>
          </a:p>
          <a:p>
            <a:pPr algn="l"/>
            <a:r>
              <a:rPr lang="zh-CN" altLang="en-US" sz="2400">
                <a:solidFill>
                  <a:srgbClr val="FF3300"/>
                </a:solidFill>
                <a:ea typeface="黑体" panose="02010609060101010101" pitchFamily="2" charset="-122"/>
              </a:rPr>
              <a:t>       8、工具包一个</a:t>
            </a:r>
            <a:endParaRPr lang="zh-CN" altLang="en-US" sz="2400">
              <a:solidFill>
                <a:srgbClr val="FF3300"/>
              </a:solidFill>
              <a:ea typeface="黑体" panose="02010609060101010101" pitchFamily="2" charset="-122"/>
            </a:endParaRPr>
          </a:p>
        </p:txBody>
      </p:sp>
      <p:sp>
        <p:nvSpPr>
          <p:cNvPr id="169992" name="Rectangle 5"/>
          <p:cNvSpPr>
            <a:spLocks noChangeArrowheads="1"/>
          </p:cNvSpPr>
          <p:nvPr/>
        </p:nvSpPr>
        <p:spPr bwMode="auto">
          <a:xfrm>
            <a:off x="842963" y="6413500"/>
            <a:ext cx="184150" cy="366713"/>
          </a:xfrm>
          <a:prstGeom prst="rect">
            <a:avLst/>
          </a:prstGeom>
          <a:solidFill>
            <a:schemeClr val="bg1">
              <a:alpha val="0"/>
            </a:schemeClr>
          </a:solidFill>
          <a:ln w="9525">
            <a:noFill/>
            <a:miter lim="800000"/>
          </a:ln>
          <a:effectLst/>
        </p:spPr>
        <p:txBody>
          <a:bodyPr wrap="none" anchor="ctr">
            <a:spAutoFit/>
          </a:bodyPr>
          <a:lstStyle/>
          <a:p>
            <a:pPr>
              <a:spcBef>
                <a:spcPct val="50000"/>
              </a:spcBef>
            </a:pPr>
            <a:endParaRPr lang="zh-CN" altLang="zh-CN" sz="1800">
              <a:solidFill>
                <a:schemeClr val="bg1"/>
              </a:solidFill>
            </a:endParaRPr>
          </a:p>
        </p:txBody>
      </p:sp>
    </p:spTree>
  </p:cSld>
  <p:clrMapOvr>
    <a:masterClrMapping/>
  </p:clrMapOvr>
  <p:transition advClick="0" advTm="5000"/>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171010" name="页脚占位符 3"/>
          <p:cNvSpPr>
            <a:spLocks noGrp="1"/>
          </p:cNvSpPr>
          <p:nvPr>
            <p:ph type="ftr" sz="quarter" idx="10"/>
          </p:nvPr>
        </p:nvSpPr>
        <p:spPr>
          <a:noFill/>
          <a:ln>
            <a:miter lim="800000"/>
          </a:ln>
        </p:spPr>
        <p:txBody>
          <a:bodyPr/>
          <a:lstStyle/>
          <a:p>
            <a:r>
              <a:rPr lang="zh-CN" altLang="zh-CN"/>
              <a:t>1</a:t>
            </a:r>
            <a:endParaRPr lang="zh-CN" altLang="zh-CN"/>
          </a:p>
        </p:txBody>
      </p:sp>
      <p:sp>
        <p:nvSpPr>
          <p:cNvPr id="171011" name="灯片编号占位符 4"/>
          <p:cNvSpPr>
            <a:spLocks noGrp="1"/>
          </p:cNvSpPr>
          <p:nvPr>
            <p:ph type="sldNum" sz="quarter" idx="11"/>
          </p:nvPr>
        </p:nvSpPr>
        <p:spPr>
          <a:noFill/>
          <a:ln>
            <a:miter lim="800000"/>
          </a:ln>
        </p:spPr>
        <p:txBody>
          <a:bodyPr/>
          <a:lstStyle/>
          <a:p>
            <a:fld id="{AD6AF12A-AD98-4A5F-B410-E3A941335834}" type="slidenum">
              <a:rPr lang="zh-CN" altLang="zh-CN"/>
            </a:fld>
            <a:endParaRPr lang="zh-CN" altLang="zh-CN"/>
          </a:p>
        </p:txBody>
      </p:sp>
      <p:sp>
        <p:nvSpPr>
          <p:cNvPr id="171012" name="日期占位符 5"/>
          <p:cNvSpPr>
            <a:spLocks noGrp="1"/>
          </p:cNvSpPr>
          <p:nvPr>
            <p:ph type="dt" sz="quarter" idx="12"/>
          </p:nvPr>
        </p:nvSpPr>
        <p:spPr>
          <a:noFill/>
          <a:ln>
            <a:miter lim="800000"/>
          </a:ln>
        </p:spPr>
        <p:txBody>
          <a:bodyPr/>
          <a:lstStyle/>
          <a:p>
            <a:fld id="{D35F124A-BAC0-411A-A34F-5200DAE85234}" type="datetime6">
              <a:rPr lang="zh-CN" altLang="en-US"/>
            </a:fld>
            <a:endParaRPr lang="zh-CN" altLang="zh-CN"/>
          </a:p>
        </p:txBody>
      </p:sp>
      <p:sp>
        <p:nvSpPr>
          <p:cNvPr id="171013" name="Rectangle 2"/>
          <p:cNvSpPr>
            <a:spLocks noGrp="1" noChangeArrowheads="1"/>
          </p:cNvSpPr>
          <p:nvPr>
            <p:ph type="title"/>
          </p:nvPr>
        </p:nvSpPr>
        <p:spPr>
          <a:xfrm>
            <a:off x="744220" y="-5715"/>
            <a:ext cx="7942263" cy="992188"/>
          </a:xfrm>
          <a:noFill/>
        </p:spPr>
        <p:txBody>
          <a:bodyPr/>
          <a:lstStyle/>
          <a:p>
            <a:pPr algn="ctr" eaLnBrk="1" hangingPunct="1"/>
            <a:r>
              <a:rPr lang="zh-CN" altLang="en-US" sz="2800" b="1" smtClean="0"/>
              <a:t>精装饰验收规定的设计</a:t>
            </a:r>
            <a:endParaRPr lang="zh-CN" altLang="en-US" sz="2800" b="1" smtClean="0"/>
          </a:p>
        </p:txBody>
      </p:sp>
      <p:sp>
        <p:nvSpPr>
          <p:cNvPr id="171014" name="Rectangle 3"/>
          <p:cNvSpPr>
            <a:spLocks noChangeArrowheads="1"/>
          </p:cNvSpPr>
          <p:nvPr/>
        </p:nvSpPr>
        <p:spPr bwMode="auto">
          <a:xfrm>
            <a:off x="539750" y="1101408"/>
            <a:ext cx="6192838" cy="1189037"/>
          </a:xfrm>
          <a:prstGeom prst="rect">
            <a:avLst/>
          </a:prstGeom>
          <a:noFill/>
          <a:ln w="9525">
            <a:noFill/>
            <a:miter lim="800000"/>
          </a:ln>
          <a:effectLst/>
        </p:spPr>
        <p:txBody>
          <a:bodyPr lIns="0" tIns="0" rIns="0" bIns="0" anchor="ctr">
            <a:spAutoFit/>
          </a:bodyPr>
          <a:lstStyle/>
          <a:p>
            <a:pPr indent="355600" algn="l">
              <a:tabLst>
                <a:tab pos="2228850" algn="l"/>
              </a:tabLst>
            </a:pPr>
            <a:r>
              <a:rPr lang="zh-CN" altLang="zh-CN" sz="2400" b="0">
                <a:ea typeface="黑体" panose="02010609060101010101" pitchFamily="2" charset="-122"/>
              </a:rPr>
              <a:t>1.</a:t>
            </a:r>
            <a:r>
              <a:rPr lang="zh-CN" sz="2400" b="0">
                <a:ea typeface="黑体" panose="02010609060101010101" pitchFamily="2" charset="-122"/>
              </a:rPr>
              <a:t>开门</a:t>
            </a:r>
            <a:endParaRPr lang="zh-CN" sz="2400" b="0">
              <a:ea typeface="黑体" panose="02010609060101010101" pitchFamily="2" charset="-122"/>
            </a:endParaRPr>
          </a:p>
          <a:p>
            <a:pPr indent="355600" algn="l">
              <a:tabLst>
                <a:tab pos="2228850" algn="l"/>
              </a:tabLst>
            </a:pPr>
            <a:r>
              <a:rPr lang="zh-CN" altLang="zh-CN" sz="1800" b="0">
                <a:ea typeface="黑体" panose="02010609060101010101" pitchFamily="2" charset="-122"/>
              </a:rPr>
              <a:t>   </a:t>
            </a:r>
            <a:r>
              <a:rPr lang="zh-CN" sz="1800" b="0">
                <a:ea typeface="黑体" panose="02010609060101010101" pitchFamily="2" charset="-122"/>
              </a:rPr>
              <a:t>规定动作：这是美芯防盗门，检查门的钥匙是否好开。</a:t>
            </a:r>
            <a:endParaRPr lang="zh-CN" sz="1800" b="0">
              <a:ea typeface="黑体" panose="02010609060101010101" pitchFamily="2" charset="-122"/>
            </a:endParaRPr>
          </a:p>
          <a:p>
            <a:pPr indent="355600" algn="l">
              <a:tabLst>
                <a:tab pos="2228850" algn="l"/>
              </a:tabLst>
            </a:pPr>
            <a:r>
              <a:rPr lang="zh-CN" sz="1800" b="0">
                <a:ea typeface="黑体" panose="02010609060101010101" pitchFamily="2" charset="-122"/>
              </a:rPr>
              <a:t>（不作划痕和创伤的提示）</a:t>
            </a:r>
            <a:endParaRPr lang="zh-CN" sz="1800" b="0">
              <a:ea typeface="黑体" panose="02010609060101010101" pitchFamily="2" charset="-122"/>
            </a:endParaRPr>
          </a:p>
          <a:p>
            <a:pPr indent="355600" algn="l">
              <a:tabLst>
                <a:tab pos="2228850" algn="l"/>
              </a:tabLst>
            </a:pPr>
            <a:r>
              <a:rPr lang="zh-CN" altLang="zh-CN" sz="1800" b="0">
                <a:ea typeface="黑体" panose="02010609060101010101" pitchFamily="2" charset="-122"/>
              </a:rPr>
              <a:t>  </a:t>
            </a:r>
            <a:r>
              <a:rPr lang="zh-CN" sz="1800" b="0">
                <a:ea typeface="黑体" panose="02010609060101010101" pitchFamily="2" charset="-122"/>
              </a:rPr>
              <a:t>开完之后迅速的引导业主进入配电箱的介绍</a:t>
            </a:r>
            <a:endParaRPr lang="zh-CN" sz="1800" b="0">
              <a:ea typeface="黑体" panose="02010609060101010101" pitchFamily="2" charset="-122"/>
            </a:endParaRPr>
          </a:p>
        </p:txBody>
      </p:sp>
      <p:pic>
        <p:nvPicPr>
          <p:cNvPr id="171015" name="Picture 4" descr="CIMG0098"/>
          <p:cNvPicPr>
            <a:picLocks noChangeAspect="1" noChangeArrowheads="1"/>
          </p:cNvPicPr>
          <p:nvPr/>
        </p:nvPicPr>
        <p:blipFill>
          <a:blip r:embed="rId2" cstate="print"/>
          <a:srcRect/>
          <a:stretch>
            <a:fillRect/>
          </a:stretch>
        </p:blipFill>
        <p:spPr bwMode="auto">
          <a:xfrm>
            <a:off x="539750" y="2346960"/>
            <a:ext cx="3816350" cy="3719513"/>
          </a:xfrm>
          <a:prstGeom prst="rect">
            <a:avLst/>
          </a:prstGeom>
          <a:noFill/>
          <a:ln w="9525">
            <a:noFill/>
            <a:miter lim="800000"/>
            <a:headEnd/>
            <a:tailEnd/>
          </a:ln>
        </p:spPr>
      </p:pic>
      <p:pic>
        <p:nvPicPr>
          <p:cNvPr id="171016" name="Picture 5" descr="CIMG0099"/>
          <p:cNvPicPr>
            <a:picLocks noChangeAspect="1" noChangeArrowheads="1"/>
          </p:cNvPicPr>
          <p:nvPr/>
        </p:nvPicPr>
        <p:blipFill>
          <a:blip r:embed="rId3" cstate="print"/>
          <a:srcRect/>
          <a:stretch>
            <a:fillRect/>
          </a:stretch>
        </p:blipFill>
        <p:spPr bwMode="auto">
          <a:xfrm>
            <a:off x="4754245" y="2340610"/>
            <a:ext cx="3816350" cy="3725863"/>
          </a:xfrm>
          <a:prstGeom prst="rect">
            <a:avLst/>
          </a:prstGeom>
          <a:noFill/>
          <a:ln w="9525">
            <a:noFill/>
            <a:miter lim="800000"/>
            <a:headEnd/>
            <a:tailEnd/>
          </a:ln>
        </p:spPr>
      </p:pic>
      <p:sp>
        <p:nvSpPr>
          <p:cNvPr id="171017" name="Text Box 6"/>
          <p:cNvSpPr txBox="1">
            <a:spLocks noChangeArrowheads="1"/>
          </p:cNvSpPr>
          <p:nvPr/>
        </p:nvSpPr>
        <p:spPr bwMode="auto">
          <a:xfrm>
            <a:off x="250825" y="5949950"/>
            <a:ext cx="360363" cy="366713"/>
          </a:xfrm>
          <a:prstGeom prst="rect">
            <a:avLst/>
          </a:prstGeom>
          <a:noFill/>
          <a:ln w="9525">
            <a:noFill/>
            <a:miter lim="800000"/>
          </a:ln>
          <a:effectLst/>
        </p:spPr>
        <p:txBody>
          <a:bodyPr>
            <a:spAutoFit/>
          </a:bodyPr>
          <a:lstStyle/>
          <a:p>
            <a:pPr>
              <a:spcBef>
                <a:spcPct val="50000"/>
              </a:spcBef>
            </a:pPr>
            <a:endParaRPr lang="zh-CN" altLang="zh-CN" sz="1800"/>
          </a:p>
        </p:txBody>
      </p:sp>
      <p:sp>
        <p:nvSpPr>
          <p:cNvPr id="171018" name="Rectangle 7"/>
          <p:cNvSpPr>
            <a:spLocks noChangeArrowheads="1"/>
          </p:cNvSpPr>
          <p:nvPr/>
        </p:nvSpPr>
        <p:spPr bwMode="auto">
          <a:xfrm>
            <a:off x="771525" y="6378575"/>
            <a:ext cx="184150" cy="366713"/>
          </a:xfrm>
          <a:prstGeom prst="rect">
            <a:avLst/>
          </a:prstGeom>
          <a:solidFill>
            <a:schemeClr val="bg1">
              <a:alpha val="0"/>
            </a:schemeClr>
          </a:solidFill>
          <a:ln w="9525">
            <a:noFill/>
            <a:miter lim="800000"/>
          </a:ln>
          <a:effectLst/>
        </p:spPr>
        <p:txBody>
          <a:bodyPr wrap="none" anchor="ctr">
            <a:spAutoFit/>
          </a:bodyPr>
          <a:lstStyle/>
          <a:p>
            <a:pPr>
              <a:spcBef>
                <a:spcPct val="50000"/>
              </a:spcBef>
            </a:pPr>
            <a:endParaRPr lang="zh-CN" altLang="zh-CN" sz="1800">
              <a:solidFill>
                <a:schemeClr val="bg1"/>
              </a:solidFill>
            </a:endParaRPr>
          </a:p>
        </p:txBody>
      </p:sp>
      <p:sp>
        <p:nvSpPr>
          <p:cNvPr id="171019" name="Rectangle 8"/>
          <p:cNvSpPr>
            <a:spLocks noChangeArrowheads="1"/>
          </p:cNvSpPr>
          <p:nvPr/>
        </p:nvSpPr>
        <p:spPr bwMode="auto">
          <a:xfrm>
            <a:off x="914400" y="6496050"/>
            <a:ext cx="184150" cy="366713"/>
          </a:xfrm>
          <a:prstGeom prst="rect">
            <a:avLst/>
          </a:prstGeom>
          <a:solidFill>
            <a:schemeClr val="bg1">
              <a:alpha val="0"/>
            </a:schemeClr>
          </a:solidFill>
          <a:ln w="9525">
            <a:noFill/>
            <a:miter lim="800000"/>
          </a:ln>
          <a:effectLst/>
        </p:spPr>
        <p:txBody>
          <a:bodyPr wrap="none" anchor="ctr">
            <a:spAutoFit/>
          </a:bodyPr>
          <a:lstStyle/>
          <a:p>
            <a:pPr>
              <a:spcBef>
                <a:spcPct val="50000"/>
              </a:spcBef>
            </a:pPr>
            <a:endParaRPr lang="zh-CN" altLang="zh-CN" sz="1800">
              <a:solidFill>
                <a:schemeClr val="bg1"/>
              </a:solidFill>
            </a:endParaRPr>
          </a:p>
        </p:txBody>
      </p:sp>
    </p:spTree>
  </p:cSld>
  <p:clrMapOvr>
    <a:masterClrMapping/>
  </p:clrMapOvr>
  <p:transition advClick="0" advTm="5000"/>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172034" name="页脚占位符 3"/>
          <p:cNvSpPr>
            <a:spLocks noGrp="1"/>
          </p:cNvSpPr>
          <p:nvPr>
            <p:ph type="ftr" sz="quarter" idx="10"/>
          </p:nvPr>
        </p:nvSpPr>
        <p:spPr>
          <a:noFill/>
          <a:ln>
            <a:miter lim="800000"/>
          </a:ln>
        </p:spPr>
        <p:txBody>
          <a:bodyPr/>
          <a:lstStyle/>
          <a:p>
            <a:endParaRPr lang="zh-CN" altLang="zh-CN"/>
          </a:p>
        </p:txBody>
      </p:sp>
      <p:sp>
        <p:nvSpPr>
          <p:cNvPr id="172035" name="灯片编号占位符 4"/>
          <p:cNvSpPr>
            <a:spLocks noGrp="1"/>
          </p:cNvSpPr>
          <p:nvPr>
            <p:ph type="sldNum" sz="quarter" idx="11"/>
          </p:nvPr>
        </p:nvSpPr>
        <p:spPr>
          <a:noFill/>
          <a:ln>
            <a:miter lim="800000"/>
          </a:ln>
        </p:spPr>
        <p:txBody>
          <a:bodyPr/>
          <a:lstStyle/>
          <a:p>
            <a:endParaRPr lang="zh-CN" altLang="zh-CN"/>
          </a:p>
        </p:txBody>
      </p:sp>
      <p:sp>
        <p:nvSpPr>
          <p:cNvPr id="172036" name="日期占位符 5"/>
          <p:cNvSpPr>
            <a:spLocks noGrp="1"/>
          </p:cNvSpPr>
          <p:nvPr>
            <p:ph type="dt" sz="quarter" idx="12"/>
          </p:nvPr>
        </p:nvSpPr>
        <p:spPr>
          <a:noFill/>
          <a:ln>
            <a:miter lim="800000"/>
          </a:ln>
        </p:spPr>
        <p:txBody>
          <a:bodyPr/>
          <a:lstStyle/>
          <a:p>
            <a:endParaRPr lang="zh-CN" altLang="zh-CN">
              <a:noFill/>
            </a:endParaRPr>
          </a:p>
        </p:txBody>
      </p:sp>
      <p:sp>
        <p:nvSpPr>
          <p:cNvPr id="172037" name="Rectangle 2"/>
          <p:cNvSpPr>
            <a:spLocks noGrp="1" noChangeArrowheads="1"/>
          </p:cNvSpPr>
          <p:nvPr>
            <p:ph type="title"/>
          </p:nvPr>
        </p:nvSpPr>
        <p:spPr>
          <a:xfrm>
            <a:off x="827405" y="104140"/>
            <a:ext cx="7583488" cy="782638"/>
          </a:xfrm>
          <a:noFill/>
        </p:spPr>
        <p:txBody>
          <a:bodyPr/>
          <a:lstStyle/>
          <a:p>
            <a:pPr algn="ctr" eaLnBrk="1" hangingPunct="1"/>
            <a:r>
              <a:rPr lang="zh-CN" altLang="en-US" sz="2800" b="1" smtClean="0"/>
              <a:t>精装饰验收规定的设计</a:t>
            </a:r>
            <a:endParaRPr lang="zh-CN" altLang="en-US" sz="2800" b="1" smtClean="0"/>
          </a:p>
        </p:txBody>
      </p:sp>
      <p:pic>
        <p:nvPicPr>
          <p:cNvPr id="172038" name="Picture 3" descr="CIMG0100"/>
          <p:cNvPicPr>
            <a:picLocks noChangeAspect="1" noChangeArrowheads="1"/>
          </p:cNvPicPr>
          <p:nvPr/>
        </p:nvPicPr>
        <p:blipFill>
          <a:blip r:embed="rId2" cstate="print"/>
          <a:srcRect/>
          <a:stretch>
            <a:fillRect/>
          </a:stretch>
        </p:blipFill>
        <p:spPr bwMode="auto">
          <a:xfrm>
            <a:off x="3563303" y="2772410"/>
            <a:ext cx="2592387" cy="3095625"/>
          </a:xfrm>
          <a:prstGeom prst="rect">
            <a:avLst/>
          </a:prstGeom>
          <a:noFill/>
          <a:ln w="9525">
            <a:noFill/>
            <a:miter lim="800000"/>
            <a:headEnd/>
            <a:tailEnd/>
          </a:ln>
        </p:spPr>
      </p:pic>
      <p:sp>
        <p:nvSpPr>
          <p:cNvPr id="172039" name="Rectangle 4"/>
          <p:cNvSpPr>
            <a:spLocks noChangeArrowheads="1"/>
          </p:cNvSpPr>
          <p:nvPr/>
        </p:nvSpPr>
        <p:spPr bwMode="auto">
          <a:xfrm>
            <a:off x="827088" y="1989138"/>
            <a:ext cx="6684962" cy="639762"/>
          </a:xfrm>
          <a:prstGeom prst="rect">
            <a:avLst/>
          </a:prstGeom>
          <a:noFill/>
          <a:ln w="9525">
            <a:noFill/>
            <a:miter lim="800000"/>
          </a:ln>
          <a:effectLst/>
        </p:spPr>
        <p:txBody>
          <a:bodyPr lIns="0" tIns="0" rIns="0" bIns="0" anchor="ctr">
            <a:spAutoFit/>
          </a:bodyPr>
          <a:lstStyle/>
          <a:p>
            <a:pPr algn="l"/>
            <a:r>
              <a:rPr lang="zh-CN" altLang="zh-CN" sz="2400">
                <a:latin typeface="黑体" panose="02010609060101010101" pitchFamily="2" charset="-122"/>
                <a:ea typeface="黑体" panose="02010609060101010101" pitchFamily="2" charset="-122"/>
              </a:rPr>
              <a:t>2.</a:t>
            </a:r>
            <a:r>
              <a:rPr lang="zh-CN" sz="2400" b="0">
                <a:latin typeface="黑体" panose="02010609060101010101" pitchFamily="2" charset="-122"/>
                <a:ea typeface="黑体" panose="02010609060101010101" pitchFamily="2" charset="-122"/>
              </a:rPr>
              <a:t>配电箱</a:t>
            </a:r>
            <a:endParaRPr lang="zh-CN" sz="2400" b="0">
              <a:latin typeface="黑体" panose="02010609060101010101" pitchFamily="2" charset="-122"/>
              <a:ea typeface="黑体" panose="02010609060101010101" pitchFamily="2" charset="-122"/>
            </a:endParaRPr>
          </a:p>
          <a:p>
            <a:pPr algn="l"/>
            <a:r>
              <a:rPr lang="zh-CN" altLang="zh-CN" sz="1800" b="0">
                <a:latin typeface="黑体" panose="02010609060101010101" pitchFamily="2" charset="-122"/>
                <a:ea typeface="黑体" panose="02010609060101010101" pitchFamily="2" charset="-122"/>
              </a:rPr>
              <a:t>  </a:t>
            </a:r>
            <a:r>
              <a:rPr lang="zh-CN" sz="1800" b="0">
                <a:latin typeface="黑体" panose="02010609060101010101" pitchFamily="2" charset="-122"/>
                <a:ea typeface="黑体" panose="02010609060101010101" pitchFamily="2" charset="-122"/>
              </a:rPr>
              <a:t>规定动作：介绍回路，检查外观，电源全部打开</a:t>
            </a:r>
            <a:endParaRPr lang="zh-CN" sz="1800" b="0">
              <a:latin typeface="黑体" panose="02010609060101010101" pitchFamily="2" charset="-122"/>
              <a:ea typeface="黑体" panose="02010609060101010101" pitchFamily="2" charset="-122"/>
            </a:endParaRPr>
          </a:p>
        </p:txBody>
      </p:sp>
      <p:pic>
        <p:nvPicPr>
          <p:cNvPr id="172040" name="Picture 5" descr="CIMG0114"/>
          <p:cNvPicPr>
            <a:picLocks noChangeAspect="1" noChangeArrowheads="1"/>
          </p:cNvPicPr>
          <p:nvPr/>
        </p:nvPicPr>
        <p:blipFill>
          <a:blip r:embed="rId3" cstate="print"/>
          <a:srcRect/>
          <a:stretch>
            <a:fillRect/>
          </a:stretch>
        </p:blipFill>
        <p:spPr bwMode="auto">
          <a:xfrm>
            <a:off x="6251258" y="3347085"/>
            <a:ext cx="2736850" cy="2520950"/>
          </a:xfrm>
          <a:prstGeom prst="rect">
            <a:avLst/>
          </a:prstGeom>
          <a:noFill/>
          <a:ln w="9525">
            <a:noFill/>
            <a:miter lim="800000"/>
            <a:headEnd/>
            <a:tailEnd/>
          </a:ln>
        </p:spPr>
      </p:pic>
      <p:pic>
        <p:nvPicPr>
          <p:cNvPr id="172041" name="Picture 6" descr="CIMG0099"/>
          <p:cNvPicPr>
            <a:picLocks noChangeAspect="1" noChangeArrowheads="1"/>
          </p:cNvPicPr>
          <p:nvPr/>
        </p:nvPicPr>
        <p:blipFill>
          <a:blip r:embed="rId4" cstate="print"/>
          <a:srcRect/>
          <a:stretch>
            <a:fillRect/>
          </a:stretch>
        </p:blipFill>
        <p:spPr bwMode="auto">
          <a:xfrm>
            <a:off x="250825" y="2924175"/>
            <a:ext cx="3240088" cy="2528888"/>
          </a:xfrm>
          <a:prstGeom prst="rect">
            <a:avLst/>
          </a:prstGeom>
          <a:noFill/>
          <a:ln w="9525">
            <a:noFill/>
            <a:miter lim="800000"/>
            <a:headEnd/>
            <a:tailEnd/>
          </a:ln>
        </p:spPr>
      </p:pic>
      <p:sp>
        <p:nvSpPr>
          <p:cNvPr id="172042" name="Rectangle 7"/>
          <p:cNvSpPr>
            <a:spLocks noChangeArrowheads="1"/>
          </p:cNvSpPr>
          <p:nvPr/>
        </p:nvSpPr>
        <p:spPr bwMode="auto">
          <a:xfrm>
            <a:off x="468313" y="6381750"/>
            <a:ext cx="4608512" cy="287338"/>
          </a:xfrm>
          <a:prstGeom prst="rect">
            <a:avLst/>
          </a:prstGeom>
          <a:noFill/>
          <a:ln w="9525">
            <a:noFill/>
            <a:miter lim="800000"/>
          </a:ln>
          <a:effectLst/>
        </p:spPr>
        <p:txBody>
          <a:bodyPr wrap="none" anchor="ctr">
            <a:spAutoFit/>
          </a:bodyPr>
          <a:lstStyle/>
          <a:p>
            <a:endParaRPr lang="zh-CN" altLang="en-US"/>
          </a:p>
        </p:txBody>
      </p:sp>
      <p:sp>
        <p:nvSpPr>
          <p:cNvPr id="172044" name="AutoShape 9"/>
          <p:cNvSpPr>
            <a:spLocks noChangeArrowheads="1"/>
          </p:cNvSpPr>
          <p:nvPr/>
        </p:nvSpPr>
        <p:spPr bwMode="auto">
          <a:xfrm>
            <a:off x="468313" y="6381750"/>
            <a:ext cx="4248150" cy="287338"/>
          </a:xfrm>
          <a:prstGeom prst="flowChartProcess">
            <a:avLst/>
          </a:prstGeom>
          <a:noFill/>
          <a:ln w="9525">
            <a:noFill/>
            <a:miter lim="800000"/>
          </a:ln>
          <a:effectLst/>
        </p:spPr>
        <p:txBody>
          <a:bodyPr wrap="none" anchor="ctr">
            <a:spAutoFit/>
          </a:bodyPr>
          <a:lstStyle/>
          <a:p>
            <a:endParaRPr lang="zh-CN" altLang="en-US"/>
          </a:p>
        </p:txBody>
      </p:sp>
    </p:spTree>
  </p:cSld>
  <p:clrMapOvr>
    <a:masterClrMapping/>
  </p:clrMapOvr>
  <p:transition advClick="0" advTm="5000"/>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33655" y="-5715"/>
            <a:ext cx="9236075" cy="6869430"/>
          </a:xfrm>
          <a:prstGeom prst="rect">
            <a:avLst/>
          </a:prstGeom>
        </p:spPr>
      </p:pic>
      <p:sp>
        <p:nvSpPr>
          <p:cNvPr id="173058" name="页脚占位符 3"/>
          <p:cNvSpPr>
            <a:spLocks noGrp="1"/>
          </p:cNvSpPr>
          <p:nvPr>
            <p:ph type="ftr" sz="quarter" idx="10"/>
          </p:nvPr>
        </p:nvSpPr>
        <p:spPr>
          <a:noFill/>
          <a:ln>
            <a:miter lim="800000"/>
          </a:ln>
        </p:spPr>
        <p:txBody>
          <a:bodyPr/>
          <a:lstStyle/>
          <a:p>
            <a:endParaRPr lang="zh-CN" altLang="zh-CN"/>
          </a:p>
        </p:txBody>
      </p:sp>
      <p:sp>
        <p:nvSpPr>
          <p:cNvPr id="173059" name="灯片编号占位符 4"/>
          <p:cNvSpPr>
            <a:spLocks noGrp="1"/>
          </p:cNvSpPr>
          <p:nvPr>
            <p:ph type="sldNum" sz="quarter" idx="11"/>
          </p:nvPr>
        </p:nvSpPr>
        <p:spPr>
          <a:noFill/>
          <a:ln>
            <a:miter lim="800000"/>
          </a:ln>
        </p:spPr>
        <p:txBody>
          <a:bodyPr/>
          <a:lstStyle/>
          <a:p>
            <a:endParaRPr lang="zh-CN" altLang="zh-CN"/>
          </a:p>
        </p:txBody>
      </p:sp>
      <p:sp>
        <p:nvSpPr>
          <p:cNvPr id="173060" name="日期占位符 5"/>
          <p:cNvSpPr>
            <a:spLocks noGrp="1"/>
          </p:cNvSpPr>
          <p:nvPr>
            <p:ph type="dt" sz="quarter" idx="12"/>
          </p:nvPr>
        </p:nvSpPr>
        <p:spPr>
          <a:noFill/>
          <a:ln>
            <a:miter lim="800000"/>
          </a:ln>
        </p:spPr>
        <p:txBody>
          <a:bodyPr/>
          <a:lstStyle/>
          <a:p>
            <a:endParaRPr lang="zh-CN" altLang="zh-CN"/>
          </a:p>
        </p:txBody>
      </p:sp>
      <p:sp>
        <p:nvSpPr>
          <p:cNvPr id="173061" name="Rectangle 2"/>
          <p:cNvSpPr>
            <a:spLocks noGrp="1" noChangeArrowheads="1"/>
          </p:cNvSpPr>
          <p:nvPr>
            <p:ph type="title"/>
          </p:nvPr>
        </p:nvSpPr>
        <p:spPr>
          <a:xfrm>
            <a:off x="599440" y="126365"/>
            <a:ext cx="7945120" cy="788035"/>
          </a:xfrm>
          <a:noFill/>
        </p:spPr>
        <p:txBody>
          <a:bodyPr/>
          <a:lstStyle/>
          <a:p>
            <a:pPr algn="ctr" eaLnBrk="1" hangingPunct="1"/>
            <a:r>
              <a:rPr lang="zh-CN" altLang="en-US" sz="2800" b="1" smtClean="0"/>
              <a:t>精装饰验收规定的设计</a:t>
            </a:r>
            <a:endParaRPr lang="zh-CN" altLang="en-US" sz="2800" b="1" smtClean="0"/>
          </a:p>
        </p:txBody>
      </p:sp>
      <p:sp>
        <p:nvSpPr>
          <p:cNvPr id="173062" name="Rectangle 3"/>
          <p:cNvSpPr>
            <a:spLocks noChangeArrowheads="1"/>
          </p:cNvSpPr>
          <p:nvPr/>
        </p:nvSpPr>
        <p:spPr bwMode="auto">
          <a:xfrm>
            <a:off x="1042988" y="1497807"/>
            <a:ext cx="7143750" cy="1200150"/>
          </a:xfrm>
          <a:prstGeom prst="rect">
            <a:avLst/>
          </a:prstGeom>
          <a:noFill/>
          <a:ln w="9525">
            <a:noFill/>
            <a:miter lim="800000"/>
          </a:ln>
          <a:effectLst/>
        </p:spPr>
        <p:txBody>
          <a:bodyPr lIns="0" tIns="0" rIns="0" bIns="0" anchor="ctr">
            <a:spAutoFit/>
          </a:bodyPr>
          <a:lstStyle/>
          <a:p>
            <a:pPr algn="l"/>
            <a:r>
              <a:rPr lang="zh-CN" altLang="zh-CN" sz="2400">
                <a:latin typeface="黑体" panose="02010609060101010101" pitchFamily="2" charset="-122"/>
                <a:ea typeface="黑体" panose="02010609060101010101" pitchFamily="2" charset="-122"/>
              </a:rPr>
              <a:t>3.</a:t>
            </a:r>
            <a:r>
              <a:rPr lang="zh-CN" sz="2400" b="0">
                <a:latin typeface="黑体" panose="02010609060101010101" pitchFamily="2" charset="-122"/>
                <a:ea typeface="黑体" panose="02010609060101010101" pitchFamily="2" charset="-122"/>
              </a:rPr>
              <a:t>厨房</a:t>
            </a:r>
            <a:endParaRPr lang="zh-CN" sz="2400" b="0">
              <a:latin typeface="黑体" panose="02010609060101010101" pitchFamily="2" charset="-122"/>
              <a:ea typeface="黑体" panose="02010609060101010101" pitchFamily="2" charset="-122"/>
            </a:endParaRPr>
          </a:p>
          <a:p>
            <a:pPr algn="l"/>
            <a:r>
              <a:rPr lang="zh-CN" altLang="zh-CN" sz="1800" b="0">
                <a:latin typeface="黑体" panose="02010609060101010101" pitchFamily="2" charset="-122"/>
                <a:ea typeface="黑体" panose="02010609060101010101" pitchFamily="2" charset="-122"/>
              </a:rPr>
              <a:t>  </a:t>
            </a:r>
            <a:r>
              <a:rPr lang="zh-CN" sz="1800" b="0">
                <a:latin typeface="黑体" panose="02010609060101010101" pitchFamily="2" charset="-122"/>
                <a:ea typeface="黑体" panose="02010609060101010101" pitchFamily="2" charset="-122"/>
              </a:rPr>
              <a:t>规定动作：所有的橱柜门开一遍，检查灯是不是全亮</a:t>
            </a:r>
            <a:endParaRPr lang="zh-CN" sz="1800" b="0">
              <a:latin typeface="黑体" panose="02010609060101010101" pitchFamily="2" charset="-122"/>
              <a:ea typeface="黑体" panose="02010609060101010101" pitchFamily="2" charset="-122"/>
            </a:endParaRPr>
          </a:p>
          <a:p>
            <a:pPr algn="l"/>
            <a:r>
              <a:rPr lang="zh-CN" altLang="zh-CN" sz="1800" b="0">
                <a:latin typeface="黑体" panose="02010609060101010101" pitchFamily="2" charset="-122"/>
                <a:ea typeface="黑体" panose="02010609060101010101" pitchFamily="2" charset="-122"/>
              </a:rPr>
              <a:t>  </a:t>
            </a:r>
            <a:r>
              <a:rPr lang="zh-CN" sz="1800" b="0">
                <a:latin typeface="黑体" panose="02010609060101010101" pitchFamily="2" charset="-122"/>
                <a:ea typeface="黑体" panose="02010609060101010101" pitchFamily="2" charset="-122"/>
              </a:rPr>
              <a:t>气撑是否好用；如有不清洁用毛巾擦一擦</a:t>
            </a:r>
            <a:endParaRPr lang="zh-CN" sz="1800" b="0">
              <a:latin typeface="黑体" panose="02010609060101010101" pitchFamily="2" charset="-122"/>
              <a:ea typeface="黑体" panose="02010609060101010101" pitchFamily="2" charset="-122"/>
            </a:endParaRPr>
          </a:p>
          <a:p>
            <a:pPr algn="l"/>
            <a:r>
              <a:rPr lang="zh-CN" altLang="zh-CN" sz="1800" b="0">
                <a:latin typeface="黑体" panose="02010609060101010101" pitchFamily="2" charset="-122"/>
                <a:ea typeface="黑体" panose="02010609060101010101" pitchFamily="2" charset="-122"/>
              </a:rPr>
              <a:t>  </a:t>
            </a:r>
            <a:endParaRPr lang="zh-CN" sz="1800" b="0">
              <a:latin typeface="黑体" panose="02010609060101010101" pitchFamily="2" charset="-122"/>
              <a:ea typeface="黑体" panose="02010609060101010101" pitchFamily="2" charset="-122"/>
            </a:endParaRPr>
          </a:p>
        </p:txBody>
      </p:sp>
      <p:pic>
        <p:nvPicPr>
          <p:cNvPr id="173063" name="Picture 4" descr="CIMG0102"/>
          <p:cNvPicPr>
            <a:picLocks noChangeAspect="1" noChangeArrowheads="1"/>
          </p:cNvPicPr>
          <p:nvPr/>
        </p:nvPicPr>
        <p:blipFill>
          <a:blip r:embed="rId2" cstate="print"/>
          <a:srcRect/>
          <a:stretch>
            <a:fillRect/>
          </a:stretch>
        </p:blipFill>
        <p:spPr bwMode="auto">
          <a:xfrm>
            <a:off x="3276600" y="2638108"/>
            <a:ext cx="2735263" cy="3600450"/>
          </a:xfrm>
          <a:prstGeom prst="rect">
            <a:avLst/>
          </a:prstGeom>
          <a:noFill/>
          <a:ln w="9525">
            <a:noFill/>
            <a:miter lim="800000"/>
            <a:headEnd/>
            <a:tailEnd/>
          </a:ln>
        </p:spPr>
      </p:pic>
      <p:pic>
        <p:nvPicPr>
          <p:cNvPr id="173064" name="Picture 5" descr="CIMG0120"/>
          <p:cNvPicPr>
            <a:picLocks noChangeAspect="1" noChangeArrowheads="1"/>
          </p:cNvPicPr>
          <p:nvPr/>
        </p:nvPicPr>
        <p:blipFill>
          <a:blip r:embed="rId3" cstate="print"/>
          <a:srcRect/>
          <a:stretch>
            <a:fillRect/>
          </a:stretch>
        </p:blipFill>
        <p:spPr bwMode="auto">
          <a:xfrm>
            <a:off x="6227763" y="2638108"/>
            <a:ext cx="2592387" cy="3600450"/>
          </a:xfrm>
          <a:prstGeom prst="rect">
            <a:avLst/>
          </a:prstGeom>
          <a:noFill/>
          <a:ln w="9525">
            <a:noFill/>
            <a:miter lim="800000"/>
            <a:headEnd/>
            <a:tailEnd/>
          </a:ln>
        </p:spPr>
      </p:pic>
      <p:pic>
        <p:nvPicPr>
          <p:cNvPr id="173065" name="Picture 6" descr="CIMG0119"/>
          <p:cNvPicPr>
            <a:picLocks noChangeAspect="1" noChangeArrowheads="1"/>
          </p:cNvPicPr>
          <p:nvPr/>
        </p:nvPicPr>
        <p:blipFill>
          <a:blip r:embed="rId4" cstate="print"/>
          <a:srcRect/>
          <a:stretch>
            <a:fillRect/>
          </a:stretch>
        </p:blipFill>
        <p:spPr bwMode="auto">
          <a:xfrm>
            <a:off x="323850" y="2638108"/>
            <a:ext cx="2735263" cy="3600450"/>
          </a:xfrm>
          <a:prstGeom prst="rect">
            <a:avLst/>
          </a:prstGeom>
          <a:noFill/>
          <a:ln w="9525">
            <a:noFill/>
            <a:miter lim="800000"/>
            <a:headEnd/>
            <a:tailEnd/>
          </a:ln>
        </p:spPr>
      </p:pic>
    </p:spTree>
  </p:cSld>
  <p:clrMapOvr>
    <a:masterClrMapping/>
  </p:clrMapOvr>
  <p:transition advClick="0" advTm="5000"/>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74082" name="页脚占位符 3"/>
          <p:cNvSpPr>
            <a:spLocks noGrp="1"/>
          </p:cNvSpPr>
          <p:nvPr>
            <p:ph type="ftr" sz="quarter" idx="10"/>
          </p:nvPr>
        </p:nvSpPr>
        <p:spPr>
          <a:noFill/>
          <a:ln>
            <a:miter lim="800000"/>
          </a:ln>
        </p:spPr>
        <p:txBody>
          <a:bodyPr/>
          <a:lstStyle/>
          <a:p>
            <a:r>
              <a:rPr lang="zh-CN" altLang="zh-CN"/>
              <a:t>1</a:t>
            </a:r>
            <a:endParaRPr lang="zh-CN" altLang="zh-CN"/>
          </a:p>
        </p:txBody>
      </p:sp>
      <p:sp>
        <p:nvSpPr>
          <p:cNvPr id="174083" name="灯片编号占位符 4"/>
          <p:cNvSpPr>
            <a:spLocks noGrp="1"/>
          </p:cNvSpPr>
          <p:nvPr>
            <p:ph type="sldNum" sz="quarter" idx="11"/>
          </p:nvPr>
        </p:nvSpPr>
        <p:spPr>
          <a:noFill/>
          <a:ln>
            <a:miter lim="800000"/>
          </a:ln>
        </p:spPr>
        <p:txBody>
          <a:bodyPr/>
          <a:lstStyle/>
          <a:p>
            <a:fld id="{AE7170F6-2F6D-459E-B353-7E5FB02C94A4}" type="slidenum">
              <a:rPr lang="zh-CN" altLang="zh-CN"/>
            </a:fld>
            <a:endParaRPr lang="zh-CN" altLang="zh-CN"/>
          </a:p>
        </p:txBody>
      </p:sp>
      <p:sp>
        <p:nvSpPr>
          <p:cNvPr id="174084" name="日期占位符 5"/>
          <p:cNvSpPr>
            <a:spLocks noGrp="1"/>
          </p:cNvSpPr>
          <p:nvPr>
            <p:ph type="dt" sz="quarter" idx="12"/>
          </p:nvPr>
        </p:nvSpPr>
        <p:spPr>
          <a:noFill/>
          <a:ln>
            <a:miter lim="800000"/>
          </a:ln>
        </p:spPr>
        <p:txBody>
          <a:bodyPr/>
          <a:lstStyle/>
          <a:p>
            <a:fld id="{64FD8844-F35F-412B-B7AF-84BDB16108B1}" type="datetime6">
              <a:rPr lang="zh-CN" altLang="en-US"/>
            </a:fld>
            <a:endParaRPr lang="zh-CN" altLang="zh-CN"/>
          </a:p>
        </p:txBody>
      </p:sp>
      <p:sp>
        <p:nvSpPr>
          <p:cNvPr id="174085" name="Rectangle 2"/>
          <p:cNvSpPr>
            <a:spLocks noGrp="1" noChangeArrowheads="1"/>
          </p:cNvSpPr>
          <p:nvPr>
            <p:ph type="title"/>
          </p:nvPr>
        </p:nvSpPr>
        <p:spPr>
          <a:xfrm>
            <a:off x="844550" y="84138"/>
            <a:ext cx="7515225" cy="782637"/>
          </a:xfrm>
          <a:noFill/>
        </p:spPr>
        <p:txBody>
          <a:bodyPr/>
          <a:lstStyle/>
          <a:p>
            <a:pPr algn="ctr" eaLnBrk="1" hangingPunct="1"/>
            <a:r>
              <a:rPr lang="zh-CN" altLang="en-US" sz="2800" b="1" smtClean="0"/>
              <a:t>精装饰验收规定的设计</a:t>
            </a:r>
            <a:endParaRPr lang="zh-CN" altLang="en-US" sz="2800" b="1" smtClean="0"/>
          </a:p>
        </p:txBody>
      </p:sp>
      <p:sp>
        <p:nvSpPr>
          <p:cNvPr id="174086" name="Rectangle 3"/>
          <p:cNvSpPr>
            <a:spLocks noChangeArrowheads="1"/>
          </p:cNvSpPr>
          <p:nvPr/>
        </p:nvSpPr>
        <p:spPr bwMode="auto">
          <a:xfrm>
            <a:off x="1054100" y="1001078"/>
            <a:ext cx="7632700" cy="1189037"/>
          </a:xfrm>
          <a:prstGeom prst="rect">
            <a:avLst/>
          </a:prstGeom>
          <a:noFill/>
          <a:ln w="9525">
            <a:noFill/>
            <a:miter lim="800000"/>
          </a:ln>
          <a:effectLst/>
        </p:spPr>
        <p:txBody>
          <a:bodyPr lIns="0" tIns="0" rIns="0" bIns="0" anchor="ctr">
            <a:spAutoFit/>
          </a:bodyPr>
          <a:lstStyle/>
          <a:p>
            <a:pPr algn="l"/>
            <a:r>
              <a:rPr lang="zh-CN" altLang="zh-CN" sz="2400" b="0">
                <a:ea typeface="黑体" panose="02010609060101010101" pitchFamily="2" charset="-122"/>
              </a:rPr>
              <a:t>4.</a:t>
            </a:r>
            <a:r>
              <a:rPr lang="zh-CN" sz="2400" b="0">
                <a:ea typeface="黑体" panose="02010609060101010101" pitchFamily="2" charset="-122"/>
              </a:rPr>
              <a:t>阳台</a:t>
            </a:r>
            <a:endParaRPr lang="zh-CN" sz="2400" b="0">
              <a:ea typeface="黑体" panose="02010609060101010101" pitchFamily="2" charset="-122"/>
            </a:endParaRPr>
          </a:p>
          <a:p>
            <a:pPr algn="l"/>
            <a:r>
              <a:rPr lang="zh-CN" altLang="zh-CN" sz="1800" b="0">
                <a:ea typeface="黑体" panose="02010609060101010101" pitchFamily="2" charset="-122"/>
              </a:rPr>
              <a:t>  </a:t>
            </a:r>
            <a:r>
              <a:rPr lang="zh-CN" sz="1800" b="0">
                <a:ea typeface="黑体" panose="02010609060101010101" pitchFamily="2" charset="-122"/>
              </a:rPr>
              <a:t>规定动作：阳台灯是否完好；衣架是否灵活；</a:t>
            </a:r>
            <a:endParaRPr lang="zh-CN" sz="1800" b="0">
              <a:ea typeface="黑体" panose="02010609060101010101" pitchFamily="2" charset="-122"/>
            </a:endParaRPr>
          </a:p>
          <a:p>
            <a:pPr algn="l"/>
            <a:r>
              <a:rPr lang="zh-CN" altLang="zh-CN" sz="1800" b="0">
                <a:ea typeface="黑体" panose="02010609060101010101" pitchFamily="2" charset="-122"/>
              </a:rPr>
              <a:t>  </a:t>
            </a:r>
            <a:r>
              <a:rPr lang="zh-CN" sz="1800" b="0">
                <a:ea typeface="黑体" panose="02010609060101010101" pitchFamily="2" charset="-122"/>
              </a:rPr>
              <a:t>锅炉的外观是否完好同时看看清洁用毛巾擦一擦；</a:t>
            </a:r>
            <a:endParaRPr lang="zh-CN" sz="1800" b="0">
              <a:ea typeface="黑体" panose="02010609060101010101" pitchFamily="2" charset="-122"/>
            </a:endParaRPr>
          </a:p>
          <a:p>
            <a:pPr algn="l"/>
            <a:r>
              <a:rPr lang="zh-CN" altLang="zh-CN" sz="1800" b="0">
                <a:ea typeface="黑体" panose="02010609060101010101" pitchFamily="2" charset="-122"/>
              </a:rPr>
              <a:t>  </a:t>
            </a:r>
            <a:r>
              <a:rPr lang="zh-CN" sz="1800" b="0">
                <a:ea typeface="黑体" panose="02010609060101010101" pitchFamily="2" charset="-122"/>
              </a:rPr>
              <a:t>检查气表的铅封是否完好，栏杆踏面由涂料做成了砖，提高了 配置。</a:t>
            </a:r>
            <a:endParaRPr lang="zh-CN" sz="1800" b="0">
              <a:ea typeface="黑体" panose="02010609060101010101" pitchFamily="2" charset="-122"/>
            </a:endParaRPr>
          </a:p>
        </p:txBody>
      </p:sp>
      <p:pic>
        <p:nvPicPr>
          <p:cNvPr id="174087" name="Picture 4" descr="CIMG0116"/>
          <p:cNvPicPr>
            <a:picLocks noChangeAspect="1" noChangeArrowheads="1"/>
          </p:cNvPicPr>
          <p:nvPr/>
        </p:nvPicPr>
        <p:blipFill>
          <a:blip r:embed="rId2" cstate="print"/>
          <a:srcRect/>
          <a:stretch>
            <a:fillRect/>
          </a:stretch>
        </p:blipFill>
        <p:spPr bwMode="auto">
          <a:xfrm>
            <a:off x="317500" y="3820160"/>
            <a:ext cx="2806700" cy="2160588"/>
          </a:xfrm>
          <a:prstGeom prst="rect">
            <a:avLst/>
          </a:prstGeom>
          <a:noFill/>
          <a:ln w="9525">
            <a:noFill/>
            <a:miter lim="800000"/>
            <a:headEnd/>
            <a:tailEnd/>
          </a:ln>
        </p:spPr>
      </p:pic>
      <p:pic>
        <p:nvPicPr>
          <p:cNvPr id="174088" name="Picture 5" descr="CIMG0124"/>
          <p:cNvPicPr>
            <a:picLocks noChangeAspect="1" noChangeArrowheads="1"/>
          </p:cNvPicPr>
          <p:nvPr/>
        </p:nvPicPr>
        <p:blipFill>
          <a:blip r:embed="rId3" cstate="print"/>
          <a:srcRect/>
          <a:stretch>
            <a:fillRect/>
          </a:stretch>
        </p:blipFill>
        <p:spPr bwMode="auto">
          <a:xfrm>
            <a:off x="5862638" y="2190115"/>
            <a:ext cx="2898775" cy="3744913"/>
          </a:xfrm>
          <a:prstGeom prst="rect">
            <a:avLst/>
          </a:prstGeom>
          <a:noFill/>
          <a:ln w="9525">
            <a:noFill/>
            <a:miter lim="800000"/>
            <a:headEnd/>
            <a:tailEnd/>
          </a:ln>
        </p:spPr>
      </p:pic>
      <p:pic>
        <p:nvPicPr>
          <p:cNvPr id="174089" name="Picture 6" descr="CIMG0123"/>
          <p:cNvPicPr>
            <a:picLocks noChangeAspect="1" noChangeArrowheads="1"/>
          </p:cNvPicPr>
          <p:nvPr/>
        </p:nvPicPr>
        <p:blipFill>
          <a:blip r:embed="rId4" cstate="print"/>
          <a:srcRect/>
          <a:stretch>
            <a:fillRect/>
          </a:stretch>
        </p:blipFill>
        <p:spPr bwMode="auto">
          <a:xfrm>
            <a:off x="3124200" y="3104198"/>
            <a:ext cx="2738438" cy="2230437"/>
          </a:xfrm>
          <a:prstGeom prst="rect">
            <a:avLst/>
          </a:prstGeom>
          <a:noFill/>
          <a:ln w="9525">
            <a:noFill/>
            <a:miter lim="800000"/>
            <a:headEnd/>
            <a:tailEnd/>
          </a:ln>
        </p:spPr>
      </p:pic>
      <p:pic>
        <p:nvPicPr>
          <p:cNvPr id="174090" name="Picture 7" descr="CIMG0113"/>
          <p:cNvPicPr>
            <a:picLocks noChangeAspect="1" noChangeArrowheads="1"/>
          </p:cNvPicPr>
          <p:nvPr/>
        </p:nvPicPr>
        <p:blipFill>
          <a:blip r:embed="rId5" cstate="print"/>
          <a:srcRect/>
          <a:stretch>
            <a:fillRect/>
          </a:stretch>
        </p:blipFill>
        <p:spPr bwMode="auto">
          <a:xfrm>
            <a:off x="323850" y="2306955"/>
            <a:ext cx="2808288" cy="1512888"/>
          </a:xfrm>
          <a:prstGeom prst="rect">
            <a:avLst/>
          </a:prstGeom>
          <a:noFill/>
          <a:ln w="9525">
            <a:noFill/>
            <a:miter lim="800000"/>
            <a:headEnd/>
            <a:tailEnd/>
          </a:ln>
        </p:spPr>
      </p:pic>
    </p:spTree>
  </p:cSld>
  <p:clrMapOvr>
    <a:masterClrMapping/>
  </p:clrMapOvr>
  <p:transition advClick="0" advTm="5000"/>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20320" y="-5715"/>
            <a:ext cx="9236075" cy="6869430"/>
          </a:xfrm>
          <a:prstGeom prst="rect">
            <a:avLst/>
          </a:prstGeom>
        </p:spPr>
      </p:pic>
      <p:sp>
        <p:nvSpPr>
          <p:cNvPr id="175106" name="页脚占位符 3"/>
          <p:cNvSpPr>
            <a:spLocks noGrp="1"/>
          </p:cNvSpPr>
          <p:nvPr>
            <p:ph type="ftr" sz="quarter" idx="10"/>
          </p:nvPr>
        </p:nvSpPr>
        <p:spPr>
          <a:noFill/>
          <a:ln>
            <a:miter lim="800000"/>
          </a:ln>
        </p:spPr>
        <p:txBody>
          <a:bodyPr/>
          <a:lstStyle/>
          <a:p>
            <a:r>
              <a:rPr lang="zh-CN" altLang="zh-CN"/>
              <a:t>1</a:t>
            </a:r>
            <a:endParaRPr lang="zh-CN" altLang="zh-CN"/>
          </a:p>
        </p:txBody>
      </p:sp>
      <p:sp>
        <p:nvSpPr>
          <p:cNvPr id="175107" name="灯片编号占位符 4"/>
          <p:cNvSpPr>
            <a:spLocks noGrp="1"/>
          </p:cNvSpPr>
          <p:nvPr>
            <p:ph type="sldNum" sz="quarter" idx="11"/>
          </p:nvPr>
        </p:nvSpPr>
        <p:spPr>
          <a:noFill/>
          <a:ln>
            <a:miter lim="800000"/>
          </a:ln>
        </p:spPr>
        <p:txBody>
          <a:bodyPr/>
          <a:lstStyle/>
          <a:p>
            <a:fld id="{374B7CC5-D4F7-490D-B578-CCBE6CDF038D}" type="slidenum">
              <a:rPr lang="zh-CN" altLang="zh-CN"/>
            </a:fld>
            <a:endParaRPr lang="zh-CN" altLang="zh-CN"/>
          </a:p>
        </p:txBody>
      </p:sp>
      <p:sp>
        <p:nvSpPr>
          <p:cNvPr id="175108" name="日期占位符 5"/>
          <p:cNvSpPr>
            <a:spLocks noGrp="1"/>
          </p:cNvSpPr>
          <p:nvPr>
            <p:ph type="dt" sz="quarter" idx="12"/>
          </p:nvPr>
        </p:nvSpPr>
        <p:spPr>
          <a:noFill/>
          <a:ln>
            <a:miter lim="800000"/>
          </a:ln>
        </p:spPr>
        <p:txBody>
          <a:bodyPr/>
          <a:lstStyle/>
          <a:p>
            <a:fld id="{2DCEB1AA-DE00-40FE-82D4-89F0D920CDD8}" type="datetime6">
              <a:rPr lang="zh-CN" altLang="en-US"/>
            </a:fld>
            <a:endParaRPr lang="zh-CN" altLang="zh-CN"/>
          </a:p>
        </p:txBody>
      </p:sp>
      <p:sp>
        <p:nvSpPr>
          <p:cNvPr id="175109" name="Rectangle 2"/>
          <p:cNvSpPr>
            <a:spLocks noGrp="1" noChangeArrowheads="1"/>
          </p:cNvSpPr>
          <p:nvPr>
            <p:ph type="title"/>
          </p:nvPr>
        </p:nvSpPr>
        <p:spPr>
          <a:xfrm>
            <a:off x="1886585" y="121285"/>
            <a:ext cx="5764213" cy="782638"/>
          </a:xfrm>
          <a:noFill/>
        </p:spPr>
        <p:txBody>
          <a:bodyPr/>
          <a:lstStyle/>
          <a:p>
            <a:pPr eaLnBrk="1" hangingPunct="1"/>
            <a:r>
              <a:rPr lang="zh-CN" altLang="en-US" sz="2800" b="1" smtClean="0"/>
              <a:t>精装饰验收规定的设计</a:t>
            </a:r>
            <a:endParaRPr lang="zh-CN" altLang="en-US" sz="2800" b="1" smtClean="0"/>
          </a:p>
        </p:txBody>
      </p:sp>
      <p:sp>
        <p:nvSpPr>
          <p:cNvPr id="175110" name="Rectangle 3"/>
          <p:cNvSpPr>
            <a:spLocks noChangeArrowheads="1"/>
          </p:cNvSpPr>
          <p:nvPr/>
        </p:nvSpPr>
        <p:spPr bwMode="auto">
          <a:xfrm>
            <a:off x="963295" y="993934"/>
            <a:ext cx="7848600" cy="1753870"/>
          </a:xfrm>
          <a:prstGeom prst="rect">
            <a:avLst/>
          </a:prstGeom>
          <a:noFill/>
          <a:ln w="9525">
            <a:noFill/>
            <a:miter lim="800000"/>
          </a:ln>
          <a:effectLst/>
        </p:spPr>
        <p:txBody>
          <a:bodyPr lIns="0" tIns="0" rIns="0" bIns="0" anchor="ctr">
            <a:spAutoFit/>
          </a:bodyPr>
          <a:lstStyle/>
          <a:p>
            <a:pPr algn="l"/>
            <a:r>
              <a:rPr lang="zh-CN" altLang="zh-CN" sz="2400" b="0">
                <a:ea typeface="黑体" panose="02010609060101010101" pitchFamily="2" charset="-122"/>
              </a:rPr>
              <a:t>5.</a:t>
            </a:r>
            <a:r>
              <a:rPr lang="zh-CN" sz="2400" b="0">
                <a:ea typeface="黑体" panose="02010609060101010101" pitchFamily="2" charset="-122"/>
              </a:rPr>
              <a:t>客厅</a:t>
            </a:r>
            <a:endParaRPr lang="zh-CN" sz="2400" b="0">
              <a:ea typeface="黑体" panose="02010609060101010101" pitchFamily="2" charset="-122"/>
            </a:endParaRPr>
          </a:p>
          <a:p>
            <a:pPr algn="l"/>
            <a:r>
              <a:rPr lang="zh-CN" altLang="zh-CN" sz="1800" b="0">
                <a:ea typeface="黑体" panose="02010609060101010101" pitchFamily="2" charset="-122"/>
              </a:rPr>
              <a:t>  </a:t>
            </a:r>
            <a:r>
              <a:rPr lang="zh-CN" sz="1800" b="0">
                <a:ea typeface="黑体" panose="02010609060101010101" pitchFamily="2" charset="-122"/>
              </a:rPr>
              <a:t>规定动作：开启客厅和卧室的空调；</a:t>
            </a:r>
            <a:endParaRPr lang="zh-CN" sz="1800" b="0">
              <a:ea typeface="黑体" panose="02010609060101010101" pitchFamily="2" charset="-122"/>
            </a:endParaRPr>
          </a:p>
          <a:p>
            <a:pPr algn="l"/>
            <a:r>
              <a:rPr lang="zh-CN" altLang="zh-CN" sz="1800" b="0">
                <a:ea typeface="黑体" panose="02010609060101010101" pitchFamily="2" charset="-122"/>
              </a:rPr>
              <a:t>  </a:t>
            </a:r>
            <a:r>
              <a:rPr lang="zh-CN" sz="1800" b="0">
                <a:ea typeface="黑体" panose="02010609060101010101" pitchFamily="2" charset="-122"/>
              </a:rPr>
              <a:t>检查铝合金门窗是否开关灵活；试一下开关插座；</a:t>
            </a:r>
            <a:endParaRPr lang="zh-CN" sz="1800" b="0">
              <a:ea typeface="黑体" panose="02010609060101010101" pitchFamily="2" charset="-122"/>
            </a:endParaRPr>
          </a:p>
          <a:p>
            <a:pPr algn="l"/>
            <a:r>
              <a:rPr lang="zh-CN" altLang="zh-CN" sz="1800" b="0">
                <a:ea typeface="黑体" panose="02010609060101010101" pitchFamily="2" charset="-122"/>
              </a:rPr>
              <a:t>  </a:t>
            </a:r>
            <a:r>
              <a:rPr lang="zh-CN" sz="1800" b="0">
                <a:ea typeface="黑体" panose="02010609060101010101" pitchFamily="2" charset="-122"/>
              </a:rPr>
              <a:t>介绍门机和红外对射；最好是能演示一下；</a:t>
            </a:r>
            <a:endParaRPr lang="zh-CN" sz="1800" b="0">
              <a:ea typeface="黑体" panose="02010609060101010101" pitchFamily="2" charset="-122"/>
            </a:endParaRPr>
          </a:p>
          <a:p>
            <a:pPr algn="l"/>
            <a:r>
              <a:rPr lang="zh-CN" altLang="zh-CN" sz="1800" b="0">
                <a:ea typeface="黑体" panose="02010609060101010101" pitchFamily="2" charset="-122"/>
              </a:rPr>
              <a:t>  </a:t>
            </a:r>
            <a:r>
              <a:rPr lang="zh-CN" sz="1800" b="0">
                <a:ea typeface="黑体" panose="02010609060101010101" pitchFamily="2" charset="-122"/>
              </a:rPr>
              <a:t>注意回避和提示，玻璃的划痕；</a:t>
            </a:r>
            <a:endParaRPr lang="zh-CN" sz="1800" b="0">
              <a:ea typeface="黑体" panose="02010609060101010101" pitchFamily="2" charset="-122"/>
            </a:endParaRPr>
          </a:p>
          <a:p>
            <a:pPr algn="l"/>
            <a:r>
              <a:rPr lang="zh-CN" altLang="zh-CN" sz="1800" b="0">
                <a:ea typeface="黑体" panose="02010609060101010101" pitchFamily="2" charset="-122"/>
              </a:rPr>
              <a:t>  </a:t>
            </a:r>
            <a:endParaRPr lang="zh-CN" sz="1800" b="0">
              <a:ea typeface="黑体" panose="02010609060101010101" pitchFamily="2" charset="-122"/>
            </a:endParaRPr>
          </a:p>
        </p:txBody>
      </p:sp>
      <p:pic>
        <p:nvPicPr>
          <p:cNvPr id="175111" name="Picture 4" descr="CIMG0125"/>
          <p:cNvPicPr>
            <a:picLocks noChangeAspect="1" noChangeArrowheads="1"/>
          </p:cNvPicPr>
          <p:nvPr/>
        </p:nvPicPr>
        <p:blipFill>
          <a:blip r:embed="rId2" cstate="print"/>
          <a:srcRect/>
          <a:stretch>
            <a:fillRect/>
          </a:stretch>
        </p:blipFill>
        <p:spPr bwMode="auto">
          <a:xfrm>
            <a:off x="315595" y="2929890"/>
            <a:ext cx="2808288" cy="3240088"/>
          </a:xfrm>
          <a:prstGeom prst="rect">
            <a:avLst/>
          </a:prstGeom>
          <a:noFill/>
          <a:ln w="9525">
            <a:noFill/>
            <a:miter lim="800000"/>
            <a:headEnd/>
            <a:tailEnd/>
          </a:ln>
        </p:spPr>
      </p:pic>
      <p:pic>
        <p:nvPicPr>
          <p:cNvPr id="175112" name="Picture 5" descr="CIMG0126"/>
          <p:cNvPicPr>
            <a:picLocks noChangeAspect="1" noChangeArrowheads="1"/>
          </p:cNvPicPr>
          <p:nvPr/>
        </p:nvPicPr>
        <p:blipFill>
          <a:blip r:embed="rId3" cstate="print"/>
          <a:srcRect/>
          <a:stretch>
            <a:fillRect/>
          </a:stretch>
        </p:blipFill>
        <p:spPr bwMode="auto">
          <a:xfrm>
            <a:off x="3124200" y="2948305"/>
            <a:ext cx="2736850" cy="3203575"/>
          </a:xfrm>
          <a:prstGeom prst="rect">
            <a:avLst/>
          </a:prstGeom>
          <a:noFill/>
          <a:ln w="9525">
            <a:noFill/>
            <a:miter lim="800000"/>
            <a:headEnd/>
            <a:tailEnd/>
          </a:ln>
        </p:spPr>
      </p:pic>
      <p:pic>
        <p:nvPicPr>
          <p:cNvPr id="175113" name="Picture 6" descr="CIMG0122"/>
          <p:cNvPicPr>
            <a:picLocks noChangeAspect="1" noChangeArrowheads="1"/>
          </p:cNvPicPr>
          <p:nvPr/>
        </p:nvPicPr>
        <p:blipFill>
          <a:blip r:embed="rId4" cstate="print"/>
          <a:srcRect/>
          <a:stretch>
            <a:fillRect/>
          </a:stretch>
        </p:blipFill>
        <p:spPr bwMode="auto">
          <a:xfrm>
            <a:off x="5809615" y="2948305"/>
            <a:ext cx="2736850" cy="3240088"/>
          </a:xfrm>
          <a:prstGeom prst="rect">
            <a:avLst/>
          </a:prstGeom>
          <a:noFill/>
          <a:ln w="9525">
            <a:noFill/>
            <a:miter lim="800000"/>
            <a:headEnd/>
            <a:tailEnd/>
          </a:ln>
        </p:spPr>
      </p:pic>
    </p:spTree>
  </p:cSld>
  <p:clrMapOvr>
    <a:masterClrMapping/>
  </p:clrMapOvr>
  <p:transition advClick="0" advTm="5000"/>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76130" name="页脚占位符 3"/>
          <p:cNvSpPr>
            <a:spLocks noGrp="1"/>
          </p:cNvSpPr>
          <p:nvPr>
            <p:ph type="ftr" sz="quarter" idx="10"/>
          </p:nvPr>
        </p:nvSpPr>
        <p:spPr>
          <a:noFill/>
          <a:ln>
            <a:miter lim="800000"/>
          </a:ln>
        </p:spPr>
        <p:txBody>
          <a:bodyPr/>
          <a:lstStyle/>
          <a:p>
            <a:endParaRPr lang="zh-CN" altLang="zh-CN"/>
          </a:p>
        </p:txBody>
      </p:sp>
      <p:sp>
        <p:nvSpPr>
          <p:cNvPr id="176131" name="灯片编号占位符 4"/>
          <p:cNvSpPr>
            <a:spLocks noGrp="1"/>
          </p:cNvSpPr>
          <p:nvPr>
            <p:ph type="sldNum" sz="quarter" idx="11"/>
          </p:nvPr>
        </p:nvSpPr>
        <p:spPr>
          <a:noFill/>
          <a:ln>
            <a:miter lim="800000"/>
          </a:ln>
        </p:spPr>
        <p:txBody>
          <a:bodyPr/>
          <a:lstStyle/>
          <a:p>
            <a:endParaRPr lang="zh-CN" altLang="zh-CN"/>
          </a:p>
        </p:txBody>
      </p:sp>
      <p:sp>
        <p:nvSpPr>
          <p:cNvPr id="176132" name="日期占位符 5"/>
          <p:cNvSpPr>
            <a:spLocks noGrp="1"/>
          </p:cNvSpPr>
          <p:nvPr>
            <p:ph type="dt" sz="quarter" idx="12"/>
          </p:nvPr>
        </p:nvSpPr>
        <p:spPr>
          <a:noFill/>
          <a:ln>
            <a:miter lim="800000"/>
          </a:ln>
        </p:spPr>
        <p:txBody>
          <a:bodyPr/>
          <a:lstStyle/>
          <a:p>
            <a:endParaRPr lang="zh-CN" altLang="zh-CN"/>
          </a:p>
        </p:txBody>
      </p:sp>
      <p:sp>
        <p:nvSpPr>
          <p:cNvPr id="176133" name="Rectangle 2"/>
          <p:cNvSpPr>
            <a:spLocks noGrp="1" noChangeArrowheads="1"/>
          </p:cNvSpPr>
          <p:nvPr>
            <p:ph type="title"/>
          </p:nvPr>
        </p:nvSpPr>
        <p:spPr>
          <a:xfrm>
            <a:off x="1692275" y="172085"/>
            <a:ext cx="5701030" cy="859155"/>
          </a:xfrm>
          <a:noFill/>
        </p:spPr>
        <p:txBody>
          <a:bodyPr/>
          <a:lstStyle/>
          <a:p>
            <a:pPr eaLnBrk="1" hangingPunct="1"/>
            <a:r>
              <a:rPr lang="zh-CN" altLang="en-US" sz="2800" b="1" smtClean="0"/>
              <a:t>精装饰验收规定动作的设计</a:t>
            </a:r>
            <a:endParaRPr lang="zh-CN" altLang="en-US" sz="2800" b="1" smtClean="0"/>
          </a:p>
        </p:txBody>
      </p:sp>
      <p:sp>
        <p:nvSpPr>
          <p:cNvPr id="176134" name="Rectangle 3"/>
          <p:cNvSpPr>
            <a:spLocks noChangeArrowheads="1"/>
          </p:cNvSpPr>
          <p:nvPr/>
        </p:nvSpPr>
        <p:spPr bwMode="auto">
          <a:xfrm>
            <a:off x="789940" y="1147604"/>
            <a:ext cx="8151813" cy="1200150"/>
          </a:xfrm>
          <a:prstGeom prst="rect">
            <a:avLst/>
          </a:prstGeom>
          <a:noFill/>
          <a:ln w="9525">
            <a:noFill/>
            <a:miter lim="800000"/>
          </a:ln>
          <a:effectLst/>
        </p:spPr>
        <p:txBody>
          <a:bodyPr wrap="square" lIns="0" tIns="0" rIns="0" bIns="0" anchor="ctr">
            <a:spAutoFit/>
          </a:bodyPr>
          <a:lstStyle/>
          <a:p>
            <a:pPr algn="l"/>
            <a:r>
              <a:rPr lang="zh-CN" altLang="zh-CN" sz="2400" b="0">
                <a:ea typeface="黑体" panose="02010609060101010101" pitchFamily="2" charset="-122"/>
              </a:rPr>
              <a:t>6.</a:t>
            </a:r>
            <a:r>
              <a:rPr lang="zh-CN" sz="2400" b="0">
                <a:ea typeface="黑体" panose="02010609060101010101" pitchFamily="2" charset="-122"/>
              </a:rPr>
              <a:t>次卫</a:t>
            </a:r>
            <a:endParaRPr lang="zh-CN" sz="2400" b="0">
              <a:ea typeface="黑体" panose="02010609060101010101" pitchFamily="2" charset="-122"/>
            </a:endParaRPr>
          </a:p>
          <a:p>
            <a:pPr algn="l"/>
            <a:r>
              <a:rPr lang="zh-CN" altLang="zh-CN" sz="1800" b="0">
                <a:ea typeface="黑体" panose="02010609060101010101" pitchFamily="2" charset="-122"/>
              </a:rPr>
              <a:t>  </a:t>
            </a:r>
            <a:r>
              <a:rPr lang="zh-CN" sz="1800" b="0">
                <a:ea typeface="黑体" panose="02010609060101010101" pitchFamily="2" charset="-122"/>
              </a:rPr>
              <a:t>规定动作：先冲水后再打开马桶盖；告知业主墙面防水满作至吊顶；</a:t>
            </a:r>
            <a:endParaRPr lang="zh-CN" sz="1800" b="0">
              <a:ea typeface="黑体" panose="02010609060101010101" pitchFamily="2" charset="-122"/>
            </a:endParaRPr>
          </a:p>
          <a:p>
            <a:pPr algn="l"/>
            <a:r>
              <a:rPr lang="zh-CN" altLang="zh-CN" sz="1800" b="0">
                <a:ea typeface="黑体" panose="02010609060101010101" pitchFamily="2" charset="-122"/>
              </a:rPr>
              <a:t>  </a:t>
            </a:r>
            <a:r>
              <a:rPr lang="zh-CN" sz="1800" b="0">
                <a:ea typeface="黑体" panose="02010609060101010101" pitchFamily="2" charset="-122"/>
              </a:rPr>
              <a:t>检查所有的水龙头和阀门，打开浴柜检查四角阀是否有漏 水；试一试所有的电器开关；柜体如有不清洁用毛巾擦一擦；记住一定用毛巾擦试一下龙头和镜面；</a:t>
            </a:r>
            <a:endParaRPr lang="zh-CN" sz="1800" b="0">
              <a:ea typeface="黑体" panose="02010609060101010101" pitchFamily="2" charset="-122"/>
            </a:endParaRPr>
          </a:p>
        </p:txBody>
      </p:sp>
      <p:pic>
        <p:nvPicPr>
          <p:cNvPr id="176135" name="Picture 4" descr="CIMG0130"/>
          <p:cNvPicPr>
            <a:picLocks noChangeAspect="1" noChangeArrowheads="1"/>
          </p:cNvPicPr>
          <p:nvPr/>
        </p:nvPicPr>
        <p:blipFill>
          <a:blip r:embed="rId2" cstate="print"/>
          <a:srcRect/>
          <a:stretch>
            <a:fillRect/>
          </a:stretch>
        </p:blipFill>
        <p:spPr bwMode="auto">
          <a:xfrm>
            <a:off x="361633" y="2752090"/>
            <a:ext cx="2701925" cy="3240088"/>
          </a:xfrm>
          <a:prstGeom prst="rect">
            <a:avLst/>
          </a:prstGeom>
          <a:noFill/>
          <a:ln w="9525">
            <a:noFill/>
            <a:miter lim="800000"/>
            <a:headEnd/>
            <a:tailEnd/>
          </a:ln>
        </p:spPr>
      </p:pic>
      <p:pic>
        <p:nvPicPr>
          <p:cNvPr id="176136" name="Picture 5" descr="CIMG0131"/>
          <p:cNvPicPr>
            <a:picLocks noChangeAspect="1" noChangeArrowheads="1"/>
          </p:cNvPicPr>
          <p:nvPr/>
        </p:nvPicPr>
        <p:blipFill>
          <a:blip r:embed="rId3" cstate="print"/>
          <a:srcRect/>
          <a:stretch>
            <a:fillRect/>
          </a:stretch>
        </p:blipFill>
        <p:spPr bwMode="auto">
          <a:xfrm>
            <a:off x="3315653" y="2752090"/>
            <a:ext cx="2573337" cy="3241675"/>
          </a:xfrm>
          <a:prstGeom prst="rect">
            <a:avLst/>
          </a:prstGeom>
          <a:noFill/>
          <a:ln w="9525">
            <a:noFill/>
            <a:miter lim="800000"/>
            <a:headEnd/>
            <a:tailEnd/>
          </a:ln>
        </p:spPr>
      </p:pic>
      <p:pic>
        <p:nvPicPr>
          <p:cNvPr id="176137" name="Picture 6" descr="CIMG0127"/>
          <p:cNvPicPr>
            <a:picLocks noChangeAspect="1" noChangeArrowheads="1"/>
          </p:cNvPicPr>
          <p:nvPr/>
        </p:nvPicPr>
        <p:blipFill>
          <a:blip r:embed="rId4" cstate="print"/>
          <a:srcRect/>
          <a:stretch>
            <a:fillRect/>
          </a:stretch>
        </p:blipFill>
        <p:spPr bwMode="auto">
          <a:xfrm>
            <a:off x="6278563" y="2753360"/>
            <a:ext cx="2573337" cy="3240088"/>
          </a:xfrm>
          <a:prstGeom prst="rect">
            <a:avLst/>
          </a:prstGeom>
          <a:noFill/>
          <a:ln w="9525">
            <a:noFill/>
            <a:miter lim="800000"/>
            <a:headEnd/>
            <a:tailEnd/>
          </a:ln>
        </p:spPr>
      </p:pic>
    </p:spTree>
  </p:cSld>
  <p:clrMapOvr>
    <a:masterClrMapping/>
  </p:clrMapOvr>
  <p:transition advClick="0" advTm="5000"/>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6355" y="-5715"/>
            <a:ext cx="9236075" cy="6869430"/>
          </a:xfrm>
          <a:prstGeom prst="rect">
            <a:avLst/>
          </a:prstGeom>
        </p:spPr>
      </p:pic>
      <p:sp>
        <p:nvSpPr>
          <p:cNvPr id="177154" name="页脚占位符 3"/>
          <p:cNvSpPr>
            <a:spLocks noGrp="1"/>
          </p:cNvSpPr>
          <p:nvPr>
            <p:ph type="ftr" sz="quarter" idx="10"/>
          </p:nvPr>
        </p:nvSpPr>
        <p:spPr>
          <a:noFill/>
          <a:ln>
            <a:miter lim="800000"/>
          </a:ln>
        </p:spPr>
        <p:txBody>
          <a:bodyPr/>
          <a:lstStyle/>
          <a:p>
            <a:endParaRPr lang="zh-CN" altLang="zh-CN"/>
          </a:p>
        </p:txBody>
      </p:sp>
      <p:sp>
        <p:nvSpPr>
          <p:cNvPr id="177155" name="灯片编号占位符 4"/>
          <p:cNvSpPr>
            <a:spLocks noGrp="1"/>
          </p:cNvSpPr>
          <p:nvPr>
            <p:ph type="sldNum" sz="quarter" idx="11"/>
          </p:nvPr>
        </p:nvSpPr>
        <p:spPr>
          <a:noFill/>
          <a:ln>
            <a:miter lim="800000"/>
          </a:ln>
        </p:spPr>
        <p:txBody>
          <a:bodyPr/>
          <a:lstStyle/>
          <a:p>
            <a:endParaRPr lang="zh-CN" altLang="zh-CN"/>
          </a:p>
        </p:txBody>
      </p:sp>
      <p:sp>
        <p:nvSpPr>
          <p:cNvPr id="177156" name="日期占位符 5"/>
          <p:cNvSpPr>
            <a:spLocks noGrp="1"/>
          </p:cNvSpPr>
          <p:nvPr>
            <p:ph type="dt" sz="quarter" idx="12"/>
          </p:nvPr>
        </p:nvSpPr>
        <p:spPr>
          <a:noFill/>
          <a:ln>
            <a:miter lim="800000"/>
          </a:ln>
        </p:spPr>
        <p:txBody>
          <a:bodyPr/>
          <a:lstStyle/>
          <a:p>
            <a:endParaRPr lang="zh-CN" altLang="zh-CN"/>
          </a:p>
        </p:txBody>
      </p:sp>
      <p:sp>
        <p:nvSpPr>
          <p:cNvPr id="177157" name="Rectangle 2"/>
          <p:cNvSpPr>
            <a:spLocks noGrp="1" noChangeArrowheads="1"/>
          </p:cNvSpPr>
          <p:nvPr>
            <p:ph type="title"/>
          </p:nvPr>
        </p:nvSpPr>
        <p:spPr>
          <a:xfrm>
            <a:off x="1958340" y="71120"/>
            <a:ext cx="5843905" cy="994410"/>
          </a:xfrm>
          <a:noFill/>
        </p:spPr>
        <p:txBody>
          <a:bodyPr/>
          <a:lstStyle/>
          <a:p>
            <a:pPr eaLnBrk="1" hangingPunct="1"/>
            <a:r>
              <a:rPr lang="zh-CN" altLang="en-US" sz="2800" b="1" smtClean="0"/>
              <a:t>精装饰验收规定的设计</a:t>
            </a:r>
            <a:endParaRPr lang="zh-CN" altLang="en-US" sz="2800" b="1" smtClean="0"/>
          </a:p>
        </p:txBody>
      </p:sp>
      <p:sp>
        <p:nvSpPr>
          <p:cNvPr id="177158" name="Rectangle 3"/>
          <p:cNvSpPr>
            <a:spLocks noChangeArrowheads="1"/>
          </p:cNvSpPr>
          <p:nvPr/>
        </p:nvSpPr>
        <p:spPr bwMode="auto">
          <a:xfrm>
            <a:off x="969963" y="1292860"/>
            <a:ext cx="7820025" cy="914400"/>
          </a:xfrm>
          <a:prstGeom prst="rect">
            <a:avLst/>
          </a:prstGeom>
          <a:noFill/>
          <a:ln w="9525">
            <a:noFill/>
            <a:miter lim="800000"/>
          </a:ln>
          <a:effectLst/>
        </p:spPr>
        <p:txBody>
          <a:bodyPr lIns="0" tIns="0" rIns="0" bIns="0" anchor="ctr">
            <a:spAutoFit/>
          </a:bodyPr>
          <a:lstStyle/>
          <a:p>
            <a:pPr algn="l"/>
            <a:r>
              <a:rPr lang="zh-CN" altLang="zh-CN" sz="2400" b="0">
                <a:ea typeface="黑体" panose="02010609060101010101" pitchFamily="2" charset="-122"/>
              </a:rPr>
              <a:t>7.</a:t>
            </a:r>
            <a:r>
              <a:rPr lang="zh-CN" sz="2400" b="0">
                <a:ea typeface="黑体" panose="02010609060101010101" pitchFamily="2" charset="-122"/>
              </a:rPr>
              <a:t>卧室</a:t>
            </a:r>
            <a:endParaRPr lang="zh-CN" sz="2400" b="0">
              <a:ea typeface="黑体" panose="02010609060101010101" pitchFamily="2" charset="-122"/>
            </a:endParaRPr>
          </a:p>
          <a:p>
            <a:pPr algn="l"/>
            <a:r>
              <a:rPr lang="zh-CN" altLang="zh-CN" sz="1800" b="0">
                <a:ea typeface="黑体" panose="02010609060101010101" pitchFamily="2" charset="-122"/>
              </a:rPr>
              <a:t>  </a:t>
            </a:r>
            <a:r>
              <a:rPr lang="zh-CN" sz="1800" b="0">
                <a:ea typeface="黑体" panose="02010609060101010101" pitchFamily="2" charset="-122"/>
              </a:rPr>
              <a:t>规定动作：介绍一下实木复合地板；</a:t>
            </a:r>
            <a:endParaRPr lang="zh-CN" sz="1800" b="0">
              <a:ea typeface="黑体" panose="02010609060101010101" pitchFamily="2" charset="-122"/>
            </a:endParaRPr>
          </a:p>
          <a:p>
            <a:pPr algn="l"/>
            <a:r>
              <a:rPr lang="zh-CN" altLang="zh-CN" sz="1800" b="0">
                <a:ea typeface="黑体" panose="02010609060101010101" pitchFamily="2" charset="-122"/>
              </a:rPr>
              <a:t>  </a:t>
            </a:r>
            <a:r>
              <a:rPr lang="zh-CN" sz="1800" b="0">
                <a:ea typeface="黑体" panose="02010609060101010101" pitchFamily="2" charset="-122"/>
              </a:rPr>
              <a:t>提示推拉一下铝合金门窗是否好用；开关插座抽查一下；</a:t>
            </a:r>
            <a:endParaRPr lang="zh-CN" sz="1800" b="0">
              <a:ea typeface="黑体" panose="02010609060101010101" pitchFamily="2" charset="-122"/>
            </a:endParaRPr>
          </a:p>
        </p:txBody>
      </p:sp>
      <p:pic>
        <p:nvPicPr>
          <p:cNvPr id="177159" name="Picture 4" descr="CIMG0105"/>
          <p:cNvPicPr>
            <a:picLocks noChangeAspect="1" noChangeArrowheads="1"/>
          </p:cNvPicPr>
          <p:nvPr/>
        </p:nvPicPr>
        <p:blipFill>
          <a:blip r:embed="rId2" cstate="print"/>
          <a:srcRect/>
          <a:stretch>
            <a:fillRect/>
          </a:stretch>
        </p:blipFill>
        <p:spPr bwMode="auto">
          <a:xfrm>
            <a:off x="548005" y="2338388"/>
            <a:ext cx="3455988" cy="3529012"/>
          </a:xfrm>
          <a:prstGeom prst="rect">
            <a:avLst/>
          </a:prstGeom>
          <a:noFill/>
          <a:ln w="9525">
            <a:noFill/>
            <a:miter lim="800000"/>
            <a:headEnd/>
            <a:tailEnd/>
          </a:ln>
        </p:spPr>
      </p:pic>
      <p:pic>
        <p:nvPicPr>
          <p:cNvPr id="177160" name="Picture 5" descr="CIMG0108"/>
          <p:cNvPicPr>
            <a:picLocks noChangeAspect="1" noChangeArrowheads="1"/>
          </p:cNvPicPr>
          <p:nvPr/>
        </p:nvPicPr>
        <p:blipFill>
          <a:blip r:embed="rId3" cstate="print"/>
          <a:srcRect/>
          <a:stretch>
            <a:fillRect/>
          </a:stretch>
        </p:blipFill>
        <p:spPr bwMode="auto">
          <a:xfrm>
            <a:off x="5186363" y="2338388"/>
            <a:ext cx="3240087" cy="3503612"/>
          </a:xfrm>
          <a:prstGeom prst="rect">
            <a:avLst/>
          </a:prstGeom>
          <a:noFill/>
          <a:ln w="9525">
            <a:noFill/>
            <a:miter lim="800000"/>
            <a:headEnd/>
            <a:tailEnd/>
          </a:ln>
        </p:spPr>
      </p:pic>
    </p:spTree>
  </p:cSld>
  <p:clrMapOvr>
    <a:masterClrMapping/>
  </p:clrMapOvr>
  <p:transition advClick="0" advTm="5000"/>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78178" name="页脚占位符 3"/>
          <p:cNvSpPr>
            <a:spLocks noGrp="1"/>
          </p:cNvSpPr>
          <p:nvPr>
            <p:ph type="ftr" sz="quarter" idx="10"/>
          </p:nvPr>
        </p:nvSpPr>
        <p:spPr>
          <a:noFill/>
          <a:ln>
            <a:miter lim="800000"/>
          </a:ln>
        </p:spPr>
        <p:txBody>
          <a:bodyPr/>
          <a:lstStyle/>
          <a:p>
            <a:endParaRPr lang="zh-CN" altLang="zh-CN"/>
          </a:p>
        </p:txBody>
      </p:sp>
      <p:sp>
        <p:nvSpPr>
          <p:cNvPr id="178179" name="灯片编号占位符 4"/>
          <p:cNvSpPr>
            <a:spLocks noGrp="1"/>
          </p:cNvSpPr>
          <p:nvPr>
            <p:ph type="sldNum" sz="quarter" idx="11"/>
          </p:nvPr>
        </p:nvSpPr>
        <p:spPr>
          <a:noFill/>
          <a:ln>
            <a:miter lim="800000"/>
          </a:ln>
        </p:spPr>
        <p:txBody>
          <a:bodyPr/>
          <a:lstStyle/>
          <a:p>
            <a:endParaRPr lang="zh-CN" altLang="zh-CN"/>
          </a:p>
        </p:txBody>
      </p:sp>
      <p:sp>
        <p:nvSpPr>
          <p:cNvPr id="178180" name="日期占位符 5"/>
          <p:cNvSpPr>
            <a:spLocks noGrp="1"/>
          </p:cNvSpPr>
          <p:nvPr>
            <p:ph type="dt" sz="quarter" idx="12"/>
          </p:nvPr>
        </p:nvSpPr>
        <p:spPr>
          <a:noFill/>
          <a:ln>
            <a:miter lim="800000"/>
          </a:ln>
        </p:spPr>
        <p:txBody>
          <a:bodyPr/>
          <a:lstStyle/>
          <a:p>
            <a:endParaRPr lang="zh-CN" altLang="zh-CN"/>
          </a:p>
        </p:txBody>
      </p:sp>
      <p:sp>
        <p:nvSpPr>
          <p:cNvPr id="178181" name="Rectangle 2"/>
          <p:cNvSpPr>
            <a:spLocks noGrp="1" noChangeArrowheads="1"/>
          </p:cNvSpPr>
          <p:nvPr>
            <p:ph type="title"/>
          </p:nvPr>
        </p:nvSpPr>
        <p:spPr>
          <a:xfrm>
            <a:off x="1908175" y="100965"/>
            <a:ext cx="6050280" cy="927735"/>
          </a:xfrm>
          <a:noFill/>
        </p:spPr>
        <p:txBody>
          <a:bodyPr/>
          <a:lstStyle/>
          <a:p>
            <a:pPr eaLnBrk="1" hangingPunct="1"/>
            <a:r>
              <a:rPr lang="zh-CN" altLang="en-US" sz="2800" b="1" smtClean="0"/>
              <a:t>精装饰验收规定的设计</a:t>
            </a:r>
            <a:endParaRPr lang="zh-CN" altLang="en-US" sz="2800" b="1" smtClean="0"/>
          </a:p>
        </p:txBody>
      </p:sp>
      <p:sp>
        <p:nvSpPr>
          <p:cNvPr id="178182" name="Rectangle 3"/>
          <p:cNvSpPr>
            <a:spLocks noChangeArrowheads="1"/>
          </p:cNvSpPr>
          <p:nvPr/>
        </p:nvSpPr>
        <p:spPr bwMode="auto">
          <a:xfrm>
            <a:off x="876618" y="1238250"/>
            <a:ext cx="7389812" cy="914400"/>
          </a:xfrm>
          <a:prstGeom prst="rect">
            <a:avLst/>
          </a:prstGeom>
          <a:noFill/>
          <a:ln w="9525">
            <a:noFill/>
            <a:miter lim="800000"/>
          </a:ln>
          <a:effectLst/>
        </p:spPr>
        <p:txBody>
          <a:bodyPr lIns="0" tIns="0" rIns="0" bIns="0" anchor="ctr">
            <a:spAutoFit/>
          </a:bodyPr>
          <a:lstStyle/>
          <a:p>
            <a:pPr algn="l"/>
            <a:r>
              <a:rPr lang="zh-CN" altLang="zh-CN" sz="2400" b="0">
                <a:ea typeface="黑体" panose="02010609060101010101" pitchFamily="2" charset="-122"/>
              </a:rPr>
              <a:t>8.</a:t>
            </a:r>
            <a:r>
              <a:rPr lang="zh-CN" sz="2400" b="0">
                <a:ea typeface="黑体" panose="02010609060101010101" pitchFamily="2" charset="-122"/>
              </a:rPr>
              <a:t>主卧</a:t>
            </a:r>
            <a:endParaRPr lang="zh-CN" sz="2400" b="0">
              <a:ea typeface="黑体" panose="02010609060101010101" pitchFamily="2" charset="-122"/>
            </a:endParaRPr>
          </a:p>
          <a:p>
            <a:pPr algn="l"/>
            <a:r>
              <a:rPr lang="zh-CN" sz="1800" b="0">
                <a:ea typeface="黑体" panose="02010609060101010101" pitchFamily="2" charset="-122"/>
              </a:rPr>
              <a:t>规定动作：介绍一下实木复合地板；提示推拉一下铝合金门窗是否好用；开关插座抽查一下；提示紧急报警按钮</a:t>
            </a:r>
            <a:endParaRPr lang="zh-CN" sz="1800" b="0">
              <a:ea typeface="黑体" panose="02010609060101010101" pitchFamily="2" charset="-122"/>
            </a:endParaRPr>
          </a:p>
        </p:txBody>
      </p:sp>
      <p:pic>
        <p:nvPicPr>
          <p:cNvPr id="178183" name="Picture 4" descr="CIMG0096"/>
          <p:cNvPicPr>
            <a:picLocks noChangeAspect="1" noChangeArrowheads="1"/>
          </p:cNvPicPr>
          <p:nvPr/>
        </p:nvPicPr>
        <p:blipFill>
          <a:blip r:embed="rId2" cstate="print"/>
          <a:srcRect/>
          <a:stretch>
            <a:fillRect/>
          </a:stretch>
        </p:blipFill>
        <p:spPr bwMode="auto">
          <a:xfrm>
            <a:off x="4669155" y="2614613"/>
            <a:ext cx="3851275" cy="2879725"/>
          </a:xfrm>
          <a:prstGeom prst="rect">
            <a:avLst/>
          </a:prstGeom>
          <a:noFill/>
          <a:ln w="9525">
            <a:noFill/>
            <a:miter lim="800000"/>
            <a:headEnd/>
            <a:tailEnd/>
          </a:ln>
        </p:spPr>
      </p:pic>
      <p:pic>
        <p:nvPicPr>
          <p:cNvPr id="178184" name="Picture 5" descr="CIMG0095"/>
          <p:cNvPicPr>
            <a:picLocks noChangeAspect="1" noChangeArrowheads="1"/>
          </p:cNvPicPr>
          <p:nvPr/>
        </p:nvPicPr>
        <p:blipFill>
          <a:blip r:embed="rId3" cstate="print"/>
          <a:srcRect/>
          <a:stretch>
            <a:fillRect/>
          </a:stretch>
        </p:blipFill>
        <p:spPr bwMode="auto">
          <a:xfrm>
            <a:off x="457200" y="2614613"/>
            <a:ext cx="4103688" cy="2879725"/>
          </a:xfrm>
          <a:prstGeom prst="rect">
            <a:avLst/>
          </a:prstGeom>
          <a:noFill/>
          <a:ln w="9525">
            <a:noFill/>
            <a:miter lim="800000"/>
            <a:headEnd/>
            <a:tailEnd/>
          </a:ln>
        </p:spPr>
      </p:pic>
    </p:spTree>
  </p:cSld>
  <p:clrMapOvr>
    <a:masterClrMapping/>
  </p:clrMapOvr>
  <p:transition advClick="0" advTm="5000"/>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25400" y="3175"/>
            <a:ext cx="9185275" cy="6869430"/>
          </a:xfrm>
          <a:prstGeom prst="rect">
            <a:avLst/>
          </a:prstGeom>
        </p:spPr>
      </p:pic>
      <p:sp>
        <p:nvSpPr>
          <p:cNvPr id="24578" name="Rectangle 2"/>
          <p:cNvSpPr>
            <a:spLocks noGrp="1" noChangeArrowheads="1"/>
          </p:cNvSpPr>
          <p:nvPr>
            <p:ph type="title"/>
          </p:nvPr>
        </p:nvSpPr>
        <p:spPr>
          <a:xfrm>
            <a:off x="468630" y="-181610"/>
            <a:ext cx="4175125" cy="869950"/>
          </a:xfrm>
        </p:spPr>
        <p:txBody>
          <a:bodyPr/>
          <a:lstStyle/>
          <a:p>
            <a:pPr eaLnBrk="1" hangingPunct="1"/>
            <a:br>
              <a:rPr lang="zh-CN" altLang="en-US" sz="4000" b="1" smtClean="0"/>
            </a:br>
            <a:r>
              <a:rPr lang="zh-CN" altLang="en-US" sz="2800" b="1" smtClean="0">
                <a:solidFill>
                  <a:schemeClr val="bg1"/>
                </a:solidFill>
              </a:rPr>
              <a:t>（二）、户内</a:t>
            </a:r>
            <a:endParaRPr lang="zh-CN" altLang="en-US" sz="2800" b="1" smtClean="0">
              <a:solidFill>
                <a:schemeClr val="bg1"/>
              </a:solidFill>
            </a:endParaRPr>
          </a:p>
        </p:txBody>
      </p:sp>
      <p:sp>
        <p:nvSpPr>
          <p:cNvPr id="24579" name="Rectangle 3"/>
          <p:cNvSpPr>
            <a:spLocks noGrp="1" noChangeArrowheads="1"/>
          </p:cNvSpPr>
          <p:nvPr>
            <p:ph type="body" idx="1"/>
          </p:nvPr>
        </p:nvSpPr>
        <p:spPr>
          <a:xfrm>
            <a:off x="603250" y="1510030"/>
            <a:ext cx="8540750" cy="3573145"/>
          </a:xfrm>
        </p:spPr>
        <p:txBody>
          <a:bodyPr/>
          <a:lstStyle/>
          <a:p>
            <a:pPr eaLnBrk="1" hangingPunct="1">
              <a:lnSpc>
                <a:spcPct val="80000"/>
              </a:lnSpc>
            </a:pPr>
            <a:r>
              <a:rPr lang="zh-CN" altLang="en-US" sz="1400" b="1" smtClean="0">
                <a:solidFill>
                  <a:srgbClr val="FF3300"/>
                </a:solidFill>
              </a:rPr>
              <a:t>1、客厅、餐厅：</a:t>
            </a:r>
            <a:endParaRPr lang="zh-CN" altLang="en-US" sz="1400" b="1" smtClean="0">
              <a:solidFill>
                <a:srgbClr val="FF3300"/>
              </a:solidFill>
            </a:endParaRPr>
          </a:p>
          <a:p>
            <a:pPr eaLnBrk="1" hangingPunct="1">
              <a:lnSpc>
                <a:spcPct val="80000"/>
              </a:lnSpc>
            </a:pPr>
            <a:r>
              <a:rPr lang="zh-CN" altLang="en-US" sz="1400" b="1" smtClean="0">
                <a:solidFill>
                  <a:schemeClr val="tx2"/>
                </a:solidFill>
              </a:rPr>
              <a:t>      墙面：墙纸</a:t>
            </a:r>
            <a:endParaRPr lang="zh-CN" altLang="en-US" sz="1400" b="1" smtClean="0">
              <a:solidFill>
                <a:schemeClr val="tx2"/>
              </a:solidFill>
            </a:endParaRPr>
          </a:p>
          <a:p>
            <a:pPr eaLnBrk="1" hangingPunct="1">
              <a:lnSpc>
                <a:spcPct val="80000"/>
              </a:lnSpc>
            </a:pPr>
            <a:r>
              <a:rPr lang="zh-CN" altLang="en-US" sz="1400" b="1" smtClean="0">
                <a:solidFill>
                  <a:schemeClr val="tx2"/>
                </a:solidFill>
              </a:rPr>
              <a:t>      地面：品牌瓷砖，局部石材铺贴</a:t>
            </a:r>
            <a:endParaRPr lang="zh-CN" altLang="en-US" sz="1400" b="1" smtClean="0">
              <a:solidFill>
                <a:schemeClr val="tx2"/>
              </a:solidFill>
            </a:endParaRPr>
          </a:p>
          <a:p>
            <a:pPr eaLnBrk="1" hangingPunct="1">
              <a:lnSpc>
                <a:spcPct val="80000"/>
              </a:lnSpc>
            </a:pPr>
            <a:r>
              <a:rPr lang="zh-CN" altLang="en-US" sz="1400" b="1" smtClean="0">
                <a:solidFill>
                  <a:schemeClr val="tx2"/>
                </a:solidFill>
              </a:rPr>
              <a:t>      天棚：品牌乳胶漆，局部吊顶</a:t>
            </a:r>
            <a:endParaRPr lang="zh-CN" altLang="en-US" sz="1400" b="1" smtClean="0">
              <a:solidFill>
                <a:schemeClr val="tx2"/>
              </a:solidFill>
            </a:endParaRPr>
          </a:p>
          <a:p>
            <a:pPr eaLnBrk="1" hangingPunct="1">
              <a:lnSpc>
                <a:spcPct val="80000"/>
              </a:lnSpc>
            </a:pPr>
            <a:r>
              <a:rPr lang="zh-CN" altLang="en-US" sz="1400" b="1" smtClean="0">
                <a:solidFill>
                  <a:srgbClr val="FF3300"/>
                </a:solidFill>
              </a:rPr>
              <a:t>2、卧室：</a:t>
            </a:r>
            <a:endParaRPr lang="zh-CN" altLang="en-US" sz="1400" b="1" smtClean="0">
              <a:solidFill>
                <a:srgbClr val="FF3300"/>
              </a:solidFill>
            </a:endParaRPr>
          </a:p>
          <a:p>
            <a:pPr eaLnBrk="1" hangingPunct="1">
              <a:lnSpc>
                <a:spcPct val="80000"/>
              </a:lnSpc>
            </a:pPr>
            <a:r>
              <a:rPr lang="zh-CN" altLang="en-US" sz="1400" b="1" smtClean="0">
                <a:solidFill>
                  <a:schemeClr val="tx2"/>
                </a:solidFill>
              </a:rPr>
              <a:t>      墙面：品牌墙纸</a:t>
            </a:r>
            <a:endParaRPr lang="zh-CN" altLang="en-US" sz="1400" b="1" smtClean="0">
              <a:solidFill>
                <a:schemeClr val="tx2"/>
              </a:solidFill>
            </a:endParaRPr>
          </a:p>
          <a:p>
            <a:pPr eaLnBrk="1" hangingPunct="1">
              <a:lnSpc>
                <a:spcPct val="80000"/>
              </a:lnSpc>
            </a:pPr>
            <a:r>
              <a:rPr lang="zh-CN" altLang="en-US" sz="1400" b="1" smtClean="0">
                <a:solidFill>
                  <a:schemeClr val="tx2"/>
                </a:solidFill>
              </a:rPr>
              <a:t>      地面：品牌实木复合多层地板</a:t>
            </a:r>
            <a:endParaRPr lang="zh-CN" altLang="en-US" sz="1400" b="1" smtClean="0">
              <a:solidFill>
                <a:schemeClr val="tx2"/>
              </a:solidFill>
            </a:endParaRPr>
          </a:p>
          <a:p>
            <a:pPr eaLnBrk="1" hangingPunct="1">
              <a:lnSpc>
                <a:spcPct val="80000"/>
              </a:lnSpc>
            </a:pPr>
            <a:r>
              <a:rPr lang="zh-CN" altLang="en-US" sz="1400" b="1" smtClean="0">
                <a:solidFill>
                  <a:schemeClr val="tx2"/>
                </a:solidFill>
              </a:rPr>
              <a:t>      天棚：品牌乳胶漆</a:t>
            </a:r>
            <a:endParaRPr lang="zh-CN" altLang="en-US" sz="1400" b="1" smtClean="0">
              <a:solidFill>
                <a:schemeClr val="tx2"/>
              </a:solidFill>
            </a:endParaRPr>
          </a:p>
          <a:p>
            <a:pPr eaLnBrk="1" hangingPunct="1">
              <a:lnSpc>
                <a:spcPct val="80000"/>
              </a:lnSpc>
            </a:pPr>
            <a:r>
              <a:rPr lang="zh-CN" altLang="en-US" sz="1400" b="1" smtClean="0">
                <a:solidFill>
                  <a:schemeClr val="tx2"/>
                </a:solidFill>
              </a:rPr>
              <a:t>      落地窗：配防护栏杆	</a:t>
            </a:r>
            <a:endParaRPr lang="zh-CN" altLang="en-US" sz="1400" b="1" smtClean="0">
              <a:solidFill>
                <a:schemeClr val="tx2"/>
              </a:solidFill>
            </a:endParaRPr>
          </a:p>
          <a:p>
            <a:pPr eaLnBrk="1" hangingPunct="1">
              <a:lnSpc>
                <a:spcPct val="80000"/>
              </a:lnSpc>
            </a:pPr>
            <a:r>
              <a:rPr lang="zh-CN" altLang="en-US" sz="1400" b="1" smtClean="0">
                <a:solidFill>
                  <a:srgbClr val="FF3300"/>
                </a:solidFill>
              </a:rPr>
              <a:t>3、厨房：</a:t>
            </a:r>
            <a:endParaRPr lang="zh-CN" altLang="en-US" sz="1400" b="1" smtClean="0">
              <a:solidFill>
                <a:srgbClr val="FF3300"/>
              </a:solidFill>
            </a:endParaRPr>
          </a:p>
          <a:p>
            <a:pPr eaLnBrk="1" hangingPunct="1">
              <a:lnSpc>
                <a:spcPct val="80000"/>
              </a:lnSpc>
            </a:pPr>
            <a:r>
              <a:rPr lang="zh-CN" altLang="en-US" sz="1400" b="1" smtClean="0">
                <a:solidFill>
                  <a:schemeClr val="tx2"/>
                </a:solidFill>
              </a:rPr>
              <a:t>      墙、地面：品牌瓷砖</a:t>
            </a:r>
            <a:endParaRPr lang="zh-CN" altLang="en-US" sz="1400" b="1" smtClean="0">
              <a:solidFill>
                <a:schemeClr val="tx2"/>
              </a:solidFill>
            </a:endParaRPr>
          </a:p>
          <a:p>
            <a:pPr eaLnBrk="1" hangingPunct="1">
              <a:lnSpc>
                <a:spcPct val="80000"/>
              </a:lnSpc>
            </a:pPr>
            <a:r>
              <a:rPr lang="zh-CN" altLang="en-US" sz="1400" b="1" smtClean="0">
                <a:solidFill>
                  <a:schemeClr val="tx2"/>
                </a:solidFill>
              </a:rPr>
              <a:t>      天棚：水泥纤维板品牌防水乳胶漆饰面</a:t>
            </a:r>
            <a:endParaRPr lang="zh-CN" altLang="en-US" sz="1400" b="1" smtClean="0">
              <a:solidFill>
                <a:schemeClr val="tx2"/>
              </a:solidFill>
            </a:endParaRPr>
          </a:p>
          <a:p>
            <a:pPr eaLnBrk="1" hangingPunct="1">
              <a:lnSpc>
                <a:spcPct val="80000"/>
              </a:lnSpc>
            </a:pPr>
            <a:r>
              <a:rPr lang="zh-CN" altLang="en-US" sz="1400" b="1" smtClean="0">
                <a:solidFill>
                  <a:schemeClr val="tx2"/>
                </a:solidFill>
              </a:rPr>
              <a:t>      橱柜：品牌橱柜　　</a:t>
            </a:r>
            <a:endParaRPr lang="zh-CN" altLang="en-US" sz="1400" b="1" smtClean="0">
              <a:solidFill>
                <a:schemeClr val="tx2"/>
              </a:solidFill>
            </a:endParaRPr>
          </a:p>
          <a:p>
            <a:pPr eaLnBrk="1" hangingPunct="1">
              <a:lnSpc>
                <a:spcPct val="80000"/>
              </a:lnSpc>
            </a:pPr>
            <a:r>
              <a:rPr lang="zh-CN" altLang="en-US" sz="1400" b="1" smtClean="0">
                <a:solidFill>
                  <a:schemeClr val="tx2"/>
                </a:solidFill>
              </a:rPr>
              <a:t>      灶具及抽油烟机：著名品牌</a:t>
            </a:r>
            <a:endParaRPr lang="zh-CN" altLang="en-US" sz="1400" b="1" smtClean="0">
              <a:solidFill>
                <a:schemeClr val="tx2"/>
              </a:solidFill>
            </a:endParaRPr>
          </a:p>
          <a:p>
            <a:pPr eaLnBrk="1" hangingPunct="1">
              <a:lnSpc>
                <a:spcPct val="80000"/>
              </a:lnSpc>
            </a:pPr>
            <a:r>
              <a:rPr lang="zh-CN" altLang="en-US" sz="1400" b="1" smtClean="0">
                <a:solidFill>
                  <a:schemeClr val="tx2"/>
                </a:solidFill>
              </a:rPr>
              <a:t>      洗涤槽及龙头：著名品牌</a:t>
            </a:r>
            <a:endParaRPr lang="zh-CN" altLang="en-US" sz="1400" b="1" smtClean="0">
              <a:solidFill>
                <a:schemeClr val="tx2"/>
              </a:solidFill>
            </a:endParaRPr>
          </a:p>
          <a:p>
            <a:pPr eaLnBrk="1" hangingPunct="1">
              <a:lnSpc>
                <a:spcPct val="80000"/>
              </a:lnSpc>
            </a:pPr>
            <a:r>
              <a:rPr lang="zh-CN" altLang="en-US" sz="1400" b="1" smtClean="0">
                <a:solidFill>
                  <a:srgbClr val="FF3300"/>
                </a:solidFill>
                <a:sym typeface="Arial" panose="020B0604020202020204" pitchFamily="34" charset="0"/>
              </a:rPr>
              <a:t>4、</a:t>
            </a:r>
            <a:r>
              <a:rPr lang="zh-CN" altLang="en-US" sz="1400" b="1" smtClean="0">
                <a:solidFill>
                  <a:srgbClr val="FF3300"/>
                </a:solidFill>
              </a:rPr>
              <a:t>卫生间:</a:t>
            </a:r>
            <a:endParaRPr lang="zh-CN" altLang="en-US" sz="1400" b="1" smtClean="0">
              <a:solidFill>
                <a:srgbClr val="FF3300"/>
              </a:solidFill>
            </a:endParaRPr>
          </a:p>
          <a:p>
            <a:pPr eaLnBrk="1" hangingPunct="1">
              <a:lnSpc>
                <a:spcPct val="80000"/>
              </a:lnSpc>
            </a:pPr>
            <a:r>
              <a:rPr lang="zh-CN" altLang="en-US" sz="1400" b="1" smtClean="0">
                <a:solidFill>
                  <a:srgbClr val="FF3300"/>
                </a:solidFill>
              </a:rPr>
              <a:t>      </a:t>
            </a:r>
            <a:r>
              <a:rPr lang="zh-CN" altLang="en-US" sz="1400" b="1" smtClean="0">
                <a:solidFill>
                  <a:schemeClr val="tx2"/>
                </a:solidFill>
              </a:rPr>
              <a:t>墙、地面：品牌瓷砖</a:t>
            </a:r>
            <a:endParaRPr lang="zh-CN" altLang="en-US" sz="1400" b="1" smtClean="0">
              <a:solidFill>
                <a:schemeClr val="tx2"/>
              </a:solidFill>
            </a:endParaRPr>
          </a:p>
          <a:p>
            <a:pPr eaLnBrk="1" hangingPunct="1">
              <a:lnSpc>
                <a:spcPct val="80000"/>
              </a:lnSpc>
            </a:pPr>
            <a:r>
              <a:rPr lang="zh-CN" altLang="en-US" sz="1400" b="1" smtClean="0">
                <a:solidFill>
                  <a:schemeClr val="tx2"/>
                </a:solidFill>
              </a:rPr>
              <a:t>      天棚：水泥纤维板，品牌防水乳胶漆饰面</a:t>
            </a:r>
            <a:endParaRPr lang="zh-CN" altLang="en-US" sz="1400" b="1" smtClean="0">
              <a:solidFill>
                <a:schemeClr val="tx2"/>
              </a:solidFill>
            </a:endParaRPr>
          </a:p>
          <a:p>
            <a:pPr eaLnBrk="1" hangingPunct="1">
              <a:lnSpc>
                <a:spcPct val="80000"/>
              </a:lnSpc>
            </a:pPr>
            <a:r>
              <a:rPr lang="zh-CN" altLang="en-US" sz="1400" b="1" smtClean="0">
                <a:solidFill>
                  <a:schemeClr val="tx2"/>
                </a:solidFill>
              </a:rPr>
              <a:t>      台盆、洁具:著名品牌</a:t>
            </a:r>
            <a:endParaRPr lang="zh-CN" altLang="en-US" sz="1400" b="1" smtClean="0">
              <a:solidFill>
                <a:schemeClr val="tx2"/>
              </a:solidFill>
            </a:endParaRPr>
          </a:p>
          <a:p>
            <a:pPr eaLnBrk="1" hangingPunct="1">
              <a:lnSpc>
                <a:spcPct val="80000"/>
              </a:lnSpc>
            </a:pPr>
            <a:r>
              <a:rPr lang="zh-CN" altLang="en-US" sz="1400" b="1" smtClean="0">
                <a:solidFill>
                  <a:schemeClr val="tx2"/>
                </a:solidFill>
              </a:rPr>
              <a:t>       龙头、花晒、淋浴房、五金:著名品牌</a:t>
            </a:r>
            <a:endParaRPr lang="zh-CN" altLang="en-US" sz="1400" b="1" smtClean="0">
              <a:solidFill>
                <a:schemeClr val="tx2"/>
              </a:solidFill>
            </a:endParaRPr>
          </a:p>
          <a:p>
            <a:pPr eaLnBrk="1" hangingPunct="1">
              <a:lnSpc>
                <a:spcPct val="80000"/>
              </a:lnSpc>
            </a:pPr>
            <a:r>
              <a:rPr lang="zh-CN" altLang="en-US" sz="1400" b="1" smtClean="0">
                <a:solidFill>
                  <a:srgbClr val="FF3300"/>
                </a:solidFill>
              </a:rPr>
              <a:t>      </a:t>
            </a:r>
            <a:r>
              <a:rPr lang="zh-CN" altLang="en-US" sz="1400" b="1" smtClean="0">
                <a:solidFill>
                  <a:schemeClr val="tx2"/>
                </a:solidFill>
              </a:rPr>
              <a:t>　</a:t>
            </a:r>
            <a:endParaRPr lang="zh-CN" altLang="en-US" sz="1400" b="1" smtClean="0">
              <a:solidFill>
                <a:schemeClr val="tx2"/>
              </a:solidFill>
            </a:endParaRPr>
          </a:p>
          <a:p>
            <a:pPr eaLnBrk="1" hangingPunct="1">
              <a:lnSpc>
                <a:spcPct val="80000"/>
              </a:lnSpc>
            </a:pPr>
            <a:r>
              <a:rPr lang="zh-CN" altLang="en-US" sz="1400" b="1" smtClean="0">
                <a:solidFill>
                  <a:srgbClr val="FF3300"/>
                </a:solidFill>
              </a:rPr>
              <a:t>五、</a:t>
            </a:r>
            <a:r>
              <a:rPr lang="zh-CN" altLang="en-US" sz="1400" b="1" smtClean="0">
                <a:solidFill>
                  <a:schemeClr val="tx2"/>
                </a:solidFill>
              </a:rPr>
              <a:t>精装修施工规范要求及施工图集</a:t>
            </a:r>
            <a:endParaRPr lang="zh-CN" altLang="en-US" sz="1400" b="1" smtClean="0">
              <a:solidFill>
                <a:schemeClr val="tx2"/>
              </a:solidFill>
            </a:endParaRPr>
          </a:p>
          <a:p>
            <a:pPr eaLnBrk="1" hangingPunct="1">
              <a:lnSpc>
                <a:spcPct val="80000"/>
              </a:lnSpc>
            </a:pPr>
            <a:endParaRPr lang="zh-CN" altLang="en-US" sz="1400" b="1" smtClean="0">
              <a:solidFill>
                <a:schemeClr val="tx2"/>
              </a:solidFill>
            </a:endParaRPr>
          </a:p>
        </p:txBody>
      </p:sp>
    </p:spTree>
  </p:cSld>
  <p:clrMapOvr>
    <a:masterClrMapping/>
  </p:clrMapOvr>
  <p:transition advClick="0" advTm="5000"/>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79202" name="页脚占位符 3"/>
          <p:cNvSpPr>
            <a:spLocks noGrp="1"/>
          </p:cNvSpPr>
          <p:nvPr>
            <p:ph type="ftr" sz="quarter" idx="10"/>
          </p:nvPr>
        </p:nvSpPr>
        <p:spPr>
          <a:noFill/>
          <a:ln>
            <a:miter lim="800000"/>
          </a:ln>
        </p:spPr>
        <p:txBody>
          <a:bodyPr/>
          <a:lstStyle/>
          <a:p>
            <a:endParaRPr lang="zh-CN" altLang="zh-CN"/>
          </a:p>
        </p:txBody>
      </p:sp>
      <p:sp>
        <p:nvSpPr>
          <p:cNvPr id="179203" name="灯片编号占位符 4"/>
          <p:cNvSpPr>
            <a:spLocks noGrp="1"/>
          </p:cNvSpPr>
          <p:nvPr>
            <p:ph type="sldNum" sz="quarter" idx="11"/>
          </p:nvPr>
        </p:nvSpPr>
        <p:spPr>
          <a:noFill/>
          <a:ln>
            <a:miter lim="800000"/>
          </a:ln>
        </p:spPr>
        <p:txBody>
          <a:bodyPr/>
          <a:lstStyle/>
          <a:p>
            <a:endParaRPr lang="zh-CN" altLang="zh-CN"/>
          </a:p>
        </p:txBody>
      </p:sp>
      <p:sp>
        <p:nvSpPr>
          <p:cNvPr id="179204" name="日期占位符 5"/>
          <p:cNvSpPr>
            <a:spLocks noGrp="1"/>
          </p:cNvSpPr>
          <p:nvPr>
            <p:ph type="dt" sz="quarter" idx="12"/>
          </p:nvPr>
        </p:nvSpPr>
        <p:spPr>
          <a:noFill/>
          <a:ln>
            <a:miter lim="800000"/>
          </a:ln>
        </p:spPr>
        <p:txBody>
          <a:bodyPr/>
          <a:lstStyle/>
          <a:p>
            <a:endParaRPr lang="zh-CN" altLang="zh-CN"/>
          </a:p>
        </p:txBody>
      </p:sp>
      <p:sp>
        <p:nvSpPr>
          <p:cNvPr id="179205" name="Rectangle 2"/>
          <p:cNvSpPr>
            <a:spLocks noGrp="1" noChangeArrowheads="1"/>
          </p:cNvSpPr>
          <p:nvPr>
            <p:ph type="title"/>
          </p:nvPr>
        </p:nvSpPr>
        <p:spPr>
          <a:xfrm>
            <a:off x="1764030" y="123190"/>
            <a:ext cx="5836920" cy="993775"/>
          </a:xfrm>
          <a:noFill/>
        </p:spPr>
        <p:txBody>
          <a:bodyPr/>
          <a:lstStyle/>
          <a:p>
            <a:pPr eaLnBrk="1" hangingPunct="1"/>
            <a:r>
              <a:rPr lang="zh-CN" altLang="en-US" sz="2800" b="1" smtClean="0"/>
              <a:t>精装饰验收规定的设计</a:t>
            </a:r>
            <a:endParaRPr lang="zh-CN" altLang="en-US" sz="2800" b="1" smtClean="0"/>
          </a:p>
        </p:txBody>
      </p:sp>
      <p:sp>
        <p:nvSpPr>
          <p:cNvPr id="179206" name="Rectangle 3"/>
          <p:cNvSpPr>
            <a:spLocks noChangeArrowheads="1"/>
          </p:cNvSpPr>
          <p:nvPr/>
        </p:nvSpPr>
        <p:spPr bwMode="auto">
          <a:xfrm>
            <a:off x="539750" y="1728788"/>
            <a:ext cx="7847013" cy="1189037"/>
          </a:xfrm>
          <a:prstGeom prst="rect">
            <a:avLst/>
          </a:prstGeom>
          <a:noFill/>
          <a:ln w="9525">
            <a:noFill/>
            <a:miter lim="800000"/>
          </a:ln>
          <a:effectLst/>
        </p:spPr>
        <p:txBody>
          <a:bodyPr lIns="0" tIns="0" rIns="0" bIns="0" anchor="ctr">
            <a:spAutoFit/>
          </a:bodyPr>
          <a:lstStyle/>
          <a:p>
            <a:pPr algn="l"/>
            <a:r>
              <a:rPr lang="zh-CN" altLang="zh-CN" sz="2400" b="0">
                <a:ea typeface="黑体" panose="02010609060101010101" pitchFamily="2" charset="-122"/>
              </a:rPr>
              <a:t>9.</a:t>
            </a:r>
            <a:r>
              <a:rPr lang="zh-CN" sz="2400" b="0">
                <a:ea typeface="黑体" panose="02010609060101010101" pitchFamily="2" charset="-122"/>
              </a:rPr>
              <a:t>主卫</a:t>
            </a:r>
            <a:endParaRPr lang="zh-CN" sz="2400" b="0">
              <a:ea typeface="黑体" panose="02010609060101010101" pitchFamily="2" charset="-122"/>
            </a:endParaRPr>
          </a:p>
          <a:p>
            <a:pPr algn="l"/>
            <a:r>
              <a:rPr lang="zh-CN" altLang="zh-CN" sz="1800" b="0">
                <a:ea typeface="黑体" panose="02010609060101010101" pitchFamily="2" charset="-122"/>
              </a:rPr>
              <a:t>   </a:t>
            </a:r>
            <a:r>
              <a:rPr lang="zh-CN" sz="1800" b="0">
                <a:ea typeface="黑体" panose="02010609060101010101" pitchFamily="2" charset="-122"/>
              </a:rPr>
              <a:t>规定动作：检查所有的水龙头和阀门，打开浴柜检查四角阀是否有漏水；</a:t>
            </a:r>
            <a:endParaRPr lang="zh-CN" sz="1800" b="0">
              <a:ea typeface="黑体" panose="02010609060101010101" pitchFamily="2" charset="-122"/>
            </a:endParaRPr>
          </a:p>
          <a:p>
            <a:pPr algn="l"/>
            <a:r>
              <a:rPr lang="zh-CN" altLang="zh-CN" sz="1800" b="0">
                <a:ea typeface="黑体" panose="02010609060101010101" pitchFamily="2" charset="-122"/>
              </a:rPr>
              <a:t>   </a:t>
            </a:r>
            <a:r>
              <a:rPr lang="zh-CN" sz="1800" b="0">
                <a:ea typeface="黑体" panose="02010609060101010101" pitchFamily="2" charset="-122"/>
              </a:rPr>
              <a:t>试一试所有的电器开关；柜体如有不清洁用毛巾擦一擦，记住一定用毛巾            擦试一下龙头和镜面；冲水后再揭开马桶盖</a:t>
            </a:r>
            <a:r>
              <a:rPr lang="zh-CN" sz="1800" b="0">
                <a:solidFill>
                  <a:schemeClr val="tx1"/>
                </a:solidFill>
                <a:ea typeface="黑体" panose="02010609060101010101" pitchFamily="2" charset="-122"/>
              </a:rPr>
              <a:t>。</a:t>
            </a:r>
            <a:endParaRPr lang="zh-CN" sz="1800" b="0">
              <a:solidFill>
                <a:schemeClr val="tx1"/>
              </a:solidFill>
              <a:ea typeface="黑体" panose="02010609060101010101" pitchFamily="2" charset="-122"/>
            </a:endParaRPr>
          </a:p>
        </p:txBody>
      </p:sp>
      <p:pic>
        <p:nvPicPr>
          <p:cNvPr id="179207" name="Picture 4" descr="CIMG0110"/>
          <p:cNvPicPr>
            <a:picLocks noChangeAspect="1" noChangeArrowheads="1"/>
          </p:cNvPicPr>
          <p:nvPr/>
        </p:nvPicPr>
        <p:blipFill>
          <a:blip r:embed="rId2" cstate="print"/>
          <a:srcRect/>
          <a:stretch>
            <a:fillRect/>
          </a:stretch>
        </p:blipFill>
        <p:spPr bwMode="auto">
          <a:xfrm>
            <a:off x="457200" y="3069590"/>
            <a:ext cx="4103688" cy="3024188"/>
          </a:xfrm>
          <a:prstGeom prst="rect">
            <a:avLst/>
          </a:prstGeom>
          <a:noFill/>
          <a:ln w="9525">
            <a:noFill/>
            <a:miter lim="800000"/>
            <a:headEnd/>
            <a:tailEnd/>
          </a:ln>
        </p:spPr>
      </p:pic>
      <p:pic>
        <p:nvPicPr>
          <p:cNvPr id="179208" name="Picture 5" descr="CIMG0097"/>
          <p:cNvPicPr>
            <a:picLocks noChangeAspect="1" noChangeArrowheads="1"/>
          </p:cNvPicPr>
          <p:nvPr/>
        </p:nvPicPr>
        <p:blipFill>
          <a:blip r:embed="rId3" cstate="print"/>
          <a:srcRect/>
          <a:stretch>
            <a:fillRect/>
          </a:stretch>
        </p:blipFill>
        <p:spPr bwMode="auto">
          <a:xfrm>
            <a:off x="4797108" y="3069590"/>
            <a:ext cx="3889375" cy="3024188"/>
          </a:xfrm>
          <a:prstGeom prst="rect">
            <a:avLst/>
          </a:prstGeom>
          <a:noFill/>
          <a:ln w="9525">
            <a:noFill/>
            <a:miter lim="800000"/>
            <a:headEnd/>
            <a:tailEnd/>
          </a:ln>
        </p:spPr>
      </p:pic>
    </p:spTree>
  </p:cSld>
  <p:clrMapOvr>
    <a:masterClrMapping/>
  </p:clrMapOvr>
  <p:transition advClick="0" advTm="5000"/>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525" y="-5715"/>
            <a:ext cx="9236075" cy="6869430"/>
          </a:xfrm>
          <a:prstGeom prst="rect">
            <a:avLst/>
          </a:prstGeom>
        </p:spPr>
      </p:pic>
      <p:sp>
        <p:nvSpPr>
          <p:cNvPr id="180226" name="页脚占位符 3"/>
          <p:cNvSpPr>
            <a:spLocks noGrp="1"/>
          </p:cNvSpPr>
          <p:nvPr>
            <p:ph type="ftr" sz="quarter" idx="10"/>
          </p:nvPr>
        </p:nvSpPr>
        <p:spPr>
          <a:noFill/>
          <a:ln>
            <a:miter lim="800000"/>
          </a:ln>
        </p:spPr>
        <p:txBody>
          <a:bodyPr/>
          <a:lstStyle/>
          <a:p>
            <a:endParaRPr lang="zh-CN" altLang="zh-CN"/>
          </a:p>
        </p:txBody>
      </p:sp>
      <p:sp>
        <p:nvSpPr>
          <p:cNvPr id="180227" name="灯片编号占位符 4"/>
          <p:cNvSpPr>
            <a:spLocks noGrp="1"/>
          </p:cNvSpPr>
          <p:nvPr>
            <p:ph type="sldNum" sz="quarter" idx="11"/>
          </p:nvPr>
        </p:nvSpPr>
        <p:spPr>
          <a:noFill/>
          <a:ln>
            <a:miter lim="800000"/>
          </a:ln>
        </p:spPr>
        <p:txBody>
          <a:bodyPr/>
          <a:lstStyle/>
          <a:p>
            <a:endParaRPr lang="zh-CN" altLang="zh-CN"/>
          </a:p>
        </p:txBody>
      </p:sp>
      <p:sp>
        <p:nvSpPr>
          <p:cNvPr id="180228" name="日期占位符 5"/>
          <p:cNvSpPr>
            <a:spLocks noGrp="1"/>
          </p:cNvSpPr>
          <p:nvPr>
            <p:ph type="dt" sz="quarter" idx="12"/>
          </p:nvPr>
        </p:nvSpPr>
        <p:spPr>
          <a:noFill/>
          <a:ln>
            <a:miter lim="800000"/>
          </a:ln>
        </p:spPr>
        <p:txBody>
          <a:bodyPr/>
          <a:lstStyle/>
          <a:p>
            <a:endParaRPr lang="zh-CN" altLang="zh-CN"/>
          </a:p>
        </p:txBody>
      </p:sp>
      <p:sp>
        <p:nvSpPr>
          <p:cNvPr id="180229" name="Rectangle 2"/>
          <p:cNvSpPr>
            <a:spLocks noGrp="1" noChangeArrowheads="1"/>
          </p:cNvSpPr>
          <p:nvPr>
            <p:ph type="title"/>
          </p:nvPr>
        </p:nvSpPr>
        <p:spPr>
          <a:xfrm>
            <a:off x="1619250" y="120650"/>
            <a:ext cx="5978525" cy="928370"/>
          </a:xfrm>
          <a:noFill/>
        </p:spPr>
        <p:txBody>
          <a:bodyPr/>
          <a:lstStyle/>
          <a:p>
            <a:pPr eaLnBrk="1" hangingPunct="1"/>
            <a:r>
              <a:rPr lang="zh-CN" altLang="en-US" sz="3600" b="1" smtClean="0">
                <a:solidFill>
                  <a:srgbClr val="FF3300"/>
                </a:solidFill>
              </a:rPr>
              <a:t>精装饰验收规定的设计</a:t>
            </a:r>
            <a:endParaRPr lang="zh-CN" altLang="en-US" sz="3600" b="1" smtClean="0">
              <a:solidFill>
                <a:srgbClr val="FF3300"/>
              </a:solidFill>
            </a:endParaRPr>
          </a:p>
        </p:txBody>
      </p:sp>
      <p:sp>
        <p:nvSpPr>
          <p:cNvPr id="180230" name="Rectangle 3"/>
          <p:cNvSpPr>
            <a:spLocks noChangeArrowheads="1"/>
          </p:cNvSpPr>
          <p:nvPr/>
        </p:nvSpPr>
        <p:spPr bwMode="auto">
          <a:xfrm>
            <a:off x="900113" y="2016125"/>
            <a:ext cx="7342187" cy="2682875"/>
          </a:xfrm>
          <a:prstGeom prst="rect">
            <a:avLst/>
          </a:prstGeom>
          <a:noFill/>
          <a:ln w="9525">
            <a:noFill/>
            <a:miter lim="800000"/>
          </a:ln>
          <a:effectLst/>
        </p:spPr>
        <p:txBody>
          <a:bodyPr lIns="0" tIns="0" rIns="0" bIns="0" anchor="ctr">
            <a:spAutoFit/>
          </a:bodyPr>
          <a:lstStyle/>
          <a:p>
            <a:pPr algn="l"/>
            <a:r>
              <a:rPr lang="zh-CN" altLang="en-US" sz="2400" b="0">
                <a:ea typeface="黑体" panose="02010609060101010101" pitchFamily="2" charset="-122"/>
              </a:rPr>
              <a:t>10. 看水电表</a:t>
            </a:r>
            <a:endParaRPr lang="zh-CN" altLang="en-US" sz="2400" b="0">
              <a:ea typeface="黑体" panose="02010609060101010101" pitchFamily="2" charset="-122"/>
            </a:endParaRPr>
          </a:p>
          <a:p>
            <a:pPr algn="l"/>
            <a:r>
              <a:rPr lang="zh-CN" altLang="en-US" sz="2400" b="0">
                <a:ea typeface="黑体" panose="02010609060101010101" pitchFamily="2" charset="-122"/>
              </a:rPr>
              <a:t>      </a:t>
            </a:r>
            <a:endParaRPr lang="zh-CN" altLang="en-US" sz="2400" b="0">
              <a:ea typeface="黑体" panose="02010609060101010101" pitchFamily="2" charset="-122"/>
            </a:endParaRPr>
          </a:p>
          <a:p>
            <a:pPr algn="l"/>
            <a:r>
              <a:rPr lang="zh-CN" altLang="en-US" sz="2400" b="0">
                <a:ea typeface="黑体" panose="02010609060101010101" pitchFamily="2" charset="-122"/>
              </a:rPr>
              <a:t>规定动作：</a:t>
            </a:r>
            <a:endParaRPr lang="zh-CN" altLang="en-US" sz="2400" b="0">
              <a:ea typeface="黑体" panose="02010609060101010101" pitchFamily="2" charset="-122"/>
            </a:endParaRPr>
          </a:p>
          <a:p>
            <a:pPr algn="l"/>
            <a:r>
              <a:rPr lang="zh-CN" altLang="en-US" sz="2400" b="0">
                <a:ea typeface="黑体" panose="02010609060101010101" pitchFamily="2" charset="-122"/>
              </a:rPr>
              <a:t>陪同业主查看水电表的读数并做好记录，</a:t>
            </a:r>
            <a:endParaRPr lang="zh-CN" altLang="en-US" sz="2400" b="0">
              <a:ea typeface="黑体" panose="02010609060101010101" pitchFamily="2" charset="-122"/>
            </a:endParaRPr>
          </a:p>
          <a:p>
            <a:pPr algn="l"/>
            <a:r>
              <a:rPr lang="zh-CN" altLang="en-US" sz="2400" b="0">
                <a:ea typeface="黑体" panose="02010609060101010101" pitchFamily="2" charset="-122"/>
              </a:rPr>
              <a:t>业主确认水电表读数并签字确认</a:t>
            </a:r>
            <a:endParaRPr lang="zh-CN" altLang="en-US" sz="2400" b="0">
              <a:ea typeface="黑体" panose="02010609060101010101" pitchFamily="2" charset="-122"/>
            </a:endParaRPr>
          </a:p>
          <a:p>
            <a:pPr algn="l"/>
            <a:endParaRPr lang="zh-CN" altLang="en-US" sz="2400" b="0">
              <a:ea typeface="黑体" panose="02010609060101010101" pitchFamily="2" charset="-122"/>
            </a:endParaRPr>
          </a:p>
          <a:p>
            <a:pPr algn="l"/>
            <a:r>
              <a:rPr lang="zh-CN" altLang="en-US">
                <a:solidFill>
                  <a:srgbClr val="FF3300"/>
                </a:solidFill>
              </a:rPr>
              <a:t>十二、</a:t>
            </a:r>
            <a:r>
              <a:rPr lang="zh-CN" altLang="en-US">
                <a:solidFill>
                  <a:schemeClr val="tx1"/>
                </a:solidFill>
              </a:rPr>
              <a:t>预验房整改和交房集中返修流程</a:t>
            </a:r>
            <a:endParaRPr lang="zh-CN" altLang="en-US">
              <a:solidFill>
                <a:schemeClr val="tx1"/>
              </a:solidFill>
            </a:endParaRPr>
          </a:p>
        </p:txBody>
      </p:sp>
      <p:sp>
        <p:nvSpPr>
          <p:cNvPr id="180231" name="Rectangle 4"/>
          <p:cNvSpPr>
            <a:spLocks noChangeArrowheads="1"/>
          </p:cNvSpPr>
          <p:nvPr/>
        </p:nvSpPr>
        <p:spPr bwMode="auto">
          <a:xfrm>
            <a:off x="323850" y="5876925"/>
            <a:ext cx="8569325" cy="576263"/>
          </a:xfrm>
          <a:prstGeom prst="rect">
            <a:avLst/>
          </a:prstGeom>
          <a:noFill/>
          <a:ln w="9525">
            <a:noFill/>
            <a:miter lim="800000"/>
          </a:ln>
          <a:effectLst/>
        </p:spPr>
        <p:txBody>
          <a:bodyPr wrap="none" anchor="ctr"/>
          <a:lstStyle/>
          <a:p>
            <a:endParaRPr lang="zh-CN" altLang="en-US"/>
          </a:p>
        </p:txBody>
      </p:sp>
    </p:spTree>
  </p:cSld>
  <p:clrMapOvr>
    <a:masterClrMapping/>
  </p:clrMapOvr>
  <p:transition advClick="0" advTm="5000"/>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80226" name="Rectangle 2"/>
          <p:cNvSpPr>
            <a:spLocks noChangeArrowheads="1"/>
          </p:cNvSpPr>
          <p:nvPr/>
        </p:nvSpPr>
        <p:spPr bwMode="auto">
          <a:xfrm>
            <a:off x="468313" y="1484313"/>
            <a:ext cx="1871662" cy="1381125"/>
          </a:xfrm>
          <a:prstGeom prst="rect">
            <a:avLst/>
          </a:prstGeom>
          <a:solidFill>
            <a:schemeClr val="accent1">
              <a:alpha val="0"/>
            </a:schemeClr>
          </a:solidFill>
          <a:ln w="28575">
            <a:solidFill>
              <a:srgbClr val="4E2838"/>
            </a:solidFill>
            <a:miter lim="800000"/>
          </a:ln>
          <a:effectLst/>
        </p:spPr>
        <p:txBody>
          <a:bodyPr wrap="none" anchor="ctr"/>
          <a:lstStyle/>
          <a:p>
            <a:r>
              <a:rPr lang="zh-CN" sz="1600">
                <a:solidFill>
                  <a:schemeClr val="tx1"/>
                </a:solidFill>
                <a:latin typeface="Tahoma" panose="020B0604030504040204" pitchFamily="34" charset="0"/>
                <a:ea typeface="幼圆" pitchFamily="49" charset="-122"/>
              </a:rPr>
              <a:t>物业客户中心</a:t>
            </a:r>
            <a:endParaRPr lang="zh-CN" sz="1600">
              <a:solidFill>
                <a:schemeClr val="tx1"/>
              </a:solidFill>
              <a:latin typeface="Tahoma" panose="020B0604030504040204" pitchFamily="34" charset="0"/>
              <a:ea typeface="幼圆" pitchFamily="49" charset="-122"/>
            </a:endParaRPr>
          </a:p>
        </p:txBody>
      </p:sp>
      <p:sp>
        <p:nvSpPr>
          <p:cNvPr id="180227" name="Text Box 3"/>
          <p:cNvSpPr txBox="1">
            <a:spLocks noChangeArrowheads="1"/>
          </p:cNvSpPr>
          <p:nvPr/>
        </p:nvSpPr>
        <p:spPr bwMode="auto">
          <a:xfrm>
            <a:off x="2771775" y="1341438"/>
            <a:ext cx="720725" cy="517525"/>
          </a:xfrm>
          <a:prstGeom prst="rect">
            <a:avLst/>
          </a:prstGeom>
          <a:noFill/>
          <a:ln w="9525">
            <a:noFill/>
            <a:miter lim="800000"/>
          </a:ln>
          <a:effectLst/>
        </p:spPr>
        <p:txBody>
          <a:bodyPr>
            <a:spAutoFit/>
          </a:bodyPr>
          <a:lstStyle/>
          <a:p>
            <a:pPr algn="l">
              <a:spcBef>
                <a:spcPct val="50000"/>
              </a:spcBef>
            </a:pPr>
            <a:r>
              <a:rPr lang="zh-CN" sz="1400" b="0">
                <a:solidFill>
                  <a:schemeClr val="tx1"/>
                </a:solidFill>
                <a:latin typeface="Tahoma" panose="020B0604030504040204" pitchFamily="34" charset="0"/>
                <a:ea typeface="楷体" panose="02010609060101010101" pitchFamily="49" charset="-122"/>
              </a:rPr>
              <a:t>汇总表反馈</a:t>
            </a:r>
            <a:endParaRPr lang="zh-CN" sz="1400" b="0">
              <a:solidFill>
                <a:schemeClr val="tx1"/>
              </a:solidFill>
              <a:latin typeface="Tahoma" panose="020B0604030504040204" pitchFamily="34" charset="0"/>
              <a:ea typeface="楷体" panose="02010609060101010101" pitchFamily="49" charset="-122"/>
            </a:endParaRPr>
          </a:p>
        </p:txBody>
      </p:sp>
      <p:sp>
        <p:nvSpPr>
          <p:cNvPr id="180228" name="Line 4"/>
          <p:cNvSpPr>
            <a:spLocks noChangeShapeType="1"/>
          </p:cNvSpPr>
          <p:nvPr/>
        </p:nvSpPr>
        <p:spPr bwMode="auto">
          <a:xfrm>
            <a:off x="2411413" y="1989138"/>
            <a:ext cx="1368425" cy="0"/>
          </a:xfrm>
          <a:prstGeom prst="line">
            <a:avLst/>
          </a:prstGeom>
          <a:noFill/>
          <a:ln w="28575">
            <a:solidFill>
              <a:srgbClr val="4E2838"/>
            </a:solidFill>
            <a:round/>
            <a:tailEnd type="triangle" w="med" len="med"/>
          </a:ln>
          <a:effectLst/>
        </p:spPr>
        <p:txBody>
          <a:bodyPr/>
          <a:lstStyle/>
          <a:p>
            <a:endParaRPr lang="zh-CN" altLang="en-US"/>
          </a:p>
        </p:txBody>
      </p:sp>
      <p:sp>
        <p:nvSpPr>
          <p:cNvPr id="180229" name="Line 5"/>
          <p:cNvSpPr>
            <a:spLocks noChangeShapeType="1"/>
          </p:cNvSpPr>
          <p:nvPr/>
        </p:nvSpPr>
        <p:spPr bwMode="auto">
          <a:xfrm flipH="1">
            <a:off x="2339975" y="2205038"/>
            <a:ext cx="1490663" cy="0"/>
          </a:xfrm>
          <a:prstGeom prst="line">
            <a:avLst/>
          </a:prstGeom>
          <a:noFill/>
          <a:ln w="28575">
            <a:solidFill>
              <a:srgbClr val="4E2838"/>
            </a:solidFill>
            <a:round/>
            <a:tailEnd type="triangle" w="med" len="med"/>
          </a:ln>
          <a:effectLst/>
        </p:spPr>
        <p:txBody>
          <a:bodyPr/>
          <a:lstStyle/>
          <a:p>
            <a:endParaRPr lang="zh-CN" altLang="en-US"/>
          </a:p>
        </p:txBody>
      </p:sp>
      <p:sp>
        <p:nvSpPr>
          <p:cNvPr id="180230" name="Rectangle 6"/>
          <p:cNvSpPr>
            <a:spLocks noChangeArrowheads="1"/>
          </p:cNvSpPr>
          <p:nvPr/>
        </p:nvSpPr>
        <p:spPr bwMode="auto">
          <a:xfrm>
            <a:off x="3924300" y="1916113"/>
            <a:ext cx="1727200" cy="2952750"/>
          </a:xfrm>
          <a:prstGeom prst="rect">
            <a:avLst/>
          </a:prstGeom>
          <a:solidFill>
            <a:schemeClr val="accent1">
              <a:alpha val="0"/>
            </a:schemeClr>
          </a:solidFill>
          <a:ln w="28575">
            <a:solidFill>
              <a:srgbClr val="4E2838"/>
            </a:solidFill>
            <a:miter lim="800000"/>
          </a:ln>
          <a:effectLst/>
        </p:spPr>
        <p:txBody>
          <a:bodyPr wrap="none" anchor="ctr"/>
          <a:lstStyle/>
          <a:p>
            <a:r>
              <a:rPr lang="zh-CN" sz="1600">
                <a:solidFill>
                  <a:schemeClr val="tx1"/>
                </a:solidFill>
                <a:latin typeface="Tahoma" panose="020B0604030504040204" pitchFamily="34" charset="0"/>
                <a:ea typeface="幼圆" pitchFamily="49" charset="-122"/>
              </a:rPr>
              <a:t>地产项目工程部</a:t>
            </a:r>
            <a:endParaRPr lang="zh-CN" sz="1600">
              <a:solidFill>
                <a:schemeClr val="tx1"/>
              </a:solidFill>
              <a:latin typeface="Tahoma" panose="020B0604030504040204" pitchFamily="34" charset="0"/>
              <a:ea typeface="幼圆" pitchFamily="49" charset="-122"/>
            </a:endParaRPr>
          </a:p>
        </p:txBody>
      </p:sp>
      <p:sp>
        <p:nvSpPr>
          <p:cNvPr id="180231" name="Rectangle 7"/>
          <p:cNvSpPr>
            <a:spLocks noChangeArrowheads="1"/>
          </p:cNvSpPr>
          <p:nvPr/>
        </p:nvSpPr>
        <p:spPr bwMode="auto">
          <a:xfrm>
            <a:off x="2555875" y="2276475"/>
            <a:ext cx="1066800" cy="457200"/>
          </a:xfrm>
          <a:prstGeom prst="rect">
            <a:avLst/>
          </a:prstGeom>
          <a:noFill/>
          <a:ln w="9525">
            <a:noFill/>
            <a:miter lim="800000"/>
          </a:ln>
          <a:effectLst/>
        </p:spPr>
        <p:txBody>
          <a:bodyPr>
            <a:spAutoFit/>
          </a:bodyPr>
          <a:lstStyle/>
          <a:p>
            <a:pPr algn="l">
              <a:spcBef>
                <a:spcPct val="50000"/>
              </a:spcBef>
            </a:pPr>
            <a:r>
              <a:rPr lang="zh-CN" sz="1200" b="0">
                <a:solidFill>
                  <a:schemeClr val="tx1"/>
                </a:solidFill>
                <a:ea typeface="楷体" panose="02010609060101010101" pitchFamily="49" charset="-122"/>
              </a:rPr>
              <a:t>制定整改计划表</a:t>
            </a:r>
            <a:endParaRPr lang="zh-CN" sz="1200" b="0">
              <a:solidFill>
                <a:schemeClr val="tx1"/>
              </a:solidFill>
              <a:ea typeface="楷体" panose="02010609060101010101" pitchFamily="49" charset="-122"/>
            </a:endParaRPr>
          </a:p>
        </p:txBody>
      </p:sp>
      <p:sp>
        <p:nvSpPr>
          <p:cNvPr id="180232" name="Line 8"/>
          <p:cNvSpPr>
            <a:spLocks noChangeShapeType="1"/>
          </p:cNvSpPr>
          <p:nvPr/>
        </p:nvSpPr>
        <p:spPr bwMode="auto">
          <a:xfrm flipV="1">
            <a:off x="5651500" y="2349500"/>
            <a:ext cx="1008063" cy="433388"/>
          </a:xfrm>
          <a:prstGeom prst="line">
            <a:avLst/>
          </a:prstGeom>
          <a:noFill/>
          <a:ln w="28575">
            <a:solidFill>
              <a:srgbClr val="4E2838"/>
            </a:solidFill>
            <a:round/>
            <a:tailEnd type="triangle" w="med" len="med"/>
          </a:ln>
          <a:effectLst/>
        </p:spPr>
        <p:txBody>
          <a:bodyPr/>
          <a:lstStyle/>
          <a:p>
            <a:endParaRPr lang="zh-CN" altLang="en-US"/>
          </a:p>
        </p:txBody>
      </p:sp>
      <p:sp>
        <p:nvSpPr>
          <p:cNvPr id="180233" name="Rectangle 9"/>
          <p:cNvSpPr>
            <a:spLocks noChangeArrowheads="1"/>
          </p:cNvSpPr>
          <p:nvPr/>
        </p:nvSpPr>
        <p:spPr bwMode="auto">
          <a:xfrm>
            <a:off x="6659563" y="1557338"/>
            <a:ext cx="1970087" cy="1727200"/>
          </a:xfrm>
          <a:prstGeom prst="rect">
            <a:avLst/>
          </a:prstGeom>
          <a:solidFill>
            <a:schemeClr val="accent1">
              <a:alpha val="0"/>
            </a:schemeClr>
          </a:solidFill>
          <a:ln w="28575">
            <a:solidFill>
              <a:srgbClr val="4E2838"/>
            </a:solidFill>
            <a:miter lim="800000"/>
          </a:ln>
          <a:effectLst/>
        </p:spPr>
        <p:txBody>
          <a:bodyPr wrap="none" anchor="ctr"/>
          <a:lstStyle/>
          <a:p>
            <a:r>
              <a:rPr lang="zh-CN" sz="1600">
                <a:solidFill>
                  <a:schemeClr val="tx1"/>
                </a:solidFill>
                <a:latin typeface="Tahoma" panose="020B0604030504040204" pitchFamily="34" charset="0"/>
                <a:ea typeface="幼圆" pitchFamily="49" charset="-122"/>
              </a:rPr>
              <a:t>施工单位</a:t>
            </a:r>
            <a:endParaRPr lang="zh-CN" sz="1600">
              <a:solidFill>
                <a:schemeClr val="tx1"/>
              </a:solidFill>
              <a:latin typeface="Tahoma" panose="020B0604030504040204" pitchFamily="34" charset="0"/>
              <a:ea typeface="幼圆" pitchFamily="49" charset="-122"/>
            </a:endParaRPr>
          </a:p>
        </p:txBody>
      </p:sp>
      <p:sp>
        <p:nvSpPr>
          <p:cNvPr id="180234" name="Rectangle 10"/>
          <p:cNvSpPr>
            <a:spLocks noChangeArrowheads="1"/>
          </p:cNvSpPr>
          <p:nvPr/>
        </p:nvSpPr>
        <p:spPr bwMode="auto">
          <a:xfrm>
            <a:off x="6732588" y="4868863"/>
            <a:ext cx="1943100" cy="1584325"/>
          </a:xfrm>
          <a:prstGeom prst="rect">
            <a:avLst/>
          </a:prstGeom>
          <a:solidFill>
            <a:schemeClr val="accent1">
              <a:alpha val="0"/>
            </a:schemeClr>
          </a:solidFill>
          <a:ln w="28575">
            <a:solidFill>
              <a:srgbClr val="4E2838"/>
            </a:solidFill>
            <a:miter lim="800000"/>
          </a:ln>
          <a:effectLst/>
        </p:spPr>
        <p:txBody>
          <a:bodyPr wrap="none" anchor="ctr"/>
          <a:lstStyle/>
          <a:p>
            <a:r>
              <a:rPr lang="zh-CN" sz="1600">
                <a:solidFill>
                  <a:schemeClr val="tx1"/>
                </a:solidFill>
                <a:latin typeface="Tahoma" panose="020B0604030504040204" pitchFamily="34" charset="0"/>
                <a:ea typeface="幼圆" pitchFamily="49" charset="-122"/>
              </a:rPr>
              <a:t>监理单位</a:t>
            </a:r>
            <a:endParaRPr lang="zh-CN" sz="1600">
              <a:solidFill>
                <a:schemeClr val="tx1"/>
              </a:solidFill>
              <a:latin typeface="Tahoma" panose="020B0604030504040204" pitchFamily="34" charset="0"/>
              <a:ea typeface="幼圆" pitchFamily="49" charset="-122"/>
            </a:endParaRPr>
          </a:p>
        </p:txBody>
      </p:sp>
      <p:sp>
        <p:nvSpPr>
          <p:cNvPr id="180235" name="Text Box 11"/>
          <p:cNvSpPr txBox="1">
            <a:spLocks noChangeArrowheads="1"/>
          </p:cNvSpPr>
          <p:nvPr/>
        </p:nvSpPr>
        <p:spPr bwMode="auto">
          <a:xfrm>
            <a:off x="7164388" y="3716338"/>
            <a:ext cx="482600" cy="882650"/>
          </a:xfrm>
          <a:prstGeom prst="rect">
            <a:avLst/>
          </a:prstGeom>
          <a:noFill/>
          <a:ln w="9525">
            <a:noFill/>
            <a:miter lim="800000"/>
          </a:ln>
          <a:effectLst/>
        </p:spPr>
        <p:txBody>
          <a:bodyPr>
            <a:spAutoFit/>
          </a:bodyPr>
          <a:lstStyle/>
          <a:p>
            <a:pPr algn="l">
              <a:spcBef>
                <a:spcPct val="50000"/>
              </a:spcBef>
            </a:pPr>
            <a:r>
              <a:rPr lang="zh-CN" sz="1400" b="0">
                <a:solidFill>
                  <a:schemeClr val="tx1"/>
                </a:solidFill>
                <a:ea typeface="楷体" panose="02010609060101010101" pitchFamily="49" charset="-122"/>
              </a:rPr>
              <a:t>检查</a:t>
            </a:r>
            <a:r>
              <a:rPr lang="zh-CN" sz="1200" b="0">
                <a:solidFill>
                  <a:schemeClr val="tx1"/>
                </a:solidFill>
                <a:ea typeface="楷体" panose="02010609060101010101" pitchFamily="49" charset="-122"/>
              </a:rPr>
              <a:t>监督</a:t>
            </a:r>
            <a:endParaRPr lang="zh-CN" sz="1200" b="0">
              <a:solidFill>
                <a:schemeClr val="tx1"/>
              </a:solidFill>
              <a:ea typeface="楷体" panose="02010609060101010101" pitchFamily="49" charset="-122"/>
            </a:endParaRPr>
          </a:p>
        </p:txBody>
      </p:sp>
      <p:sp>
        <p:nvSpPr>
          <p:cNvPr id="180236" name="Line 12"/>
          <p:cNvSpPr>
            <a:spLocks noChangeShapeType="1"/>
          </p:cNvSpPr>
          <p:nvPr/>
        </p:nvSpPr>
        <p:spPr bwMode="auto">
          <a:xfrm flipH="1" flipV="1">
            <a:off x="2339975" y="2781300"/>
            <a:ext cx="1439863" cy="0"/>
          </a:xfrm>
          <a:prstGeom prst="line">
            <a:avLst/>
          </a:prstGeom>
          <a:noFill/>
          <a:ln w="28575">
            <a:solidFill>
              <a:srgbClr val="4E2838"/>
            </a:solidFill>
            <a:round/>
            <a:tailEnd type="triangle" w="med" len="med"/>
          </a:ln>
          <a:effectLst/>
        </p:spPr>
        <p:txBody>
          <a:bodyPr/>
          <a:lstStyle/>
          <a:p>
            <a:endParaRPr lang="zh-CN" altLang="en-US"/>
          </a:p>
        </p:txBody>
      </p:sp>
      <p:sp>
        <p:nvSpPr>
          <p:cNvPr id="180237" name="Text Box 13"/>
          <p:cNvSpPr txBox="1">
            <a:spLocks noChangeArrowheads="1"/>
          </p:cNvSpPr>
          <p:nvPr/>
        </p:nvSpPr>
        <p:spPr bwMode="auto">
          <a:xfrm>
            <a:off x="5580063" y="5300663"/>
            <a:ext cx="911225" cy="457200"/>
          </a:xfrm>
          <a:prstGeom prst="rect">
            <a:avLst/>
          </a:prstGeom>
          <a:noFill/>
          <a:ln w="9525">
            <a:noFill/>
            <a:miter lim="800000"/>
          </a:ln>
          <a:effectLst/>
        </p:spPr>
        <p:txBody>
          <a:bodyPr>
            <a:spAutoFit/>
          </a:bodyPr>
          <a:lstStyle/>
          <a:p>
            <a:pPr algn="l">
              <a:spcBef>
                <a:spcPct val="50000"/>
              </a:spcBef>
            </a:pPr>
            <a:r>
              <a:rPr lang="zh-CN" sz="1200" b="0">
                <a:solidFill>
                  <a:schemeClr val="tx1"/>
                </a:solidFill>
                <a:ea typeface="楷体" panose="02010609060101010101" pitchFamily="49" charset="-122"/>
              </a:rPr>
              <a:t>反馈每周检查情况</a:t>
            </a:r>
            <a:endParaRPr lang="zh-CN" sz="1200" b="0">
              <a:solidFill>
                <a:schemeClr val="tx1"/>
              </a:solidFill>
              <a:ea typeface="楷体" panose="02010609060101010101" pitchFamily="49" charset="-122"/>
            </a:endParaRPr>
          </a:p>
        </p:txBody>
      </p:sp>
      <p:sp>
        <p:nvSpPr>
          <p:cNvPr id="180238" name="Text Box 14"/>
          <p:cNvSpPr txBox="1">
            <a:spLocks noChangeArrowheads="1"/>
          </p:cNvSpPr>
          <p:nvPr/>
        </p:nvSpPr>
        <p:spPr bwMode="auto">
          <a:xfrm>
            <a:off x="5364163" y="1341438"/>
            <a:ext cx="914400" cy="457200"/>
          </a:xfrm>
          <a:prstGeom prst="rect">
            <a:avLst/>
          </a:prstGeom>
          <a:noFill/>
          <a:ln w="9525">
            <a:noFill/>
            <a:miter lim="800000"/>
          </a:ln>
          <a:effectLst/>
        </p:spPr>
        <p:txBody>
          <a:bodyPr>
            <a:spAutoFit/>
          </a:bodyPr>
          <a:lstStyle/>
          <a:p>
            <a:pPr algn="l">
              <a:spcBef>
                <a:spcPct val="50000"/>
              </a:spcBef>
            </a:pPr>
            <a:r>
              <a:rPr lang="zh-CN" sz="1200" b="0">
                <a:solidFill>
                  <a:schemeClr val="tx1"/>
                </a:solidFill>
                <a:ea typeface="楷体" panose="02010609060101010101" pitchFamily="49" charset="-122"/>
              </a:rPr>
              <a:t>反馈每天整改情况</a:t>
            </a:r>
            <a:endParaRPr lang="zh-CN" sz="1200" b="0">
              <a:solidFill>
                <a:schemeClr val="tx1"/>
              </a:solidFill>
              <a:ea typeface="楷体" panose="02010609060101010101" pitchFamily="49" charset="-122"/>
            </a:endParaRPr>
          </a:p>
        </p:txBody>
      </p:sp>
      <p:sp>
        <p:nvSpPr>
          <p:cNvPr id="180239" name="Line 15"/>
          <p:cNvSpPr>
            <a:spLocks noChangeShapeType="1"/>
          </p:cNvSpPr>
          <p:nvPr/>
        </p:nvSpPr>
        <p:spPr bwMode="auto">
          <a:xfrm flipH="1">
            <a:off x="1619250" y="2997200"/>
            <a:ext cx="0" cy="1828800"/>
          </a:xfrm>
          <a:prstGeom prst="line">
            <a:avLst/>
          </a:prstGeom>
          <a:noFill/>
          <a:ln w="28575">
            <a:solidFill>
              <a:srgbClr val="4E2838"/>
            </a:solidFill>
            <a:round/>
            <a:tailEnd type="triangle" w="med" len="med"/>
          </a:ln>
          <a:effectLst/>
        </p:spPr>
        <p:txBody>
          <a:bodyPr/>
          <a:lstStyle/>
          <a:p>
            <a:endParaRPr lang="zh-CN" altLang="en-US"/>
          </a:p>
        </p:txBody>
      </p:sp>
      <p:sp>
        <p:nvSpPr>
          <p:cNvPr id="180240" name="Text Box 16"/>
          <p:cNvSpPr txBox="1">
            <a:spLocks noChangeArrowheads="1"/>
          </p:cNvSpPr>
          <p:nvPr/>
        </p:nvSpPr>
        <p:spPr bwMode="auto">
          <a:xfrm>
            <a:off x="2339975" y="2852738"/>
            <a:ext cx="1587500" cy="274637"/>
          </a:xfrm>
          <a:prstGeom prst="rect">
            <a:avLst/>
          </a:prstGeom>
          <a:noFill/>
          <a:ln w="9525">
            <a:noFill/>
            <a:miter lim="800000"/>
          </a:ln>
          <a:effectLst/>
        </p:spPr>
        <p:txBody>
          <a:bodyPr>
            <a:spAutoFit/>
          </a:bodyPr>
          <a:lstStyle/>
          <a:p>
            <a:pPr algn="l">
              <a:spcBef>
                <a:spcPct val="50000"/>
              </a:spcBef>
            </a:pPr>
            <a:r>
              <a:rPr lang="zh-CN" sz="1200" b="0">
                <a:solidFill>
                  <a:schemeClr val="tx1"/>
                </a:solidFill>
                <a:ea typeface="楷体" panose="02010609060101010101" pitchFamily="49" charset="-122"/>
              </a:rPr>
              <a:t>反馈每天整改情况</a:t>
            </a:r>
            <a:endParaRPr lang="zh-CN" sz="1200" b="0">
              <a:solidFill>
                <a:schemeClr val="tx1"/>
              </a:solidFill>
              <a:ea typeface="楷体" panose="02010609060101010101" pitchFamily="49" charset="-122"/>
            </a:endParaRPr>
          </a:p>
        </p:txBody>
      </p:sp>
      <p:sp>
        <p:nvSpPr>
          <p:cNvPr id="180241" name="Rectangle 17"/>
          <p:cNvSpPr>
            <a:spLocks noChangeArrowheads="1"/>
          </p:cNvSpPr>
          <p:nvPr/>
        </p:nvSpPr>
        <p:spPr bwMode="auto">
          <a:xfrm>
            <a:off x="468313" y="4868863"/>
            <a:ext cx="2105025" cy="1582737"/>
          </a:xfrm>
          <a:prstGeom prst="rect">
            <a:avLst/>
          </a:prstGeom>
          <a:solidFill>
            <a:schemeClr val="accent1">
              <a:alpha val="0"/>
            </a:schemeClr>
          </a:solidFill>
          <a:ln w="28575">
            <a:solidFill>
              <a:srgbClr val="4E2838"/>
            </a:solidFill>
            <a:miter lim="800000"/>
          </a:ln>
          <a:effectLst/>
        </p:spPr>
        <p:txBody>
          <a:bodyPr wrap="none" anchor="ctr"/>
          <a:lstStyle/>
          <a:p>
            <a:r>
              <a:rPr lang="zh-CN" sz="1600">
                <a:solidFill>
                  <a:schemeClr val="tx1"/>
                </a:solidFill>
                <a:latin typeface="Tahoma" panose="020B0604030504040204" pitchFamily="34" charset="0"/>
                <a:ea typeface="幼圆" pitchFamily="49" charset="-122"/>
              </a:rPr>
              <a:t>物业工程部</a:t>
            </a:r>
            <a:endParaRPr lang="zh-CN" sz="1600">
              <a:solidFill>
                <a:schemeClr val="tx1"/>
              </a:solidFill>
              <a:latin typeface="Tahoma" panose="020B0604030504040204" pitchFamily="34" charset="0"/>
              <a:ea typeface="幼圆" pitchFamily="49" charset="-122"/>
            </a:endParaRPr>
          </a:p>
        </p:txBody>
      </p:sp>
      <p:sp>
        <p:nvSpPr>
          <p:cNvPr id="180242" name="Line 18"/>
          <p:cNvSpPr>
            <a:spLocks noChangeShapeType="1"/>
          </p:cNvSpPr>
          <p:nvPr/>
        </p:nvSpPr>
        <p:spPr bwMode="auto">
          <a:xfrm flipH="1" flipV="1">
            <a:off x="2051050" y="2997200"/>
            <a:ext cx="0" cy="1800225"/>
          </a:xfrm>
          <a:prstGeom prst="line">
            <a:avLst/>
          </a:prstGeom>
          <a:noFill/>
          <a:ln w="28575">
            <a:solidFill>
              <a:srgbClr val="4E2838"/>
            </a:solidFill>
            <a:round/>
            <a:tailEnd type="triangle" w="med" len="med"/>
          </a:ln>
          <a:effectLst/>
        </p:spPr>
        <p:txBody>
          <a:bodyPr/>
          <a:lstStyle/>
          <a:p>
            <a:endParaRPr lang="zh-CN" altLang="en-US"/>
          </a:p>
        </p:txBody>
      </p:sp>
      <p:sp>
        <p:nvSpPr>
          <p:cNvPr id="180243" name="Text Box 19"/>
          <p:cNvSpPr txBox="1">
            <a:spLocks noChangeArrowheads="1"/>
          </p:cNvSpPr>
          <p:nvPr/>
        </p:nvSpPr>
        <p:spPr bwMode="auto">
          <a:xfrm>
            <a:off x="1046163" y="3141663"/>
            <a:ext cx="609600" cy="1676400"/>
          </a:xfrm>
          <a:prstGeom prst="rect">
            <a:avLst/>
          </a:prstGeom>
          <a:noFill/>
          <a:ln w="9525">
            <a:noFill/>
            <a:miter lim="800000"/>
          </a:ln>
          <a:effectLst/>
        </p:spPr>
        <p:txBody>
          <a:bodyPr vert="eaVert">
            <a:spAutoFit/>
          </a:bodyPr>
          <a:lstStyle/>
          <a:p>
            <a:pPr algn="l">
              <a:spcBef>
                <a:spcPct val="50000"/>
              </a:spcBef>
            </a:pPr>
            <a:r>
              <a:rPr lang="zh-CN" sz="1400" b="0">
                <a:solidFill>
                  <a:schemeClr val="tx1"/>
                </a:solidFill>
                <a:ea typeface="楷体" panose="02010609060101010101" pitchFamily="49" charset="-122"/>
              </a:rPr>
              <a:t>汇总整改计划表反馈</a:t>
            </a:r>
            <a:endParaRPr lang="zh-CN" sz="1400" b="0">
              <a:solidFill>
                <a:schemeClr val="tx1"/>
              </a:solidFill>
              <a:ea typeface="楷体" panose="02010609060101010101" pitchFamily="49" charset="-122"/>
            </a:endParaRPr>
          </a:p>
        </p:txBody>
      </p:sp>
      <p:sp>
        <p:nvSpPr>
          <p:cNvPr id="180244" name="Text Box 20"/>
          <p:cNvSpPr txBox="1">
            <a:spLocks noChangeArrowheads="1"/>
          </p:cNvSpPr>
          <p:nvPr/>
        </p:nvSpPr>
        <p:spPr bwMode="auto">
          <a:xfrm>
            <a:off x="2268538" y="3284538"/>
            <a:ext cx="731837" cy="1371600"/>
          </a:xfrm>
          <a:prstGeom prst="rect">
            <a:avLst/>
          </a:prstGeom>
          <a:noFill/>
          <a:ln w="9525">
            <a:noFill/>
            <a:miter lim="800000"/>
          </a:ln>
          <a:effectLst/>
        </p:spPr>
        <p:txBody>
          <a:bodyPr vert="eaVert">
            <a:spAutoFit/>
          </a:bodyPr>
          <a:lstStyle/>
          <a:p>
            <a:pPr algn="l">
              <a:spcBef>
                <a:spcPct val="50000"/>
              </a:spcBef>
            </a:pPr>
            <a:r>
              <a:rPr lang="zh-CN" sz="1200" b="0">
                <a:solidFill>
                  <a:schemeClr val="tx1"/>
                </a:solidFill>
                <a:ea typeface="楷体" panose="02010609060101010101" pitchFamily="49" charset="-122"/>
              </a:rPr>
              <a:t>工程部负责检查整改情况并将是否整改好反馈客户中心</a:t>
            </a:r>
            <a:endParaRPr lang="zh-CN" sz="1200" b="0">
              <a:solidFill>
                <a:schemeClr val="tx1"/>
              </a:solidFill>
              <a:ea typeface="楷体" panose="02010609060101010101" pitchFamily="49" charset="-122"/>
            </a:endParaRPr>
          </a:p>
        </p:txBody>
      </p:sp>
      <p:sp>
        <p:nvSpPr>
          <p:cNvPr id="180245" name="Line 21"/>
          <p:cNvSpPr>
            <a:spLocks noChangeShapeType="1"/>
          </p:cNvSpPr>
          <p:nvPr/>
        </p:nvSpPr>
        <p:spPr bwMode="auto">
          <a:xfrm>
            <a:off x="900113" y="2997200"/>
            <a:ext cx="0" cy="1831975"/>
          </a:xfrm>
          <a:prstGeom prst="line">
            <a:avLst/>
          </a:prstGeom>
          <a:noFill/>
          <a:ln w="28575">
            <a:solidFill>
              <a:srgbClr val="4E2838"/>
            </a:solidFill>
            <a:round/>
            <a:tailEnd type="triangle" w="med" len="med"/>
          </a:ln>
          <a:effectLst/>
        </p:spPr>
        <p:txBody>
          <a:bodyPr/>
          <a:lstStyle/>
          <a:p>
            <a:endParaRPr lang="zh-CN" altLang="en-US"/>
          </a:p>
        </p:txBody>
      </p:sp>
      <p:sp>
        <p:nvSpPr>
          <p:cNvPr id="180246" name="Text Box 22"/>
          <p:cNvSpPr txBox="1">
            <a:spLocks noChangeArrowheads="1"/>
          </p:cNvSpPr>
          <p:nvPr/>
        </p:nvSpPr>
        <p:spPr bwMode="auto">
          <a:xfrm>
            <a:off x="357188" y="3213100"/>
            <a:ext cx="549275" cy="1600200"/>
          </a:xfrm>
          <a:prstGeom prst="rect">
            <a:avLst/>
          </a:prstGeom>
          <a:noFill/>
          <a:ln w="9525">
            <a:noFill/>
            <a:miter lim="800000"/>
          </a:ln>
          <a:effectLst/>
        </p:spPr>
        <p:txBody>
          <a:bodyPr vert="eaVert">
            <a:spAutoFit/>
          </a:bodyPr>
          <a:lstStyle/>
          <a:p>
            <a:pPr>
              <a:spcBef>
                <a:spcPct val="50000"/>
              </a:spcBef>
            </a:pPr>
            <a:r>
              <a:rPr lang="zh-CN" sz="1200" b="0">
                <a:solidFill>
                  <a:schemeClr val="tx1"/>
                </a:solidFill>
                <a:latin typeface="Tahoma" panose="020B0604030504040204" pitchFamily="34" charset="0"/>
                <a:ea typeface="楷体" panose="02010609060101010101" pitchFamily="49" charset="-122"/>
              </a:rPr>
              <a:t>整改情况反馈（每天）</a:t>
            </a:r>
            <a:endParaRPr lang="zh-CN" sz="1200" b="0">
              <a:solidFill>
                <a:schemeClr val="tx1"/>
              </a:solidFill>
              <a:latin typeface="Tahoma" panose="020B0604030504040204" pitchFamily="34" charset="0"/>
              <a:ea typeface="楷体" panose="02010609060101010101" pitchFamily="49" charset="-122"/>
            </a:endParaRPr>
          </a:p>
        </p:txBody>
      </p:sp>
      <p:sp>
        <p:nvSpPr>
          <p:cNvPr id="180247" name="Text Box 23"/>
          <p:cNvSpPr txBox="1">
            <a:spLocks noChangeArrowheads="1"/>
          </p:cNvSpPr>
          <p:nvPr/>
        </p:nvSpPr>
        <p:spPr bwMode="auto">
          <a:xfrm>
            <a:off x="539750" y="981075"/>
            <a:ext cx="1676400" cy="336550"/>
          </a:xfrm>
          <a:prstGeom prst="rect">
            <a:avLst/>
          </a:prstGeom>
          <a:noFill/>
          <a:ln w="9525">
            <a:noFill/>
            <a:miter lim="800000"/>
          </a:ln>
          <a:effectLst/>
        </p:spPr>
        <p:txBody>
          <a:bodyPr>
            <a:spAutoFit/>
          </a:bodyPr>
          <a:lstStyle/>
          <a:p>
            <a:pPr>
              <a:spcBef>
                <a:spcPct val="50000"/>
              </a:spcBef>
            </a:pPr>
            <a:r>
              <a:rPr lang="zh-CN" sz="1600">
                <a:solidFill>
                  <a:schemeClr val="tx1"/>
                </a:solidFill>
                <a:latin typeface="Tahoma" panose="020B0604030504040204" pitchFamily="34" charset="0"/>
                <a:ea typeface="幼圆" pitchFamily="49" charset="-122"/>
              </a:rPr>
              <a:t>业主报事</a:t>
            </a:r>
            <a:endParaRPr lang="zh-CN" sz="1600">
              <a:solidFill>
                <a:schemeClr val="tx1"/>
              </a:solidFill>
              <a:latin typeface="Tahoma" panose="020B0604030504040204" pitchFamily="34" charset="0"/>
              <a:ea typeface="幼圆" pitchFamily="49" charset="-122"/>
            </a:endParaRPr>
          </a:p>
        </p:txBody>
      </p:sp>
      <p:sp>
        <p:nvSpPr>
          <p:cNvPr id="180248" name="Text Box 24"/>
          <p:cNvSpPr txBox="1">
            <a:spLocks noChangeArrowheads="1"/>
          </p:cNvSpPr>
          <p:nvPr/>
        </p:nvSpPr>
        <p:spPr bwMode="auto">
          <a:xfrm>
            <a:off x="1619250" y="206375"/>
            <a:ext cx="59753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a:effectLst>
                  <a:outerShdw blurRad="38100" dist="38100" dir="2700000" algn="tl">
                    <a:srgbClr val="C0C0C0"/>
                  </a:outerShdw>
                </a:effectLst>
                <a:latin typeface="Tahoma" panose="020B0604030504040204" pitchFamily="34" charset="0"/>
                <a:ea typeface="幼圆" pitchFamily="49" charset="-122"/>
              </a:rPr>
              <a:t>(一)、预验房问题整改流程</a:t>
            </a:r>
            <a:endParaRPr lang="zh-CN" altLang="en-US" sz="2800">
              <a:effectLst>
                <a:outerShdw blurRad="38100" dist="38100" dir="2700000" algn="tl">
                  <a:srgbClr val="C0C0C0"/>
                </a:outerShdw>
              </a:effectLst>
              <a:latin typeface="Tahoma" panose="020B0604030504040204" pitchFamily="34" charset="0"/>
              <a:ea typeface="幼圆" pitchFamily="49" charset="-122"/>
            </a:endParaRPr>
          </a:p>
        </p:txBody>
      </p:sp>
      <p:sp>
        <p:nvSpPr>
          <p:cNvPr id="181273" name="Line 25"/>
          <p:cNvSpPr>
            <a:spLocks noChangeShapeType="1"/>
          </p:cNvSpPr>
          <p:nvPr/>
        </p:nvSpPr>
        <p:spPr bwMode="auto">
          <a:xfrm flipH="1">
            <a:off x="5724525" y="1700213"/>
            <a:ext cx="863600" cy="360362"/>
          </a:xfrm>
          <a:prstGeom prst="line">
            <a:avLst/>
          </a:prstGeom>
          <a:noFill/>
          <a:ln w="28575">
            <a:solidFill>
              <a:srgbClr val="4E2838"/>
            </a:solidFill>
            <a:round/>
            <a:tailEnd type="triangle" w="med" len="med"/>
          </a:ln>
          <a:effectLst/>
        </p:spPr>
        <p:txBody>
          <a:bodyPr wrap="none" anchor="ctr"/>
          <a:lstStyle/>
          <a:p>
            <a:endParaRPr lang="zh-CN" altLang="en-US"/>
          </a:p>
        </p:txBody>
      </p:sp>
      <p:sp>
        <p:nvSpPr>
          <p:cNvPr id="181274" name="Line 26"/>
          <p:cNvSpPr>
            <a:spLocks noChangeShapeType="1"/>
          </p:cNvSpPr>
          <p:nvPr/>
        </p:nvSpPr>
        <p:spPr bwMode="auto">
          <a:xfrm flipH="1" flipV="1">
            <a:off x="5795963" y="4437063"/>
            <a:ext cx="863600" cy="431800"/>
          </a:xfrm>
          <a:prstGeom prst="line">
            <a:avLst/>
          </a:prstGeom>
          <a:noFill/>
          <a:ln w="28575">
            <a:solidFill>
              <a:srgbClr val="4E2838"/>
            </a:solidFill>
            <a:round/>
            <a:tailEnd type="triangle" w="med" len="med"/>
          </a:ln>
          <a:effectLst/>
        </p:spPr>
        <p:txBody>
          <a:bodyPr wrap="none" anchor="ctr"/>
          <a:lstStyle/>
          <a:p>
            <a:endParaRPr lang="zh-CN" altLang="en-US"/>
          </a:p>
        </p:txBody>
      </p:sp>
      <p:sp>
        <p:nvSpPr>
          <p:cNvPr id="181275" name="Line 27"/>
          <p:cNvSpPr>
            <a:spLocks noChangeShapeType="1"/>
          </p:cNvSpPr>
          <p:nvPr/>
        </p:nvSpPr>
        <p:spPr bwMode="auto">
          <a:xfrm>
            <a:off x="5724525" y="4868863"/>
            <a:ext cx="935038" cy="431800"/>
          </a:xfrm>
          <a:prstGeom prst="line">
            <a:avLst/>
          </a:prstGeom>
          <a:noFill/>
          <a:ln w="28575">
            <a:solidFill>
              <a:srgbClr val="4E2838"/>
            </a:solidFill>
            <a:round/>
            <a:tailEnd type="triangle" w="med" len="med"/>
          </a:ln>
          <a:effectLst/>
        </p:spPr>
        <p:txBody>
          <a:bodyPr wrap="none" anchor="ctr"/>
          <a:lstStyle/>
          <a:p>
            <a:endParaRPr lang="zh-CN" altLang="en-US"/>
          </a:p>
        </p:txBody>
      </p:sp>
      <p:sp>
        <p:nvSpPr>
          <p:cNvPr id="181276" name="Line 28"/>
          <p:cNvSpPr>
            <a:spLocks noChangeShapeType="1"/>
          </p:cNvSpPr>
          <p:nvPr/>
        </p:nvSpPr>
        <p:spPr bwMode="auto">
          <a:xfrm>
            <a:off x="1403350" y="1341438"/>
            <a:ext cx="0" cy="71437"/>
          </a:xfrm>
          <a:prstGeom prst="line">
            <a:avLst/>
          </a:prstGeom>
          <a:noFill/>
          <a:ln w="9525">
            <a:solidFill>
              <a:schemeClr val="tx1"/>
            </a:solidFill>
            <a:round/>
            <a:tailEnd type="triangle" w="med" len="med"/>
          </a:ln>
          <a:effectLst/>
        </p:spPr>
        <p:txBody>
          <a:bodyPr wrap="none" anchor="ctr"/>
          <a:lstStyle/>
          <a:p>
            <a:endParaRPr lang="zh-CN" altLang="en-US"/>
          </a:p>
        </p:txBody>
      </p:sp>
      <p:sp>
        <p:nvSpPr>
          <p:cNvPr id="181277" name="Line 29"/>
          <p:cNvSpPr>
            <a:spLocks noChangeShapeType="1"/>
          </p:cNvSpPr>
          <p:nvPr/>
        </p:nvSpPr>
        <p:spPr bwMode="auto">
          <a:xfrm>
            <a:off x="1403350" y="1341438"/>
            <a:ext cx="0" cy="142875"/>
          </a:xfrm>
          <a:prstGeom prst="line">
            <a:avLst/>
          </a:prstGeom>
          <a:noFill/>
          <a:ln w="9525">
            <a:solidFill>
              <a:srgbClr val="4E2838"/>
            </a:solidFill>
            <a:round/>
            <a:tailEnd type="triangle" w="med" len="med"/>
          </a:ln>
          <a:effectLst/>
        </p:spPr>
        <p:txBody>
          <a:bodyPr wrap="none" anchor="ctr"/>
          <a:lstStyle/>
          <a:p>
            <a:endParaRPr lang="zh-CN" altLang="en-US"/>
          </a:p>
        </p:txBody>
      </p:sp>
      <p:sp>
        <p:nvSpPr>
          <p:cNvPr id="181278" name="Text Box 30"/>
          <p:cNvSpPr txBox="1">
            <a:spLocks noChangeArrowheads="1"/>
          </p:cNvSpPr>
          <p:nvPr/>
        </p:nvSpPr>
        <p:spPr bwMode="auto">
          <a:xfrm>
            <a:off x="6084888" y="3213100"/>
            <a:ext cx="428625" cy="1008063"/>
          </a:xfrm>
          <a:prstGeom prst="rect">
            <a:avLst/>
          </a:prstGeom>
          <a:noFill/>
          <a:ln w="9525">
            <a:noFill/>
            <a:miter lim="800000"/>
          </a:ln>
          <a:effectLst/>
        </p:spPr>
        <p:txBody>
          <a:bodyPr vert="eaVert">
            <a:spAutoFit/>
          </a:bodyPr>
          <a:lstStyle/>
          <a:p>
            <a:endParaRPr lang="zh-CN" altLang="zh-CN" sz="1600">
              <a:solidFill>
                <a:schemeClr val="tx1"/>
              </a:solidFill>
              <a:latin typeface="Tahoma" panose="020B0604030504040204" pitchFamily="34" charset="0"/>
              <a:ea typeface="幼圆" pitchFamily="49" charset="-122"/>
            </a:endParaRPr>
          </a:p>
        </p:txBody>
      </p:sp>
      <p:sp>
        <p:nvSpPr>
          <p:cNvPr id="181279" name="Text Box 31"/>
          <p:cNvSpPr txBox="1">
            <a:spLocks noChangeArrowheads="1"/>
          </p:cNvSpPr>
          <p:nvPr/>
        </p:nvSpPr>
        <p:spPr bwMode="auto">
          <a:xfrm>
            <a:off x="5856288" y="3213100"/>
            <a:ext cx="673100" cy="1079500"/>
          </a:xfrm>
          <a:prstGeom prst="rect">
            <a:avLst/>
          </a:prstGeom>
          <a:noFill/>
          <a:ln w="9525">
            <a:noFill/>
            <a:miter lim="800000"/>
          </a:ln>
          <a:effectLst/>
        </p:spPr>
        <p:txBody>
          <a:bodyPr vert="eaVert">
            <a:spAutoFit/>
          </a:bodyPr>
          <a:lstStyle/>
          <a:p>
            <a:r>
              <a:rPr lang="zh-CN" sz="1600" b="0">
                <a:solidFill>
                  <a:schemeClr val="tx1"/>
                </a:solidFill>
                <a:latin typeface="Tahoma" panose="020B0604030504040204" pitchFamily="34" charset="0"/>
                <a:ea typeface="幼圆" pitchFamily="49" charset="-122"/>
              </a:rPr>
              <a:t>制定出整改计划表</a:t>
            </a:r>
            <a:endParaRPr lang="zh-CN" sz="1600" b="0">
              <a:solidFill>
                <a:schemeClr val="tx1"/>
              </a:solidFill>
              <a:latin typeface="Tahoma" panose="020B0604030504040204" pitchFamily="34" charset="0"/>
              <a:ea typeface="幼圆" pitchFamily="49" charset="-122"/>
            </a:endParaRPr>
          </a:p>
        </p:txBody>
      </p:sp>
      <p:sp>
        <p:nvSpPr>
          <p:cNvPr id="181280" name="Rectangle 32"/>
          <p:cNvSpPr>
            <a:spLocks noChangeArrowheads="1"/>
          </p:cNvSpPr>
          <p:nvPr/>
        </p:nvSpPr>
        <p:spPr bwMode="auto">
          <a:xfrm>
            <a:off x="971550" y="981075"/>
            <a:ext cx="863600" cy="360363"/>
          </a:xfrm>
          <a:prstGeom prst="rect">
            <a:avLst/>
          </a:prstGeom>
          <a:solidFill>
            <a:schemeClr val="accent1">
              <a:alpha val="0"/>
            </a:schemeClr>
          </a:solidFill>
          <a:ln w="28575">
            <a:solidFill>
              <a:srgbClr val="4E2838"/>
            </a:solidFill>
            <a:miter lim="800000"/>
          </a:ln>
          <a:effectLst/>
        </p:spPr>
        <p:txBody>
          <a:bodyPr wrap="none" anchor="ctr"/>
          <a:lstStyle/>
          <a:p>
            <a:endParaRPr lang="zh-CN" altLang="en-US"/>
          </a:p>
        </p:txBody>
      </p:sp>
      <p:sp>
        <p:nvSpPr>
          <p:cNvPr id="181281" name="Line 33"/>
          <p:cNvSpPr>
            <a:spLocks noChangeShapeType="1"/>
          </p:cNvSpPr>
          <p:nvPr/>
        </p:nvSpPr>
        <p:spPr bwMode="auto">
          <a:xfrm flipV="1">
            <a:off x="7740650" y="3357563"/>
            <a:ext cx="0" cy="1439862"/>
          </a:xfrm>
          <a:prstGeom prst="line">
            <a:avLst/>
          </a:prstGeom>
          <a:noFill/>
          <a:ln w="28575">
            <a:solidFill>
              <a:srgbClr val="4E2838"/>
            </a:solidFill>
            <a:round/>
            <a:tailEnd type="triangle" w="med" len="med"/>
          </a:ln>
          <a:effectLst/>
        </p:spPr>
        <p:txBody>
          <a:bodyPr wrap="none" anchor="ctr"/>
          <a:lstStyle/>
          <a:p>
            <a:endParaRPr lang="zh-CN" altLang="en-US"/>
          </a:p>
        </p:txBody>
      </p:sp>
    </p:spTree>
  </p:cSld>
  <p:clrMapOvr>
    <a:masterClrMapping/>
  </p:clrMapOvr>
  <p:transition advClick="0"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0248">
                                            <p:txEl>
                                              <p:pRg st="0" end="0"/>
                                            </p:txEl>
                                          </p:spTgt>
                                        </p:tgtEl>
                                        <p:attrNameLst>
                                          <p:attrName>style.visibility</p:attrName>
                                        </p:attrNameLst>
                                      </p:cBhvr>
                                      <p:to>
                                        <p:strVal val="visible"/>
                                      </p:to>
                                    </p:set>
                                    <p:animEffect transition="in" filter="blinds(horizontal)">
                                      <p:cBhvr>
                                        <p:cTn id="7" dur="500"/>
                                        <p:tgtEl>
                                          <p:spTgt spid="1802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80247">
                                            <p:txEl>
                                              <p:pRg st="0" end="0"/>
                                            </p:txEl>
                                          </p:spTgt>
                                        </p:tgtEl>
                                        <p:attrNameLst>
                                          <p:attrName>style.visibility</p:attrName>
                                        </p:attrNameLst>
                                      </p:cBhvr>
                                      <p:to>
                                        <p:strVal val="visible"/>
                                      </p:to>
                                    </p:set>
                                    <p:animEffect transition="in" filter="box(in)">
                                      <p:cBhvr>
                                        <p:cTn id="12" dur="500"/>
                                        <p:tgtEl>
                                          <p:spTgt spid="18024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0226"/>
                                        </p:tgtEl>
                                        <p:attrNameLst>
                                          <p:attrName>style.visibility</p:attrName>
                                        </p:attrNameLst>
                                      </p:cBhvr>
                                      <p:to>
                                        <p:strVal val="visible"/>
                                      </p:to>
                                    </p:set>
                                    <p:anim calcmode="lin" valueType="num">
                                      <p:cBhvr additive="base">
                                        <p:cTn id="17" dur="500" fill="hold"/>
                                        <p:tgtEl>
                                          <p:spTgt spid="180226"/>
                                        </p:tgtEl>
                                        <p:attrNameLst>
                                          <p:attrName>ppt_x</p:attrName>
                                        </p:attrNameLst>
                                      </p:cBhvr>
                                      <p:tavLst>
                                        <p:tav tm="0">
                                          <p:val>
                                            <p:strVal val="#ppt_x"/>
                                          </p:val>
                                        </p:tav>
                                        <p:tav tm="100000">
                                          <p:val>
                                            <p:strVal val="#ppt_x"/>
                                          </p:val>
                                        </p:tav>
                                      </p:tavLst>
                                    </p:anim>
                                    <p:anim calcmode="lin" valueType="num">
                                      <p:cBhvr additive="base">
                                        <p:cTn id="18" dur="500" fill="hold"/>
                                        <p:tgtEl>
                                          <p:spTgt spid="18022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0228"/>
                                        </p:tgtEl>
                                        <p:attrNameLst>
                                          <p:attrName>style.visibility</p:attrName>
                                        </p:attrNameLst>
                                      </p:cBhvr>
                                      <p:to>
                                        <p:strVal val="visible"/>
                                      </p:to>
                                    </p:set>
                                    <p:anim calcmode="lin" valueType="num">
                                      <p:cBhvr additive="base">
                                        <p:cTn id="23" dur="500" fill="hold"/>
                                        <p:tgtEl>
                                          <p:spTgt spid="180228"/>
                                        </p:tgtEl>
                                        <p:attrNameLst>
                                          <p:attrName>ppt_x</p:attrName>
                                        </p:attrNameLst>
                                      </p:cBhvr>
                                      <p:tavLst>
                                        <p:tav tm="0">
                                          <p:val>
                                            <p:strVal val="#ppt_x"/>
                                          </p:val>
                                        </p:tav>
                                        <p:tav tm="100000">
                                          <p:val>
                                            <p:strVal val="#ppt_x"/>
                                          </p:val>
                                        </p:tav>
                                      </p:tavLst>
                                    </p:anim>
                                    <p:anim calcmode="lin" valueType="num">
                                      <p:cBhvr additive="base">
                                        <p:cTn id="24" dur="500" fill="hold"/>
                                        <p:tgtEl>
                                          <p:spTgt spid="18022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80227">
                                            <p:txEl>
                                              <p:pRg st="0" end="0"/>
                                            </p:txEl>
                                          </p:spTgt>
                                        </p:tgtEl>
                                        <p:attrNameLst>
                                          <p:attrName>style.visibility</p:attrName>
                                        </p:attrNameLst>
                                      </p:cBhvr>
                                      <p:to>
                                        <p:strVal val="visible"/>
                                      </p:to>
                                    </p:set>
                                    <p:anim calcmode="lin" valueType="num">
                                      <p:cBhvr additive="base">
                                        <p:cTn id="29" dur="500" fill="hold"/>
                                        <p:tgtEl>
                                          <p:spTgt spid="180227">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802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80230"/>
                                        </p:tgtEl>
                                        <p:attrNameLst>
                                          <p:attrName>style.visibility</p:attrName>
                                        </p:attrNameLst>
                                      </p:cBhvr>
                                      <p:to>
                                        <p:strVal val="visible"/>
                                      </p:to>
                                    </p:set>
                                    <p:anim calcmode="lin" valueType="num">
                                      <p:cBhvr additive="base">
                                        <p:cTn id="35" dur="500" fill="hold"/>
                                        <p:tgtEl>
                                          <p:spTgt spid="180230"/>
                                        </p:tgtEl>
                                        <p:attrNameLst>
                                          <p:attrName>ppt_x</p:attrName>
                                        </p:attrNameLst>
                                      </p:cBhvr>
                                      <p:tavLst>
                                        <p:tav tm="0">
                                          <p:val>
                                            <p:strVal val="#ppt_x"/>
                                          </p:val>
                                        </p:tav>
                                        <p:tav tm="100000">
                                          <p:val>
                                            <p:strVal val="#ppt_x"/>
                                          </p:val>
                                        </p:tav>
                                      </p:tavLst>
                                    </p:anim>
                                    <p:anim calcmode="lin" valueType="num">
                                      <p:cBhvr additive="base">
                                        <p:cTn id="36" dur="500" fill="hold"/>
                                        <p:tgtEl>
                                          <p:spTgt spid="18023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80232"/>
                                        </p:tgtEl>
                                        <p:attrNameLst>
                                          <p:attrName>style.visibility</p:attrName>
                                        </p:attrNameLst>
                                      </p:cBhvr>
                                      <p:to>
                                        <p:strVal val="visible"/>
                                      </p:to>
                                    </p:set>
                                    <p:anim calcmode="lin" valueType="num">
                                      <p:cBhvr additive="base">
                                        <p:cTn id="41" dur="500" fill="hold"/>
                                        <p:tgtEl>
                                          <p:spTgt spid="180232"/>
                                        </p:tgtEl>
                                        <p:attrNameLst>
                                          <p:attrName>ppt_x</p:attrName>
                                        </p:attrNameLst>
                                      </p:cBhvr>
                                      <p:tavLst>
                                        <p:tav tm="0">
                                          <p:val>
                                            <p:strVal val="#ppt_x"/>
                                          </p:val>
                                        </p:tav>
                                        <p:tav tm="100000">
                                          <p:val>
                                            <p:strVal val="#ppt_x"/>
                                          </p:val>
                                        </p:tav>
                                      </p:tavLst>
                                    </p:anim>
                                    <p:anim calcmode="lin" valueType="num">
                                      <p:cBhvr additive="base">
                                        <p:cTn id="42" dur="500" fill="hold"/>
                                        <p:tgtEl>
                                          <p:spTgt spid="18023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80233"/>
                                        </p:tgtEl>
                                        <p:attrNameLst>
                                          <p:attrName>style.visibility</p:attrName>
                                        </p:attrNameLst>
                                      </p:cBhvr>
                                      <p:to>
                                        <p:strVal val="visible"/>
                                      </p:to>
                                    </p:set>
                                    <p:animEffect transition="in" filter="box(in)">
                                      <p:cBhvr>
                                        <p:cTn id="47" dur="500"/>
                                        <p:tgtEl>
                                          <p:spTgt spid="180233"/>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80234"/>
                                        </p:tgtEl>
                                        <p:attrNameLst>
                                          <p:attrName>style.visibility</p:attrName>
                                        </p:attrNameLst>
                                      </p:cBhvr>
                                      <p:to>
                                        <p:strVal val="visible"/>
                                      </p:to>
                                    </p:set>
                                    <p:animEffect transition="in" filter="box(in)">
                                      <p:cBhvr>
                                        <p:cTn id="52" dur="500"/>
                                        <p:tgtEl>
                                          <p:spTgt spid="180234"/>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80229"/>
                                        </p:tgtEl>
                                        <p:attrNameLst>
                                          <p:attrName>style.visibility</p:attrName>
                                        </p:attrNameLst>
                                      </p:cBhvr>
                                      <p:to>
                                        <p:strVal val="visible"/>
                                      </p:to>
                                    </p:set>
                                    <p:anim calcmode="lin" valueType="num">
                                      <p:cBhvr additive="base">
                                        <p:cTn id="57" dur="500" fill="hold"/>
                                        <p:tgtEl>
                                          <p:spTgt spid="180229"/>
                                        </p:tgtEl>
                                        <p:attrNameLst>
                                          <p:attrName>ppt_x</p:attrName>
                                        </p:attrNameLst>
                                      </p:cBhvr>
                                      <p:tavLst>
                                        <p:tav tm="0">
                                          <p:val>
                                            <p:strVal val="#ppt_x"/>
                                          </p:val>
                                        </p:tav>
                                        <p:tav tm="100000">
                                          <p:val>
                                            <p:strVal val="#ppt_x"/>
                                          </p:val>
                                        </p:tav>
                                      </p:tavLst>
                                    </p:anim>
                                    <p:anim calcmode="lin" valueType="num">
                                      <p:cBhvr additive="base">
                                        <p:cTn id="58" dur="500" fill="hold"/>
                                        <p:tgtEl>
                                          <p:spTgt spid="18022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grpId="0" nodeType="clickEffect">
                                  <p:stCondLst>
                                    <p:cond delay="0"/>
                                  </p:stCondLst>
                                  <p:childTnLst>
                                    <p:set>
                                      <p:cBhvr>
                                        <p:cTn id="62" dur="1" fill="hold">
                                          <p:stCondLst>
                                            <p:cond delay="0"/>
                                          </p:stCondLst>
                                        </p:cTn>
                                        <p:tgtEl>
                                          <p:spTgt spid="180231"/>
                                        </p:tgtEl>
                                        <p:attrNameLst>
                                          <p:attrName>style.visibility</p:attrName>
                                        </p:attrNameLst>
                                      </p:cBhvr>
                                      <p:to>
                                        <p:strVal val="visible"/>
                                      </p:to>
                                    </p:set>
                                    <p:animEffect transition="in" filter="box(in)">
                                      <p:cBhvr>
                                        <p:cTn id="63" dur="500"/>
                                        <p:tgtEl>
                                          <p:spTgt spid="180231"/>
                                        </p:tgtEl>
                                      </p:cBhvr>
                                    </p:animEffect>
                                  </p:childTnLst>
                                </p:cTn>
                              </p:par>
                            </p:childTnLst>
                          </p:cTn>
                        </p:par>
                      </p:childTnLst>
                    </p:cTn>
                  </p:par>
                  <p:par>
                    <p:cTn id="64" fill="hold">
                      <p:stCondLst>
                        <p:cond delay="indefinite"/>
                      </p:stCondLst>
                      <p:childTnLst>
                        <p:par>
                          <p:cTn id="65" fill="hold">
                            <p:stCondLst>
                              <p:cond delay="0"/>
                            </p:stCondLst>
                            <p:childTnLst>
                              <p:par>
                                <p:cTn id="66" presetID="5" presetClass="entr" presetSubtype="10" fill="hold" grpId="0" nodeType="clickEffect">
                                  <p:stCondLst>
                                    <p:cond delay="0"/>
                                  </p:stCondLst>
                                  <p:childTnLst>
                                    <p:set>
                                      <p:cBhvr>
                                        <p:cTn id="67" dur="1" fill="hold">
                                          <p:stCondLst>
                                            <p:cond delay="0"/>
                                          </p:stCondLst>
                                        </p:cTn>
                                        <p:tgtEl>
                                          <p:spTgt spid="180243"/>
                                        </p:tgtEl>
                                        <p:attrNameLst>
                                          <p:attrName>style.visibility</p:attrName>
                                        </p:attrNameLst>
                                      </p:cBhvr>
                                      <p:to>
                                        <p:strVal val="visible"/>
                                      </p:to>
                                    </p:set>
                                    <p:animEffect transition="in" filter="checkerboard(across)">
                                      <p:cBhvr>
                                        <p:cTn id="68" dur="500"/>
                                        <p:tgtEl>
                                          <p:spTgt spid="180243"/>
                                        </p:tgtEl>
                                      </p:cBhvr>
                                    </p:animEffect>
                                  </p:childTnLst>
                                </p:cTn>
                              </p:par>
                            </p:childTnLst>
                          </p:cTn>
                        </p:par>
                      </p:childTnLst>
                    </p:cTn>
                  </p:par>
                  <p:par>
                    <p:cTn id="69" fill="hold">
                      <p:stCondLst>
                        <p:cond delay="indefinite"/>
                      </p:stCondLst>
                      <p:childTnLst>
                        <p:par>
                          <p:cTn id="70" fill="hold">
                            <p:stCondLst>
                              <p:cond delay="0"/>
                            </p:stCondLst>
                            <p:childTnLst>
                              <p:par>
                                <p:cTn id="71" presetID="8" presetClass="entr" presetSubtype="16" fill="hold" grpId="0" nodeType="clickEffect">
                                  <p:stCondLst>
                                    <p:cond delay="0"/>
                                  </p:stCondLst>
                                  <p:childTnLst>
                                    <p:set>
                                      <p:cBhvr>
                                        <p:cTn id="72" dur="1" fill="hold">
                                          <p:stCondLst>
                                            <p:cond delay="0"/>
                                          </p:stCondLst>
                                        </p:cTn>
                                        <p:tgtEl>
                                          <p:spTgt spid="180239"/>
                                        </p:tgtEl>
                                        <p:attrNameLst>
                                          <p:attrName>style.visibility</p:attrName>
                                        </p:attrNameLst>
                                      </p:cBhvr>
                                      <p:to>
                                        <p:strVal val="visible"/>
                                      </p:to>
                                    </p:set>
                                    <p:animEffect transition="in" filter="diamond(in)">
                                      <p:cBhvr>
                                        <p:cTn id="73" dur="2000"/>
                                        <p:tgtEl>
                                          <p:spTgt spid="180239"/>
                                        </p:tgtEl>
                                      </p:cBhvr>
                                    </p:animEffect>
                                  </p:childTnLst>
                                </p:cTn>
                              </p:par>
                            </p:childTnLst>
                          </p:cTn>
                        </p:par>
                      </p:childTnLst>
                    </p:cTn>
                  </p:par>
                  <p:par>
                    <p:cTn id="74" fill="hold">
                      <p:stCondLst>
                        <p:cond delay="indefinite"/>
                      </p:stCondLst>
                      <p:childTnLst>
                        <p:par>
                          <p:cTn id="75" fill="hold">
                            <p:stCondLst>
                              <p:cond delay="0"/>
                            </p:stCondLst>
                            <p:childTnLst>
                              <p:par>
                                <p:cTn id="76" presetID="8" presetClass="entr" presetSubtype="16" fill="hold" grpId="0" nodeType="clickEffect">
                                  <p:stCondLst>
                                    <p:cond delay="0"/>
                                  </p:stCondLst>
                                  <p:childTnLst>
                                    <p:set>
                                      <p:cBhvr>
                                        <p:cTn id="77" dur="1" fill="hold">
                                          <p:stCondLst>
                                            <p:cond delay="0"/>
                                          </p:stCondLst>
                                        </p:cTn>
                                        <p:tgtEl>
                                          <p:spTgt spid="180241"/>
                                        </p:tgtEl>
                                        <p:attrNameLst>
                                          <p:attrName>style.visibility</p:attrName>
                                        </p:attrNameLst>
                                      </p:cBhvr>
                                      <p:to>
                                        <p:strVal val="visible"/>
                                      </p:to>
                                    </p:set>
                                    <p:animEffect transition="in" filter="diamond(in)">
                                      <p:cBhvr>
                                        <p:cTn id="78" dur="2000"/>
                                        <p:tgtEl>
                                          <p:spTgt spid="180241"/>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180235"/>
                                        </p:tgtEl>
                                        <p:attrNameLst>
                                          <p:attrName>style.visibility</p:attrName>
                                        </p:attrNameLst>
                                      </p:cBhvr>
                                      <p:to>
                                        <p:strVal val="visible"/>
                                      </p:to>
                                    </p:set>
                                    <p:animEffect transition="in" filter="blinds(horizontal)">
                                      <p:cBhvr>
                                        <p:cTn id="83" dur="500"/>
                                        <p:tgtEl>
                                          <p:spTgt spid="180235"/>
                                        </p:tgtEl>
                                      </p:cBhvr>
                                    </p:animEffect>
                                  </p:childTnLst>
                                </p:cTn>
                              </p:par>
                            </p:childTnLst>
                          </p:cTn>
                        </p:par>
                      </p:childTnLst>
                    </p:cTn>
                  </p:par>
                  <p:par>
                    <p:cTn id="84" fill="hold">
                      <p:stCondLst>
                        <p:cond delay="indefinite"/>
                      </p:stCondLst>
                      <p:childTnLst>
                        <p:par>
                          <p:cTn id="85" fill="hold">
                            <p:stCondLst>
                              <p:cond delay="0"/>
                            </p:stCondLst>
                            <p:childTnLst>
                              <p:par>
                                <p:cTn id="86" presetID="4" presetClass="entr" presetSubtype="16" fill="hold" grpId="0" nodeType="clickEffect">
                                  <p:stCondLst>
                                    <p:cond delay="0"/>
                                  </p:stCondLst>
                                  <p:childTnLst>
                                    <p:set>
                                      <p:cBhvr>
                                        <p:cTn id="87" dur="1" fill="hold">
                                          <p:stCondLst>
                                            <p:cond delay="0"/>
                                          </p:stCondLst>
                                        </p:cTn>
                                        <p:tgtEl>
                                          <p:spTgt spid="180238"/>
                                        </p:tgtEl>
                                        <p:attrNameLst>
                                          <p:attrName>style.visibility</p:attrName>
                                        </p:attrNameLst>
                                      </p:cBhvr>
                                      <p:to>
                                        <p:strVal val="visible"/>
                                      </p:to>
                                    </p:set>
                                    <p:animEffect transition="in" filter="box(in)">
                                      <p:cBhvr>
                                        <p:cTn id="88" dur="500"/>
                                        <p:tgtEl>
                                          <p:spTgt spid="180238"/>
                                        </p:tgtEl>
                                      </p:cBhvr>
                                    </p:animEffect>
                                  </p:childTnLst>
                                </p:cTn>
                              </p:par>
                            </p:childTnLst>
                          </p:cTn>
                        </p:par>
                      </p:childTnLst>
                    </p:cTn>
                  </p:par>
                  <p:par>
                    <p:cTn id="89" fill="hold">
                      <p:stCondLst>
                        <p:cond delay="indefinite"/>
                      </p:stCondLst>
                      <p:childTnLst>
                        <p:par>
                          <p:cTn id="90" fill="hold">
                            <p:stCondLst>
                              <p:cond delay="0"/>
                            </p:stCondLst>
                            <p:childTnLst>
                              <p:par>
                                <p:cTn id="91" presetID="4" presetClass="entr" presetSubtype="16" fill="hold" grpId="0" nodeType="clickEffect">
                                  <p:stCondLst>
                                    <p:cond delay="0"/>
                                  </p:stCondLst>
                                  <p:childTnLst>
                                    <p:set>
                                      <p:cBhvr>
                                        <p:cTn id="92" dur="1" fill="hold">
                                          <p:stCondLst>
                                            <p:cond delay="0"/>
                                          </p:stCondLst>
                                        </p:cTn>
                                        <p:tgtEl>
                                          <p:spTgt spid="180237"/>
                                        </p:tgtEl>
                                        <p:attrNameLst>
                                          <p:attrName>style.visibility</p:attrName>
                                        </p:attrNameLst>
                                      </p:cBhvr>
                                      <p:to>
                                        <p:strVal val="visible"/>
                                      </p:to>
                                    </p:set>
                                    <p:animEffect transition="in" filter="box(in)">
                                      <p:cBhvr>
                                        <p:cTn id="93" dur="500"/>
                                        <p:tgtEl>
                                          <p:spTgt spid="180237"/>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180236"/>
                                        </p:tgtEl>
                                        <p:attrNameLst>
                                          <p:attrName>style.visibility</p:attrName>
                                        </p:attrNameLst>
                                      </p:cBhvr>
                                      <p:to>
                                        <p:strVal val="visible"/>
                                      </p:to>
                                    </p:set>
                                    <p:anim calcmode="lin" valueType="num">
                                      <p:cBhvr additive="base">
                                        <p:cTn id="98" dur="500" fill="hold"/>
                                        <p:tgtEl>
                                          <p:spTgt spid="180236"/>
                                        </p:tgtEl>
                                        <p:attrNameLst>
                                          <p:attrName>ppt_x</p:attrName>
                                        </p:attrNameLst>
                                      </p:cBhvr>
                                      <p:tavLst>
                                        <p:tav tm="0">
                                          <p:val>
                                            <p:strVal val="#ppt_x"/>
                                          </p:val>
                                        </p:tav>
                                        <p:tav tm="100000">
                                          <p:val>
                                            <p:strVal val="#ppt_x"/>
                                          </p:val>
                                        </p:tav>
                                      </p:tavLst>
                                    </p:anim>
                                    <p:anim calcmode="lin" valueType="num">
                                      <p:cBhvr additive="base">
                                        <p:cTn id="99" dur="500" fill="hold"/>
                                        <p:tgtEl>
                                          <p:spTgt spid="180236"/>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 presetClass="entr" presetSubtype="16" fill="hold" grpId="0" nodeType="clickEffect">
                                  <p:stCondLst>
                                    <p:cond delay="0"/>
                                  </p:stCondLst>
                                  <p:childTnLst>
                                    <p:set>
                                      <p:cBhvr>
                                        <p:cTn id="103" dur="1" fill="hold">
                                          <p:stCondLst>
                                            <p:cond delay="0"/>
                                          </p:stCondLst>
                                        </p:cTn>
                                        <p:tgtEl>
                                          <p:spTgt spid="180240"/>
                                        </p:tgtEl>
                                        <p:attrNameLst>
                                          <p:attrName>style.visibility</p:attrName>
                                        </p:attrNameLst>
                                      </p:cBhvr>
                                      <p:to>
                                        <p:strVal val="visible"/>
                                      </p:to>
                                    </p:set>
                                    <p:animEffect transition="in" filter="box(in)">
                                      <p:cBhvr>
                                        <p:cTn id="104" dur="500"/>
                                        <p:tgtEl>
                                          <p:spTgt spid="180240"/>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180245"/>
                                        </p:tgtEl>
                                        <p:attrNameLst>
                                          <p:attrName>style.visibility</p:attrName>
                                        </p:attrNameLst>
                                      </p:cBhvr>
                                      <p:to>
                                        <p:strVal val="visible"/>
                                      </p:to>
                                    </p:set>
                                    <p:anim calcmode="lin" valueType="num">
                                      <p:cBhvr additive="base">
                                        <p:cTn id="109" dur="500" fill="hold"/>
                                        <p:tgtEl>
                                          <p:spTgt spid="180245"/>
                                        </p:tgtEl>
                                        <p:attrNameLst>
                                          <p:attrName>ppt_x</p:attrName>
                                        </p:attrNameLst>
                                      </p:cBhvr>
                                      <p:tavLst>
                                        <p:tav tm="0">
                                          <p:val>
                                            <p:strVal val="#ppt_x"/>
                                          </p:val>
                                        </p:tav>
                                        <p:tav tm="100000">
                                          <p:val>
                                            <p:strVal val="#ppt_x"/>
                                          </p:val>
                                        </p:tav>
                                      </p:tavLst>
                                    </p:anim>
                                    <p:anim calcmode="lin" valueType="num">
                                      <p:cBhvr additive="base">
                                        <p:cTn id="110" dur="500" fill="hold"/>
                                        <p:tgtEl>
                                          <p:spTgt spid="180245"/>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180246"/>
                                        </p:tgtEl>
                                        <p:attrNameLst>
                                          <p:attrName>style.visibility</p:attrName>
                                        </p:attrNameLst>
                                      </p:cBhvr>
                                      <p:to>
                                        <p:strVal val="visible"/>
                                      </p:to>
                                    </p:set>
                                    <p:anim calcmode="lin" valueType="num">
                                      <p:cBhvr additive="base">
                                        <p:cTn id="115" dur="500" fill="hold"/>
                                        <p:tgtEl>
                                          <p:spTgt spid="180246"/>
                                        </p:tgtEl>
                                        <p:attrNameLst>
                                          <p:attrName>ppt_x</p:attrName>
                                        </p:attrNameLst>
                                      </p:cBhvr>
                                      <p:tavLst>
                                        <p:tav tm="0">
                                          <p:val>
                                            <p:strVal val="#ppt_x"/>
                                          </p:val>
                                        </p:tav>
                                        <p:tav tm="100000">
                                          <p:val>
                                            <p:strVal val="#ppt_x"/>
                                          </p:val>
                                        </p:tav>
                                      </p:tavLst>
                                    </p:anim>
                                    <p:anim calcmode="lin" valueType="num">
                                      <p:cBhvr additive="base">
                                        <p:cTn id="116" dur="500" fill="hold"/>
                                        <p:tgtEl>
                                          <p:spTgt spid="180246"/>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180242"/>
                                        </p:tgtEl>
                                        <p:attrNameLst>
                                          <p:attrName>style.visibility</p:attrName>
                                        </p:attrNameLst>
                                      </p:cBhvr>
                                      <p:to>
                                        <p:strVal val="visible"/>
                                      </p:to>
                                    </p:set>
                                    <p:anim calcmode="lin" valueType="num">
                                      <p:cBhvr additive="base">
                                        <p:cTn id="121" dur="500" fill="hold"/>
                                        <p:tgtEl>
                                          <p:spTgt spid="180242"/>
                                        </p:tgtEl>
                                        <p:attrNameLst>
                                          <p:attrName>ppt_x</p:attrName>
                                        </p:attrNameLst>
                                      </p:cBhvr>
                                      <p:tavLst>
                                        <p:tav tm="0">
                                          <p:val>
                                            <p:strVal val="#ppt_x"/>
                                          </p:val>
                                        </p:tav>
                                        <p:tav tm="100000">
                                          <p:val>
                                            <p:strVal val="#ppt_x"/>
                                          </p:val>
                                        </p:tav>
                                      </p:tavLst>
                                    </p:anim>
                                    <p:anim calcmode="lin" valueType="num">
                                      <p:cBhvr additive="base">
                                        <p:cTn id="122" dur="500" fill="hold"/>
                                        <p:tgtEl>
                                          <p:spTgt spid="180242"/>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 presetClass="entr" presetSubtype="16" fill="hold" grpId="0" nodeType="clickEffect">
                                  <p:stCondLst>
                                    <p:cond delay="0"/>
                                  </p:stCondLst>
                                  <p:childTnLst>
                                    <p:set>
                                      <p:cBhvr>
                                        <p:cTn id="126" dur="1" fill="hold">
                                          <p:stCondLst>
                                            <p:cond delay="0"/>
                                          </p:stCondLst>
                                        </p:cTn>
                                        <p:tgtEl>
                                          <p:spTgt spid="180244"/>
                                        </p:tgtEl>
                                        <p:attrNameLst>
                                          <p:attrName>style.visibility</p:attrName>
                                        </p:attrNameLst>
                                      </p:cBhvr>
                                      <p:to>
                                        <p:strVal val="visible"/>
                                      </p:to>
                                    </p:set>
                                    <p:animEffect transition="in" filter="box(in)">
                                      <p:cBhvr>
                                        <p:cTn id="127" dur="500"/>
                                        <p:tgtEl>
                                          <p:spTgt spid="18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6" grpId="0" animBg="1" autoUpdateAnimBg="0"/>
      <p:bldP spid="180228" grpId="0" animBg="1"/>
      <p:bldP spid="180229" grpId="0" animBg="1"/>
      <p:bldP spid="180230" grpId="0" animBg="1" autoUpdateAnimBg="0"/>
      <p:bldP spid="180231" grpId="0" autoUpdateAnimBg="0"/>
      <p:bldP spid="180232" grpId="0" animBg="1"/>
      <p:bldP spid="180233" grpId="0" animBg="1" autoUpdateAnimBg="0"/>
      <p:bldP spid="180234" grpId="0" animBg="1" autoUpdateAnimBg="0"/>
      <p:bldP spid="180235" grpId="0" autoUpdateAnimBg="0"/>
      <p:bldP spid="180236" grpId="0" animBg="1"/>
      <p:bldP spid="180237" grpId="0" autoUpdateAnimBg="0"/>
      <p:bldP spid="180238" grpId="0" autoUpdateAnimBg="0"/>
      <p:bldP spid="180239" grpId="0" animBg="1"/>
      <p:bldP spid="180240" grpId="0" autoUpdateAnimBg="0"/>
      <p:bldP spid="180241" grpId="0" animBg="1" autoUpdateAnimBg="0"/>
      <p:bldP spid="180242" grpId="0" animBg="1"/>
      <p:bldP spid="180243" grpId="0" autoUpdateAnimBg="0"/>
      <p:bldP spid="180244" grpId="0" autoUpdateAnimBg="0"/>
      <p:bldP spid="180245" grpId="0" animBg="1"/>
      <p:bldP spid="180246" grpId="0"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2065" y="-5715"/>
            <a:ext cx="9236075" cy="6869430"/>
          </a:xfrm>
          <a:prstGeom prst="rect">
            <a:avLst/>
          </a:prstGeom>
        </p:spPr>
      </p:pic>
      <p:sp>
        <p:nvSpPr>
          <p:cNvPr id="182274" name="Text Box 2"/>
          <p:cNvSpPr txBox="1">
            <a:spLocks noChangeArrowheads="1"/>
          </p:cNvSpPr>
          <p:nvPr/>
        </p:nvSpPr>
        <p:spPr bwMode="auto">
          <a:xfrm>
            <a:off x="823913" y="189865"/>
            <a:ext cx="727233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sz="2800">
                <a:effectLst>
                  <a:outerShdw blurRad="38100" dist="38100" dir="2700000" algn="tl">
                    <a:srgbClr val="C0C0C0"/>
                  </a:outerShdw>
                </a:effectLst>
                <a:latin typeface="Tahoma" panose="020B0604030504040204" pitchFamily="34" charset="0"/>
                <a:ea typeface="幼圆" pitchFamily="49" charset="-122"/>
              </a:rPr>
              <a:t>（二）、交房后集中返修流程</a:t>
            </a:r>
            <a:endParaRPr lang="zh-CN" sz="2800">
              <a:effectLst>
                <a:outerShdw blurRad="38100" dist="38100" dir="2700000" algn="tl">
                  <a:srgbClr val="C0C0C0"/>
                </a:outerShdw>
              </a:effectLst>
              <a:latin typeface="Tahoma" panose="020B0604030504040204" pitchFamily="34" charset="0"/>
              <a:ea typeface="幼圆" pitchFamily="49" charset="-122"/>
            </a:endParaRPr>
          </a:p>
        </p:txBody>
      </p:sp>
      <p:sp>
        <p:nvSpPr>
          <p:cNvPr id="183299" name="Rectangle 3"/>
          <p:cNvSpPr>
            <a:spLocks noChangeArrowheads="1"/>
          </p:cNvSpPr>
          <p:nvPr/>
        </p:nvSpPr>
        <p:spPr bwMode="auto">
          <a:xfrm>
            <a:off x="611188" y="1844675"/>
            <a:ext cx="2232025" cy="1079500"/>
          </a:xfrm>
          <a:prstGeom prst="rect">
            <a:avLst/>
          </a:prstGeom>
          <a:solidFill>
            <a:schemeClr val="accent1">
              <a:alpha val="0"/>
            </a:schemeClr>
          </a:solidFill>
          <a:ln w="28575">
            <a:solidFill>
              <a:srgbClr val="4E2838"/>
            </a:solidFill>
            <a:miter lim="800000"/>
          </a:ln>
          <a:effectLst/>
        </p:spPr>
        <p:txBody>
          <a:bodyPr wrap="none" anchor="ctr"/>
          <a:lstStyle/>
          <a:p>
            <a:r>
              <a:rPr lang="zh-CN" sz="2000">
                <a:solidFill>
                  <a:srgbClr val="FF3300"/>
                </a:solidFill>
                <a:latin typeface="Tahoma" panose="020B0604030504040204" pitchFamily="34" charset="0"/>
                <a:ea typeface="幼圆" pitchFamily="49" charset="-122"/>
              </a:rPr>
              <a:t>物业客服中心</a:t>
            </a:r>
            <a:endParaRPr lang="zh-CN" sz="2000">
              <a:solidFill>
                <a:srgbClr val="FF3300"/>
              </a:solidFill>
              <a:latin typeface="Tahoma" panose="020B0604030504040204" pitchFamily="34" charset="0"/>
              <a:ea typeface="幼圆" pitchFamily="49" charset="-122"/>
            </a:endParaRPr>
          </a:p>
        </p:txBody>
      </p:sp>
      <p:sp>
        <p:nvSpPr>
          <p:cNvPr id="183300" name="Rectangle 4"/>
          <p:cNvSpPr>
            <a:spLocks noChangeArrowheads="1"/>
          </p:cNvSpPr>
          <p:nvPr/>
        </p:nvSpPr>
        <p:spPr bwMode="auto">
          <a:xfrm>
            <a:off x="1044575" y="3502025"/>
            <a:ext cx="1079500" cy="1368425"/>
          </a:xfrm>
          <a:prstGeom prst="rect">
            <a:avLst/>
          </a:prstGeom>
          <a:solidFill>
            <a:schemeClr val="accent1">
              <a:alpha val="0"/>
            </a:schemeClr>
          </a:solidFill>
          <a:ln w="28575">
            <a:solidFill>
              <a:srgbClr val="4E2838"/>
            </a:solidFill>
            <a:miter lim="800000"/>
          </a:ln>
          <a:effectLst/>
        </p:spPr>
        <p:txBody>
          <a:bodyPr wrap="none" anchor="ctr"/>
          <a:lstStyle/>
          <a:p>
            <a:r>
              <a:rPr lang="zh-CN" sz="2000">
                <a:solidFill>
                  <a:srgbClr val="FF3300"/>
                </a:solidFill>
                <a:latin typeface="Tahoma" panose="020B0604030504040204" pitchFamily="34" charset="0"/>
                <a:ea typeface="幼圆" pitchFamily="49" charset="-122"/>
              </a:rPr>
              <a:t>业主</a:t>
            </a:r>
            <a:endParaRPr lang="zh-CN" sz="2000">
              <a:solidFill>
                <a:srgbClr val="FF3300"/>
              </a:solidFill>
              <a:latin typeface="Tahoma" panose="020B0604030504040204" pitchFamily="34" charset="0"/>
              <a:ea typeface="幼圆" pitchFamily="49" charset="-122"/>
            </a:endParaRPr>
          </a:p>
        </p:txBody>
      </p:sp>
      <p:sp>
        <p:nvSpPr>
          <p:cNvPr id="183301" name="Rectangle 5"/>
          <p:cNvSpPr>
            <a:spLocks noChangeArrowheads="1"/>
          </p:cNvSpPr>
          <p:nvPr/>
        </p:nvSpPr>
        <p:spPr bwMode="auto">
          <a:xfrm>
            <a:off x="3635375" y="2205038"/>
            <a:ext cx="1800225" cy="3600450"/>
          </a:xfrm>
          <a:prstGeom prst="rect">
            <a:avLst/>
          </a:prstGeom>
          <a:solidFill>
            <a:schemeClr val="accent1">
              <a:alpha val="0"/>
            </a:schemeClr>
          </a:solidFill>
          <a:ln w="28575">
            <a:solidFill>
              <a:srgbClr val="4E2838"/>
            </a:solidFill>
            <a:miter lim="800000"/>
          </a:ln>
          <a:effectLst/>
        </p:spPr>
        <p:txBody>
          <a:bodyPr wrap="none" anchor="ctr"/>
          <a:lstStyle/>
          <a:p>
            <a:r>
              <a:rPr lang="zh-CN" sz="2000">
                <a:solidFill>
                  <a:srgbClr val="FF3300"/>
                </a:solidFill>
                <a:latin typeface="Tahoma" panose="020B0604030504040204" pitchFamily="34" charset="0"/>
                <a:ea typeface="幼圆" pitchFamily="49" charset="-122"/>
              </a:rPr>
              <a:t>物业工程部</a:t>
            </a:r>
            <a:endParaRPr lang="zh-CN" sz="2000">
              <a:solidFill>
                <a:srgbClr val="FF3300"/>
              </a:solidFill>
              <a:latin typeface="Tahoma" panose="020B0604030504040204" pitchFamily="34" charset="0"/>
              <a:ea typeface="幼圆" pitchFamily="49" charset="-122"/>
            </a:endParaRPr>
          </a:p>
        </p:txBody>
      </p:sp>
      <p:sp>
        <p:nvSpPr>
          <p:cNvPr id="183302" name="Rectangle 6"/>
          <p:cNvSpPr>
            <a:spLocks noChangeArrowheads="1"/>
          </p:cNvSpPr>
          <p:nvPr/>
        </p:nvSpPr>
        <p:spPr bwMode="auto">
          <a:xfrm>
            <a:off x="6227763" y="1773238"/>
            <a:ext cx="2160587" cy="1150937"/>
          </a:xfrm>
          <a:prstGeom prst="rect">
            <a:avLst/>
          </a:prstGeom>
          <a:solidFill>
            <a:schemeClr val="accent1">
              <a:alpha val="0"/>
            </a:schemeClr>
          </a:solidFill>
          <a:ln w="28575">
            <a:solidFill>
              <a:srgbClr val="4E2838"/>
            </a:solidFill>
            <a:miter lim="800000"/>
          </a:ln>
          <a:effectLst/>
        </p:spPr>
        <p:txBody>
          <a:bodyPr wrap="none" anchor="ctr"/>
          <a:lstStyle/>
          <a:p>
            <a:r>
              <a:rPr lang="zh-CN" sz="2000">
                <a:solidFill>
                  <a:srgbClr val="FF3300"/>
                </a:solidFill>
                <a:latin typeface="Tahoma" panose="020B0604030504040204" pitchFamily="34" charset="0"/>
                <a:ea typeface="幼圆" pitchFamily="49" charset="-122"/>
              </a:rPr>
              <a:t>监理单位</a:t>
            </a:r>
            <a:endParaRPr lang="zh-CN" sz="2000">
              <a:solidFill>
                <a:srgbClr val="FF3300"/>
              </a:solidFill>
              <a:latin typeface="Tahoma" panose="020B0604030504040204" pitchFamily="34" charset="0"/>
              <a:ea typeface="幼圆" pitchFamily="49" charset="-122"/>
            </a:endParaRPr>
          </a:p>
        </p:txBody>
      </p:sp>
      <p:sp>
        <p:nvSpPr>
          <p:cNvPr id="183303" name="Rectangle 7"/>
          <p:cNvSpPr>
            <a:spLocks noChangeArrowheads="1"/>
          </p:cNvSpPr>
          <p:nvPr/>
        </p:nvSpPr>
        <p:spPr bwMode="auto">
          <a:xfrm>
            <a:off x="6372225" y="5516563"/>
            <a:ext cx="2016125" cy="1079500"/>
          </a:xfrm>
          <a:prstGeom prst="rect">
            <a:avLst/>
          </a:prstGeom>
          <a:solidFill>
            <a:schemeClr val="accent1">
              <a:alpha val="0"/>
            </a:schemeClr>
          </a:solidFill>
          <a:ln w="28575">
            <a:solidFill>
              <a:srgbClr val="4E2838"/>
            </a:solidFill>
            <a:miter lim="800000"/>
          </a:ln>
          <a:effectLst/>
        </p:spPr>
        <p:txBody>
          <a:bodyPr wrap="none" anchor="ctr"/>
          <a:lstStyle/>
          <a:p>
            <a:r>
              <a:rPr lang="zh-CN" sz="2000">
                <a:solidFill>
                  <a:srgbClr val="FF3300"/>
                </a:solidFill>
                <a:latin typeface="Tahoma" panose="020B0604030504040204" pitchFamily="34" charset="0"/>
                <a:ea typeface="幼圆" pitchFamily="49" charset="-122"/>
              </a:rPr>
              <a:t>施工单位</a:t>
            </a:r>
            <a:endParaRPr lang="zh-CN" sz="2000">
              <a:solidFill>
                <a:srgbClr val="FF3300"/>
              </a:solidFill>
              <a:latin typeface="Tahoma" panose="020B0604030504040204" pitchFamily="34" charset="0"/>
              <a:ea typeface="幼圆" pitchFamily="49" charset="-122"/>
            </a:endParaRPr>
          </a:p>
        </p:txBody>
      </p:sp>
      <p:sp>
        <p:nvSpPr>
          <p:cNvPr id="183304" name="Rectangle 8"/>
          <p:cNvSpPr>
            <a:spLocks noChangeArrowheads="1"/>
          </p:cNvSpPr>
          <p:nvPr/>
        </p:nvSpPr>
        <p:spPr bwMode="auto">
          <a:xfrm>
            <a:off x="6804025" y="3573463"/>
            <a:ext cx="1079500" cy="1295400"/>
          </a:xfrm>
          <a:prstGeom prst="rect">
            <a:avLst/>
          </a:prstGeom>
          <a:solidFill>
            <a:schemeClr val="accent1">
              <a:alpha val="0"/>
            </a:schemeClr>
          </a:solidFill>
          <a:ln w="28575">
            <a:solidFill>
              <a:srgbClr val="4E2838"/>
            </a:solidFill>
            <a:miter lim="800000"/>
          </a:ln>
          <a:effectLst/>
        </p:spPr>
        <p:txBody>
          <a:bodyPr wrap="none" anchor="ctr"/>
          <a:lstStyle/>
          <a:p>
            <a:r>
              <a:rPr lang="zh-CN" sz="2000">
                <a:solidFill>
                  <a:srgbClr val="FF3300"/>
                </a:solidFill>
              </a:rPr>
              <a:t>地产项目</a:t>
            </a:r>
            <a:endParaRPr lang="zh-CN" sz="2000">
              <a:solidFill>
                <a:srgbClr val="FF3300"/>
              </a:solidFill>
            </a:endParaRPr>
          </a:p>
          <a:p>
            <a:r>
              <a:rPr lang="zh-CN" sz="2000">
                <a:solidFill>
                  <a:srgbClr val="FF3300"/>
                </a:solidFill>
              </a:rPr>
              <a:t>工程部</a:t>
            </a:r>
            <a:endParaRPr lang="zh-CN" sz="2000">
              <a:solidFill>
                <a:srgbClr val="FF3300"/>
              </a:solidFill>
            </a:endParaRPr>
          </a:p>
        </p:txBody>
      </p:sp>
      <p:sp>
        <p:nvSpPr>
          <p:cNvPr id="183305" name="Rectangle 9"/>
          <p:cNvSpPr>
            <a:spLocks noChangeArrowheads="1"/>
          </p:cNvSpPr>
          <p:nvPr/>
        </p:nvSpPr>
        <p:spPr bwMode="auto">
          <a:xfrm>
            <a:off x="539750" y="5300663"/>
            <a:ext cx="2303463" cy="1223962"/>
          </a:xfrm>
          <a:prstGeom prst="rect">
            <a:avLst/>
          </a:prstGeom>
          <a:solidFill>
            <a:schemeClr val="accent1">
              <a:alpha val="0"/>
            </a:schemeClr>
          </a:solidFill>
          <a:ln w="28575">
            <a:solidFill>
              <a:srgbClr val="4E2838"/>
            </a:solidFill>
            <a:miter lim="800000"/>
          </a:ln>
          <a:effectLst/>
        </p:spPr>
        <p:txBody>
          <a:bodyPr wrap="none" anchor="ctr"/>
          <a:lstStyle/>
          <a:p>
            <a:r>
              <a:rPr lang="zh-CN" sz="2000">
                <a:solidFill>
                  <a:srgbClr val="FF3300"/>
                </a:solidFill>
                <a:latin typeface="Tahoma" panose="020B0604030504040204" pitchFamily="34" charset="0"/>
                <a:ea typeface="幼圆" pitchFamily="49" charset="-122"/>
              </a:rPr>
              <a:t>保安部</a:t>
            </a:r>
            <a:endParaRPr lang="zh-CN" sz="2000">
              <a:solidFill>
                <a:srgbClr val="FF3300"/>
              </a:solidFill>
              <a:latin typeface="Tahoma" panose="020B0604030504040204" pitchFamily="34" charset="0"/>
              <a:ea typeface="幼圆" pitchFamily="49" charset="-122"/>
            </a:endParaRPr>
          </a:p>
        </p:txBody>
      </p:sp>
      <p:sp>
        <p:nvSpPr>
          <p:cNvPr id="183306" name="Line 10"/>
          <p:cNvSpPr>
            <a:spLocks noChangeShapeType="1"/>
          </p:cNvSpPr>
          <p:nvPr/>
        </p:nvSpPr>
        <p:spPr bwMode="auto">
          <a:xfrm>
            <a:off x="2627313" y="2924175"/>
            <a:ext cx="0" cy="0"/>
          </a:xfrm>
          <a:prstGeom prst="line">
            <a:avLst/>
          </a:prstGeom>
          <a:noFill/>
          <a:ln w="9525">
            <a:solidFill>
              <a:schemeClr val="tx1"/>
            </a:solidFill>
            <a:round/>
            <a:tailEnd type="triangle" w="med" len="med"/>
          </a:ln>
          <a:effectLst/>
        </p:spPr>
        <p:txBody>
          <a:bodyPr wrap="none" anchor="ctr"/>
          <a:lstStyle/>
          <a:p>
            <a:endParaRPr lang="zh-CN" altLang="en-US"/>
          </a:p>
        </p:txBody>
      </p:sp>
      <p:sp>
        <p:nvSpPr>
          <p:cNvPr id="183307" name="Line 11"/>
          <p:cNvSpPr>
            <a:spLocks noChangeShapeType="1"/>
          </p:cNvSpPr>
          <p:nvPr/>
        </p:nvSpPr>
        <p:spPr bwMode="auto">
          <a:xfrm flipV="1">
            <a:off x="827088" y="2997200"/>
            <a:ext cx="0" cy="2232025"/>
          </a:xfrm>
          <a:prstGeom prst="line">
            <a:avLst/>
          </a:prstGeom>
          <a:noFill/>
          <a:ln w="28575">
            <a:solidFill>
              <a:srgbClr val="4E2838"/>
            </a:solidFill>
            <a:round/>
            <a:headEnd type="triangle" w="med" len="med"/>
            <a:tailEnd type="triangle" w="med" len="med"/>
          </a:ln>
          <a:effectLst/>
        </p:spPr>
        <p:txBody>
          <a:bodyPr wrap="none" anchor="ctr"/>
          <a:lstStyle/>
          <a:p>
            <a:endParaRPr lang="zh-CN" altLang="en-US"/>
          </a:p>
        </p:txBody>
      </p:sp>
      <p:sp>
        <p:nvSpPr>
          <p:cNvPr id="183308" name="Line 12"/>
          <p:cNvSpPr>
            <a:spLocks noChangeShapeType="1"/>
          </p:cNvSpPr>
          <p:nvPr/>
        </p:nvSpPr>
        <p:spPr bwMode="auto">
          <a:xfrm flipH="1">
            <a:off x="2987675" y="6381750"/>
            <a:ext cx="3313113" cy="0"/>
          </a:xfrm>
          <a:prstGeom prst="line">
            <a:avLst/>
          </a:prstGeom>
          <a:noFill/>
          <a:ln w="28575">
            <a:solidFill>
              <a:srgbClr val="4E2838"/>
            </a:solidFill>
            <a:round/>
            <a:headEnd type="triangle" w="med" len="med"/>
            <a:tailEnd type="triangle" w="med" len="med"/>
          </a:ln>
          <a:effectLst/>
        </p:spPr>
        <p:txBody>
          <a:bodyPr wrap="none" anchor="ctr"/>
          <a:lstStyle/>
          <a:p>
            <a:endParaRPr lang="zh-CN" altLang="en-US"/>
          </a:p>
        </p:txBody>
      </p:sp>
      <p:sp>
        <p:nvSpPr>
          <p:cNvPr id="183309" name="Line 13"/>
          <p:cNvSpPr>
            <a:spLocks noChangeShapeType="1"/>
          </p:cNvSpPr>
          <p:nvPr/>
        </p:nvSpPr>
        <p:spPr bwMode="auto">
          <a:xfrm>
            <a:off x="2843213" y="2636838"/>
            <a:ext cx="720725" cy="0"/>
          </a:xfrm>
          <a:prstGeom prst="line">
            <a:avLst/>
          </a:prstGeom>
          <a:noFill/>
          <a:ln w="28575">
            <a:solidFill>
              <a:srgbClr val="4E2838"/>
            </a:solidFill>
            <a:round/>
            <a:headEnd type="triangle" w="med" len="med"/>
            <a:tailEnd type="triangle" w="med" len="med"/>
          </a:ln>
          <a:effectLst/>
        </p:spPr>
        <p:txBody>
          <a:bodyPr wrap="none" anchor="ctr"/>
          <a:lstStyle/>
          <a:p>
            <a:endParaRPr lang="zh-CN" altLang="en-US"/>
          </a:p>
        </p:txBody>
      </p:sp>
      <p:sp>
        <p:nvSpPr>
          <p:cNvPr id="183310" name="Line 14"/>
          <p:cNvSpPr>
            <a:spLocks noChangeShapeType="1"/>
          </p:cNvSpPr>
          <p:nvPr/>
        </p:nvSpPr>
        <p:spPr bwMode="auto">
          <a:xfrm>
            <a:off x="7451725" y="3500438"/>
            <a:ext cx="0" cy="0"/>
          </a:xfrm>
          <a:prstGeom prst="line">
            <a:avLst/>
          </a:prstGeom>
          <a:noFill/>
          <a:ln w="9525">
            <a:solidFill>
              <a:schemeClr val="tx1"/>
            </a:solidFill>
            <a:round/>
            <a:tailEnd type="triangle" w="med" len="med"/>
          </a:ln>
          <a:effectLst/>
        </p:spPr>
        <p:txBody>
          <a:bodyPr wrap="none" anchor="ctr"/>
          <a:lstStyle/>
          <a:p>
            <a:endParaRPr lang="zh-CN" altLang="en-US"/>
          </a:p>
        </p:txBody>
      </p:sp>
      <p:sp>
        <p:nvSpPr>
          <p:cNvPr id="183311" name="Line 15"/>
          <p:cNvSpPr>
            <a:spLocks noChangeShapeType="1"/>
          </p:cNvSpPr>
          <p:nvPr/>
        </p:nvSpPr>
        <p:spPr bwMode="auto">
          <a:xfrm flipV="1">
            <a:off x="7380288" y="2997200"/>
            <a:ext cx="0" cy="576263"/>
          </a:xfrm>
          <a:prstGeom prst="line">
            <a:avLst/>
          </a:prstGeom>
          <a:noFill/>
          <a:ln w="28575">
            <a:solidFill>
              <a:srgbClr val="4E2838"/>
            </a:solidFill>
            <a:round/>
            <a:tailEnd type="triangle" w="med" len="med"/>
          </a:ln>
          <a:effectLst/>
        </p:spPr>
        <p:txBody>
          <a:bodyPr wrap="none" anchor="ctr"/>
          <a:lstStyle/>
          <a:p>
            <a:endParaRPr lang="zh-CN" altLang="en-US"/>
          </a:p>
        </p:txBody>
      </p:sp>
      <p:sp>
        <p:nvSpPr>
          <p:cNvPr id="183312" name="Line 16"/>
          <p:cNvSpPr>
            <a:spLocks noChangeShapeType="1"/>
          </p:cNvSpPr>
          <p:nvPr/>
        </p:nvSpPr>
        <p:spPr bwMode="auto">
          <a:xfrm>
            <a:off x="7380288" y="4868863"/>
            <a:ext cx="0" cy="647700"/>
          </a:xfrm>
          <a:prstGeom prst="line">
            <a:avLst/>
          </a:prstGeom>
          <a:noFill/>
          <a:ln w="28575">
            <a:solidFill>
              <a:srgbClr val="4E2838"/>
            </a:solidFill>
            <a:round/>
            <a:tailEnd type="triangle" w="med" len="med"/>
          </a:ln>
          <a:effectLst/>
        </p:spPr>
        <p:txBody>
          <a:bodyPr wrap="none" anchor="ctr"/>
          <a:lstStyle/>
          <a:p>
            <a:endParaRPr lang="zh-CN" altLang="en-US"/>
          </a:p>
        </p:txBody>
      </p:sp>
      <p:sp>
        <p:nvSpPr>
          <p:cNvPr id="183313" name="Line 17"/>
          <p:cNvSpPr>
            <a:spLocks noChangeShapeType="1"/>
          </p:cNvSpPr>
          <p:nvPr/>
        </p:nvSpPr>
        <p:spPr bwMode="auto">
          <a:xfrm>
            <a:off x="8172450" y="2997200"/>
            <a:ext cx="0" cy="2376488"/>
          </a:xfrm>
          <a:prstGeom prst="line">
            <a:avLst/>
          </a:prstGeom>
          <a:noFill/>
          <a:ln w="28575">
            <a:solidFill>
              <a:srgbClr val="4E2838"/>
            </a:solidFill>
            <a:round/>
            <a:tailEnd type="triangle" w="med" len="med"/>
          </a:ln>
          <a:effectLst/>
        </p:spPr>
        <p:txBody>
          <a:bodyPr wrap="none" anchor="ctr"/>
          <a:lstStyle/>
          <a:p>
            <a:endParaRPr lang="zh-CN" altLang="en-US"/>
          </a:p>
        </p:txBody>
      </p:sp>
      <p:sp>
        <p:nvSpPr>
          <p:cNvPr id="183314" name="Line 18"/>
          <p:cNvSpPr>
            <a:spLocks noChangeShapeType="1"/>
          </p:cNvSpPr>
          <p:nvPr/>
        </p:nvSpPr>
        <p:spPr bwMode="auto">
          <a:xfrm>
            <a:off x="5435600" y="4292600"/>
            <a:ext cx="1368425" cy="0"/>
          </a:xfrm>
          <a:prstGeom prst="line">
            <a:avLst/>
          </a:prstGeom>
          <a:noFill/>
          <a:ln w="28575">
            <a:solidFill>
              <a:srgbClr val="4E2838"/>
            </a:solidFill>
            <a:round/>
            <a:headEnd type="triangle" w="med" len="med"/>
            <a:tailEnd type="triangle" w="med" len="med"/>
          </a:ln>
          <a:effectLst/>
        </p:spPr>
        <p:txBody>
          <a:bodyPr wrap="none" anchor="ctr"/>
          <a:lstStyle/>
          <a:p>
            <a:endParaRPr lang="zh-CN" altLang="en-US"/>
          </a:p>
        </p:txBody>
      </p:sp>
      <p:sp>
        <p:nvSpPr>
          <p:cNvPr id="183315" name="Line 19"/>
          <p:cNvSpPr>
            <a:spLocks noChangeShapeType="1"/>
          </p:cNvSpPr>
          <p:nvPr/>
        </p:nvSpPr>
        <p:spPr bwMode="auto">
          <a:xfrm>
            <a:off x="2124075" y="4221163"/>
            <a:ext cx="1439863" cy="0"/>
          </a:xfrm>
          <a:prstGeom prst="line">
            <a:avLst/>
          </a:prstGeom>
          <a:noFill/>
          <a:ln w="28575">
            <a:solidFill>
              <a:srgbClr val="4E2838"/>
            </a:solidFill>
            <a:round/>
            <a:headEnd type="triangle" w="med" len="med"/>
            <a:tailEnd type="triangle" w="med" len="med"/>
          </a:ln>
          <a:effectLst/>
        </p:spPr>
        <p:txBody>
          <a:bodyPr wrap="none" anchor="ctr"/>
          <a:lstStyle/>
          <a:p>
            <a:endParaRPr lang="zh-CN" altLang="en-US"/>
          </a:p>
        </p:txBody>
      </p:sp>
      <p:sp>
        <p:nvSpPr>
          <p:cNvPr id="183316" name="Line 20"/>
          <p:cNvSpPr>
            <a:spLocks noChangeShapeType="1"/>
          </p:cNvSpPr>
          <p:nvPr/>
        </p:nvSpPr>
        <p:spPr bwMode="auto">
          <a:xfrm flipV="1">
            <a:off x="1619250" y="2924175"/>
            <a:ext cx="0" cy="576263"/>
          </a:xfrm>
          <a:prstGeom prst="line">
            <a:avLst/>
          </a:prstGeom>
          <a:noFill/>
          <a:ln w="28575">
            <a:solidFill>
              <a:srgbClr val="4E2838"/>
            </a:solidFill>
            <a:round/>
            <a:headEnd type="triangle" w="med" len="med"/>
            <a:tailEnd type="triangle" w="med" len="med"/>
          </a:ln>
          <a:effectLst/>
        </p:spPr>
        <p:txBody>
          <a:bodyPr wrap="none" anchor="ctr"/>
          <a:lstStyle/>
          <a:p>
            <a:endParaRPr lang="zh-CN" altLang="en-US"/>
          </a:p>
        </p:txBody>
      </p:sp>
      <p:sp>
        <p:nvSpPr>
          <p:cNvPr id="183317" name="Line 21"/>
          <p:cNvSpPr>
            <a:spLocks noChangeShapeType="1"/>
          </p:cNvSpPr>
          <p:nvPr/>
        </p:nvSpPr>
        <p:spPr bwMode="auto">
          <a:xfrm flipV="1">
            <a:off x="1619250" y="4868863"/>
            <a:ext cx="0" cy="431800"/>
          </a:xfrm>
          <a:prstGeom prst="line">
            <a:avLst/>
          </a:prstGeom>
          <a:noFill/>
          <a:ln w="28575">
            <a:solidFill>
              <a:srgbClr val="4E2838"/>
            </a:solidFill>
            <a:round/>
            <a:tailEnd type="triangle" w="med" len="med"/>
          </a:ln>
          <a:effectLst/>
        </p:spPr>
        <p:txBody>
          <a:bodyPr wrap="none" anchor="ctr"/>
          <a:lstStyle/>
          <a:p>
            <a:endParaRPr lang="zh-CN" altLang="en-US"/>
          </a:p>
        </p:txBody>
      </p:sp>
      <p:sp>
        <p:nvSpPr>
          <p:cNvPr id="183318" name="Line 22"/>
          <p:cNvSpPr>
            <a:spLocks noChangeShapeType="1"/>
          </p:cNvSpPr>
          <p:nvPr/>
        </p:nvSpPr>
        <p:spPr bwMode="auto">
          <a:xfrm>
            <a:off x="5435600" y="2565400"/>
            <a:ext cx="720725" cy="0"/>
          </a:xfrm>
          <a:prstGeom prst="line">
            <a:avLst/>
          </a:prstGeom>
          <a:noFill/>
          <a:ln w="28575">
            <a:solidFill>
              <a:srgbClr val="4E2838"/>
            </a:solidFill>
            <a:round/>
            <a:headEnd type="triangle" w="med" len="med"/>
          </a:ln>
          <a:effectLst/>
        </p:spPr>
        <p:txBody>
          <a:bodyPr wrap="none" anchor="ctr"/>
          <a:lstStyle/>
          <a:p>
            <a:endParaRPr lang="zh-CN" altLang="en-US"/>
          </a:p>
        </p:txBody>
      </p:sp>
      <p:sp>
        <p:nvSpPr>
          <p:cNvPr id="183319" name="Line 23"/>
          <p:cNvSpPr>
            <a:spLocks noChangeShapeType="1"/>
          </p:cNvSpPr>
          <p:nvPr/>
        </p:nvSpPr>
        <p:spPr bwMode="auto">
          <a:xfrm>
            <a:off x="5435600" y="5589588"/>
            <a:ext cx="865188" cy="0"/>
          </a:xfrm>
          <a:prstGeom prst="line">
            <a:avLst/>
          </a:prstGeom>
          <a:noFill/>
          <a:ln w="28575">
            <a:solidFill>
              <a:srgbClr val="4E2838"/>
            </a:solidFill>
            <a:round/>
            <a:headEnd type="triangle" w="med" len="med"/>
          </a:ln>
          <a:effectLst/>
        </p:spPr>
        <p:txBody>
          <a:bodyPr wrap="none" anchor="ctr"/>
          <a:lstStyle/>
          <a:p>
            <a:endParaRPr lang="zh-CN" altLang="en-US"/>
          </a:p>
        </p:txBody>
      </p:sp>
      <p:sp>
        <p:nvSpPr>
          <p:cNvPr id="183320" name="Text Box 24"/>
          <p:cNvSpPr txBox="1">
            <a:spLocks noChangeArrowheads="1"/>
          </p:cNvSpPr>
          <p:nvPr/>
        </p:nvSpPr>
        <p:spPr bwMode="auto">
          <a:xfrm>
            <a:off x="336550" y="3267075"/>
            <a:ext cx="487363" cy="1616075"/>
          </a:xfrm>
          <a:prstGeom prst="rect">
            <a:avLst/>
          </a:prstGeom>
          <a:noFill/>
          <a:ln w="9525">
            <a:noFill/>
            <a:miter lim="800000"/>
          </a:ln>
          <a:effectLst/>
        </p:spPr>
        <p:txBody>
          <a:bodyPr vert="eaVert" wrap="none">
            <a:spAutoFit/>
          </a:bodyPr>
          <a:lstStyle/>
          <a:p>
            <a:r>
              <a:rPr lang="zh-CN" sz="2000">
                <a:solidFill>
                  <a:schemeClr val="tx1"/>
                </a:solidFill>
                <a:latin typeface="Tahoma" panose="020B0604030504040204" pitchFamily="34" charset="0"/>
                <a:ea typeface="幼圆" pitchFamily="49" charset="-122"/>
              </a:rPr>
              <a:t>领出返修钥匙</a:t>
            </a:r>
            <a:endParaRPr lang="zh-CN" sz="2000">
              <a:solidFill>
                <a:schemeClr val="tx1"/>
              </a:solidFill>
              <a:latin typeface="Tahoma" panose="020B0604030504040204" pitchFamily="34" charset="0"/>
              <a:ea typeface="幼圆" pitchFamily="49" charset="-122"/>
            </a:endParaRPr>
          </a:p>
        </p:txBody>
      </p:sp>
      <p:sp>
        <p:nvSpPr>
          <p:cNvPr id="183321" name="Text Box 25"/>
          <p:cNvSpPr txBox="1">
            <a:spLocks noChangeArrowheads="1"/>
          </p:cNvSpPr>
          <p:nvPr/>
        </p:nvSpPr>
        <p:spPr bwMode="auto">
          <a:xfrm>
            <a:off x="1816100" y="4941888"/>
            <a:ext cx="811213" cy="336550"/>
          </a:xfrm>
          <a:prstGeom prst="rect">
            <a:avLst/>
          </a:prstGeom>
          <a:noFill/>
          <a:ln w="9525">
            <a:noFill/>
            <a:miter lim="800000"/>
          </a:ln>
          <a:effectLst/>
        </p:spPr>
        <p:txBody>
          <a:bodyPr>
            <a:spAutoFit/>
          </a:bodyPr>
          <a:lstStyle/>
          <a:p>
            <a:endParaRPr lang="zh-CN" altLang="zh-CN" sz="1600">
              <a:solidFill>
                <a:schemeClr val="tx1"/>
              </a:solidFill>
              <a:latin typeface="Tahoma" panose="020B0604030504040204" pitchFamily="34" charset="0"/>
              <a:ea typeface="幼圆" pitchFamily="49" charset="-122"/>
            </a:endParaRPr>
          </a:p>
        </p:txBody>
      </p:sp>
      <p:sp>
        <p:nvSpPr>
          <p:cNvPr id="183322" name="Text Box 26"/>
          <p:cNvSpPr txBox="1">
            <a:spLocks noChangeArrowheads="1"/>
          </p:cNvSpPr>
          <p:nvPr/>
        </p:nvSpPr>
        <p:spPr bwMode="auto">
          <a:xfrm>
            <a:off x="1619250" y="4941888"/>
            <a:ext cx="1800225" cy="396875"/>
          </a:xfrm>
          <a:prstGeom prst="rect">
            <a:avLst/>
          </a:prstGeom>
          <a:noFill/>
          <a:ln w="9525">
            <a:noFill/>
            <a:miter lim="800000"/>
          </a:ln>
          <a:effectLst/>
        </p:spPr>
        <p:txBody>
          <a:bodyPr>
            <a:spAutoFit/>
          </a:bodyPr>
          <a:lstStyle/>
          <a:p>
            <a:r>
              <a:rPr lang="zh-CN" sz="2000">
                <a:solidFill>
                  <a:schemeClr val="tx1"/>
                </a:solidFill>
                <a:latin typeface="Tahoma" panose="020B0604030504040204" pitchFamily="34" charset="0"/>
                <a:ea typeface="幼圆" pitchFamily="49" charset="-122"/>
              </a:rPr>
              <a:t>现场返还钥匙</a:t>
            </a:r>
            <a:endParaRPr lang="zh-CN" sz="2000">
              <a:solidFill>
                <a:schemeClr val="tx1"/>
              </a:solidFill>
              <a:latin typeface="Tahoma" panose="020B0604030504040204" pitchFamily="34" charset="0"/>
              <a:ea typeface="幼圆" pitchFamily="49" charset="-122"/>
            </a:endParaRPr>
          </a:p>
        </p:txBody>
      </p:sp>
      <p:sp>
        <p:nvSpPr>
          <p:cNvPr id="183323" name="Text Box 27"/>
          <p:cNvSpPr txBox="1">
            <a:spLocks noChangeArrowheads="1"/>
          </p:cNvSpPr>
          <p:nvPr/>
        </p:nvSpPr>
        <p:spPr bwMode="auto">
          <a:xfrm>
            <a:off x="1692275" y="2924175"/>
            <a:ext cx="1512888" cy="701675"/>
          </a:xfrm>
          <a:prstGeom prst="rect">
            <a:avLst/>
          </a:prstGeom>
          <a:noFill/>
          <a:ln w="9525">
            <a:noFill/>
            <a:miter lim="800000"/>
          </a:ln>
          <a:effectLst/>
        </p:spPr>
        <p:txBody>
          <a:bodyPr>
            <a:spAutoFit/>
          </a:bodyPr>
          <a:lstStyle/>
          <a:p>
            <a:r>
              <a:rPr lang="zh-CN" sz="2000">
                <a:solidFill>
                  <a:schemeClr val="tx1"/>
                </a:solidFill>
                <a:latin typeface="Tahoma" panose="020B0604030504040204" pitchFamily="34" charset="0"/>
                <a:ea typeface="幼圆" pitchFamily="49" charset="-122"/>
              </a:rPr>
              <a:t>报事留钥匙反馈信息</a:t>
            </a:r>
            <a:endParaRPr lang="zh-CN" sz="2000">
              <a:solidFill>
                <a:schemeClr val="tx1"/>
              </a:solidFill>
              <a:latin typeface="Tahoma" panose="020B0604030504040204" pitchFamily="34" charset="0"/>
              <a:ea typeface="幼圆" pitchFamily="49" charset="-122"/>
            </a:endParaRPr>
          </a:p>
        </p:txBody>
      </p:sp>
      <p:sp>
        <p:nvSpPr>
          <p:cNvPr id="183324" name="Text Box 28"/>
          <p:cNvSpPr txBox="1">
            <a:spLocks noChangeArrowheads="1"/>
          </p:cNvSpPr>
          <p:nvPr/>
        </p:nvSpPr>
        <p:spPr bwMode="auto">
          <a:xfrm flipH="1">
            <a:off x="2773363" y="1558925"/>
            <a:ext cx="792162" cy="933450"/>
          </a:xfrm>
          <a:prstGeom prst="rect">
            <a:avLst/>
          </a:prstGeom>
          <a:noFill/>
          <a:ln w="9525">
            <a:noFill/>
            <a:miter lim="800000"/>
          </a:ln>
          <a:effectLst/>
        </p:spPr>
        <p:txBody>
          <a:bodyPr vert="eaVert">
            <a:spAutoFit/>
          </a:bodyPr>
          <a:lstStyle/>
          <a:p>
            <a:r>
              <a:rPr lang="zh-CN" sz="2000">
                <a:solidFill>
                  <a:schemeClr val="tx1"/>
                </a:solidFill>
                <a:latin typeface="Tahoma" panose="020B0604030504040204" pitchFamily="34" charset="0"/>
                <a:ea typeface="幼圆" pitchFamily="49" charset="-122"/>
              </a:rPr>
              <a:t>互相反馈信息</a:t>
            </a:r>
            <a:endParaRPr lang="zh-CN" sz="2000">
              <a:solidFill>
                <a:schemeClr val="tx1"/>
              </a:solidFill>
              <a:latin typeface="Tahoma" panose="020B0604030504040204" pitchFamily="34" charset="0"/>
              <a:ea typeface="幼圆" pitchFamily="49" charset="-122"/>
            </a:endParaRPr>
          </a:p>
        </p:txBody>
      </p:sp>
      <p:sp>
        <p:nvSpPr>
          <p:cNvPr id="183325" name="Text Box 29"/>
          <p:cNvSpPr txBox="1">
            <a:spLocks noChangeArrowheads="1"/>
          </p:cNvSpPr>
          <p:nvPr/>
        </p:nvSpPr>
        <p:spPr bwMode="auto">
          <a:xfrm>
            <a:off x="5580063" y="1412875"/>
            <a:ext cx="487362" cy="1165225"/>
          </a:xfrm>
          <a:prstGeom prst="rect">
            <a:avLst/>
          </a:prstGeom>
          <a:noFill/>
          <a:ln w="9525">
            <a:noFill/>
            <a:miter lim="800000"/>
          </a:ln>
          <a:effectLst/>
        </p:spPr>
        <p:txBody>
          <a:bodyPr vert="eaVert">
            <a:spAutoFit/>
          </a:bodyPr>
          <a:lstStyle/>
          <a:p>
            <a:r>
              <a:rPr lang="zh-CN" sz="2000">
                <a:solidFill>
                  <a:schemeClr val="tx1"/>
                </a:solidFill>
                <a:latin typeface="Tahoma" panose="020B0604030504040204" pitchFamily="34" charset="0"/>
                <a:ea typeface="幼圆" pitchFamily="49" charset="-122"/>
              </a:rPr>
              <a:t>协助验收</a:t>
            </a:r>
            <a:endParaRPr lang="zh-CN" sz="2000">
              <a:solidFill>
                <a:schemeClr val="tx1"/>
              </a:solidFill>
              <a:latin typeface="Tahoma" panose="020B0604030504040204" pitchFamily="34" charset="0"/>
              <a:ea typeface="幼圆" pitchFamily="49" charset="-122"/>
            </a:endParaRPr>
          </a:p>
        </p:txBody>
      </p:sp>
      <p:sp>
        <p:nvSpPr>
          <p:cNvPr id="183326" name="Text Box 30"/>
          <p:cNvSpPr txBox="1">
            <a:spLocks noChangeArrowheads="1"/>
          </p:cNvSpPr>
          <p:nvPr/>
        </p:nvSpPr>
        <p:spPr bwMode="auto">
          <a:xfrm>
            <a:off x="5003800" y="3933825"/>
            <a:ext cx="2232025" cy="365125"/>
          </a:xfrm>
          <a:prstGeom prst="rect">
            <a:avLst/>
          </a:prstGeom>
          <a:noFill/>
          <a:ln w="9525">
            <a:noFill/>
            <a:miter lim="800000"/>
          </a:ln>
          <a:effectLst/>
        </p:spPr>
        <p:txBody>
          <a:bodyPr>
            <a:spAutoFit/>
          </a:bodyPr>
          <a:lstStyle/>
          <a:p>
            <a:r>
              <a:rPr lang="zh-CN" sz="1800">
                <a:solidFill>
                  <a:schemeClr val="tx1"/>
                </a:solidFill>
                <a:latin typeface="Tahoma" panose="020B0604030504040204" pitchFamily="34" charset="0"/>
                <a:ea typeface="幼圆" pitchFamily="49" charset="-122"/>
              </a:rPr>
              <a:t>互相反馈信息</a:t>
            </a:r>
            <a:endParaRPr lang="zh-CN" sz="1800">
              <a:solidFill>
                <a:schemeClr val="tx1"/>
              </a:solidFill>
              <a:latin typeface="Tahoma" panose="020B0604030504040204" pitchFamily="34" charset="0"/>
              <a:ea typeface="幼圆" pitchFamily="49" charset="-122"/>
            </a:endParaRPr>
          </a:p>
        </p:txBody>
      </p:sp>
      <p:sp>
        <p:nvSpPr>
          <p:cNvPr id="183327" name="Text Box 31"/>
          <p:cNvSpPr txBox="1">
            <a:spLocks noChangeArrowheads="1"/>
          </p:cNvSpPr>
          <p:nvPr/>
        </p:nvSpPr>
        <p:spPr bwMode="auto">
          <a:xfrm>
            <a:off x="5481638" y="4365625"/>
            <a:ext cx="1208087" cy="336550"/>
          </a:xfrm>
          <a:prstGeom prst="rect">
            <a:avLst/>
          </a:prstGeom>
          <a:noFill/>
          <a:ln w="9525">
            <a:noFill/>
            <a:miter lim="800000"/>
          </a:ln>
          <a:effectLst/>
        </p:spPr>
        <p:txBody>
          <a:bodyPr>
            <a:spAutoFit/>
          </a:bodyPr>
          <a:lstStyle/>
          <a:p>
            <a:r>
              <a:rPr lang="zh-CN" sz="1600">
                <a:solidFill>
                  <a:schemeClr val="tx1"/>
                </a:solidFill>
                <a:latin typeface="Tahoma" panose="020B0604030504040204" pitchFamily="34" charset="0"/>
                <a:ea typeface="幼圆" pitchFamily="49" charset="-122"/>
              </a:rPr>
              <a:t>召开协调会</a:t>
            </a:r>
            <a:endParaRPr lang="zh-CN" sz="1600">
              <a:solidFill>
                <a:schemeClr val="tx1"/>
              </a:solidFill>
              <a:latin typeface="Tahoma" panose="020B0604030504040204" pitchFamily="34" charset="0"/>
              <a:ea typeface="幼圆" pitchFamily="49" charset="-122"/>
            </a:endParaRPr>
          </a:p>
        </p:txBody>
      </p:sp>
      <p:sp>
        <p:nvSpPr>
          <p:cNvPr id="183328" name="Text Box 32"/>
          <p:cNvSpPr txBox="1">
            <a:spLocks noChangeArrowheads="1"/>
          </p:cNvSpPr>
          <p:nvPr/>
        </p:nvSpPr>
        <p:spPr bwMode="auto">
          <a:xfrm>
            <a:off x="6443663" y="3101975"/>
            <a:ext cx="792162" cy="396875"/>
          </a:xfrm>
          <a:prstGeom prst="rect">
            <a:avLst/>
          </a:prstGeom>
          <a:noFill/>
          <a:ln w="9525">
            <a:noFill/>
            <a:miter lim="800000"/>
          </a:ln>
          <a:effectLst/>
        </p:spPr>
        <p:txBody>
          <a:bodyPr>
            <a:spAutoFit/>
          </a:bodyPr>
          <a:lstStyle/>
          <a:p>
            <a:r>
              <a:rPr lang="zh-CN" sz="2000">
                <a:solidFill>
                  <a:schemeClr val="tx1"/>
                </a:solidFill>
                <a:latin typeface="Tahoma" panose="020B0604030504040204" pitchFamily="34" charset="0"/>
                <a:ea typeface="幼圆" pitchFamily="49" charset="-122"/>
              </a:rPr>
              <a:t>督促</a:t>
            </a:r>
            <a:endParaRPr lang="zh-CN" sz="2000">
              <a:solidFill>
                <a:schemeClr val="tx1"/>
              </a:solidFill>
              <a:latin typeface="Tahoma" panose="020B0604030504040204" pitchFamily="34" charset="0"/>
              <a:ea typeface="幼圆" pitchFamily="49" charset="-122"/>
            </a:endParaRPr>
          </a:p>
        </p:txBody>
      </p:sp>
      <p:sp>
        <p:nvSpPr>
          <p:cNvPr id="183329" name="Text Box 33"/>
          <p:cNvSpPr txBox="1">
            <a:spLocks noChangeArrowheads="1"/>
          </p:cNvSpPr>
          <p:nvPr/>
        </p:nvSpPr>
        <p:spPr bwMode="auto">
          <a:xfrm>
            <a:off x="6675438" y="5045075"/>
            <a:ext cx="690562" cy="396875"/>
          </a:xfrm>
          <a:prstGeom prst="rect">
            <a:avLst/>
          </a:prstGeom>
          <a:noFill/>
          <a:ln w="9525">
            <a:noFill/>
            <a:miter lim="800000"/>
          </a:ln>
          <a:effectLst/>
        </p:spPr>
        <p:txBody>
          <a:bodyPr wrap="none">
            <a:spAutoFit/>
          </a:bodyPr>
          <a:lstStyle/>
          <a:p>
            <a:r>
              <a:rPr lang="zh-CN" sz="2000">
                <a:solidFill>
                  <a:schemeClr val="tx1"/>
                </a:solidFill>
                <a:latin typeface="Tahoma" panose="020B0604030504040204" pitchFamily="34" charset="0"/>
                <a:ea typeface="幼圆" pitchFamily="49" charset="-122"/>
              </a:rPr>
              <a:t>督促</a:t>
            </a:r>
            <a:endParaRPr lang="zh-CN" sz="2000">
              <a:solidFill>
                <a:schemeClr val="tx1"/>
              </a:solidFill>
              <a:latin typeface="Tahoma" panose="020B0604030504040204" pitchFamily="34" charset="0"/>
              <a:ea typeface="幼圆" pitchFamily="49" charset="-122"/>
            </a:endParaRPr>
          </a:p>
        </p:txBody>
      </p:sp>
      <p:sp>
        <p:nvSpPr>
          <p:cNvPr id="183330" name="Text Box 34"/>
          <p:cNvSpPr txBox="1">
            <a:spLocks noChangeArrowheads="1"/>
          </p:cNvSpPr>
          <p:nvPr/>
        </p:nvSpPr>
        <p:spPr bwMode="auto">
          <a:xfrm>
            <a:off x="8261350" y="3429000"/>
            <a:ext cx="488950" cy="1238250"/>
          </a:xfrm>
          <a:prstGeom prst="rect">
            <a:avLst/>
          </a:prstGeom>
          <a:noFill/>
          <a:ln w="9525">
            <a:noFill/>
            <a:miter lim="800000"/>
          </a:ln>
          <a:effectLst/>
        </p:spPr>
        <p:txBody>
          <a:bodyPr vert="eaVert">
            <a:spAutoFit/>
          </a:bodyPr>
          <a:lstStyle/>
          <a:p>
            <a:r>
              <a:rPr lang="zh-CN" sz="2000">
                <a:solidFill>
                  <a:schemeClr val="tx1"/>
                </a:solidFill>
                <a:latin typeface="Tahoma" panose="020B0604030504040204" pitchFamily="34" charset="0"/>
                <a:ea typeface="幼圆" pitchFamily="49" charset="-122"/>
              </a:rPr>
              <a:t>督促检查</a:t>
            </a:r>
            <a:endParaRPr lang="zh-CN" sz="2000">
              <a:solidFill>
                <a:schemeClr val="tx1"/>
              </a:solidFill>
              <a:latin typeface="Tahoma" panose="020B0604030504040204" pitchFamily="34" charset="0"/>
              <a:ea typeface="幼圆" pitchFamily="49" charset="-122"/>
            </a:endParaRPr>
          </a:p>
        </p:txBody>
      </p:sp>
      <p:sp>
        <p:nvSpPr>
          <p:cNvPr id="183331" name="Text Box 35"/>
          <p:cNvSpPr txBox="1">
            <a:spLocks noChangeArrowheads="1"/>
          </p:cNvSpPr>
          <p:nvPr/>
        </p:nvSpPr>
        <p:spPr bwMode="auto">
          <a:xfrm>
            <a:off x="3779838" y="6021388"/>
            <a:ext cx="1652587" cy="396875"/>
          </a:xfrm>
          <a:prstGeom prst="rect">
            <a:avLst/>
          </a:prstGeom>
          <a:noFill/>
          <a:ln w="9525">
            <a:noFill/>
            <a:miter lim="800000"/>
          </a:ln>
          <a:effectLst/>
        </p:spPr>
        <p:txBody>
          <a:bodyPr>
            <a:spAutoFit/>
          </a:bodyPr>
          <a:lstStyle/>
          <a:p>
            <a:r>
              <a:rPr lang="zh-CN" sz="2000">
                <a:solidFill>
                  <a:schemeClr val="tx1"/>
                </a:solidFill>
                <a:latin typeface="Tahoma" panose="020B0604030504040204" pitchFamily="34" charset="0"/>
                <a:ea typeface="幼圆" pitchFamily="49" charset="-122"/>
              </a:rPr>
              <a:t>借还钥匙</a:t>
            </a:r>
            <a:endParaRPr lang="zh-CN" sz="2000">
              <a:solidFill>
                <a:schemeClr val="tx1"/>
              </a:solidFill>
              <a:latin typeface="Tahoma" panose="020B0604030504040204" pitchFamily="34" charset="0"/>
              <a:ea typeface="幼圆" pitchFamily="49" charset="-122"/>
            </a:endParaRPr>
          </a:p>
        </p:txBody>
      </p:sp>
      <p:sp>
        <p:nvSpPr>
          <p:cNvPr id="183332" name="Text Box 36"/>
          <p:cNvSpPr txBox="1">
            <a:spLocks noChangeArrowheads="1"/>
          </p:cNvSpPr>
          <p:nvPr/>
        </p:nvSpPr>
        <p:spPr bwMode="auto">
          <a:xfrm rot="10800000" flipV="1">
            <a:off x="5292725" y="5157788"/>
            <a:ext cx="1371600" cy="395287"/>
          </a:xfrm>
          <a:prstGeom prst="rect">
            <a:avLst/>
          </a:prstGeom>
          <a:noFill/>
          <a:ln w="9525">
            <a:noFill/>
            <a:miter lim="800000"/>
          </a:ln>
          <a:effectLst/>
        </p:spPr>
        <p:txBody>
          <a:bodyPr>
            <a:spAutoFit/>
          </a:bodyPr>
          <a:lstStyle/>
          <a:p>
            <a:r>
              <a:rPr lang="zh-CN" sz="2000">
                <a:solidFill>
                  <a:schemeClr val="tx1"/>
                </a:solidFill>
                <a:latin typeface="Tahoma" panose="020B0604030504040204" pitchFamily="34" charset="0"/>
                <a:ea typeface="幼圆" pitchFamily="49" charset="-122"/>
              </a:rPr>
              <a:t>反馈信息</a:t>
            </a:r>
            <a:endParaRPr lang="zh-CN" sz="2000">
              <a:solidFill>
                <a:schemeClr val="tx1"/>
              </a:solidFill>
              <a:latin typeface="Tahoma" panose="020B0604030504040204" pitchFamily="34" charset="0"/>
              <a:ea typeface="幼圆" pitchFamily="49" charset="-122"/>
            </a:endParaRPr>
          </a:p>
        </p:txBody>
      </p:sp>
      <p:sp>
        <p:nvSpPr>
          <p:cNvPr id="183333" name="Text Box 37"/>
          <p:cNvSpPr txBox="1">
            <a:spLocks noChangeArrowheads="1"/>
          </p:cNvSpPr>
          <p:nvPr/>
        </p:nvSpPr>
        <p:spPr bwMode="auto">
          <a:xfrm>
            <a:off x="5435600" y="5876925"/>
            <a:ext cx="809625" cy="396875"/>
          </a:xfrm>
          <a:prstGeom prst="rect">
            <a:avLst/>
          </a:prstGeom>
          <a:noFill/>
          <a:ln w="9525">
            <a:noFill/>
            <a:miter lim="800000"/>
          </a:ln>
          <a:effectLst/>
        </p:spPr>
        <p:txBody>
          <a:bodyPr>
            <a:spAutoFit/>
          </a:bodyPr>
          <a:lstStyle/>
          <a:p>
            <a:r>
              <a:rPr lang="zh-CN" sz="2000">
                <a:solidFill>
                  <a:schemeClr val="tx1"/>
                </a:solidFill>
                <a:latin typeface="Tahoma" panose="020B0604030504040204" pitchFamily="34" charset="0"/>
                <a:ea typeface="幼圆" pitchFamily="49" charset="-122"/>
              </a:rPr>
              <a:t>验收</a:t>
            </a:r>
            <a:endParaRPr lang="zh-CN" sz="2000">
              <a:solidFill>
                <a:schemeClr val="tx1"/>
              </a:solidFill>
              <a:latin typeface="Tahoma" panose="020B0604030504040204" pitchFamily="34" charset="0"/>
              <a:ea typeface="幼圆" pitchFamily="49" charset="-122"/>
            </a:endParaRPr>
          </a:p>
        </p:txBody>
      </p:sp>
      <p:sp>
        <p:nvSpPr>
          <p:cNvPr id="183334" name="Line 38"/>
          <p:cNvSpPr>
            <a:spLocks noChangeShapeType="1"/>
          </p:cNvSpPr>
          <p:nvPr/>
        </p:nvSpPr>
        <p:spPr bwMode="auto">
          <a:xfrm>
            <a:off x="5508625" y="5734050"/>
            <a:ext cx="0" cy="0"/>
          </a:xfrm>
          <a:prstGeom prst="line">
            <a:avLst/>
          </a:prstGeom>
          <a:noFill/>
          <a:ln w="9525">
            <a:solidFill>
              <a:schemeClr val="tx1"/>
            </a:solidFill>
            <a:round/>
            <a:tailEnd type="triangle" w="med" len="med"/>
          </a:ln>
          <a:effectLst/>
        </p:spPr>
        <p:txBody>
          <a:bodyPr wrap="none" anchor="ctr"/>
          <a:lstStyle/>
          <a:p>
            <a:endParaRPr lang="zh-CN" altLang="en-US"/>
          </a:p>
        </p:txBody>
      </p:sp>
      <p:sp>
        <p:nvSpPr>
          <p:cNvPr id="183335" name="Line 39"/>
          <p:cNvSpPr>
            <a:spLocks noChangeShapeType="1"/>
          </p:cNvSpPr>
          <p:nvPr/>
        </p:nvSpPr>
        <p:spPr bwMode="auto">
          <a:xfrm>
            <a:off x="5508625" y="5876925"/>
            <a:ext cx="792163" cy="0"/>
          </a:xfrm>
          <a:prstGeom prst="line">
            <a:avLst/>
          </a:prstGeom>
          <a:noFill/>
          <a:ln w="28575">
            <a:solidFill>
              <a:srgbClr val="4E2838"/>
            </a:solidFill>
            <a:round/>
            <a:tailEnd type="triangle" w="med" len="med"/>
          </a:ln>
          <a:effectLst/>
        </p:spPr>
        <p:txBody>
          <a:bodyPr wrap="none" anchor="ctr"/>
          <a:lstStyle/>
          <a:p>
            <a:endParaRPr lang="zh-CN" altLang="en-US"/>
          </a:p>
        </p:txBody>
      </p:sp>
      <p:sp>
        <p:nvSpPr>
          <p:cNvPr id="183336" name="Text Box 40"/>
          <p:cNvSpPr txBox="1">
            <a:spLocks noChangeArrowheads="1"/>
          </p:cNvSpPr>
          <p:nvPr/>
        </p:nvSpPr>
        <p:spPr bwMode="auto">
          <a:xfrm>
            <a:off x="1981200" y="3789363"/>
            <a:ext cx="1800225" cy="395287"/>
          </a:xfrm>
          <a:prstGeom prst="rect">
            <a:avLst/>
          </a:prstGeom>
          <a:noFill/>
          <a:ln w="9525">
            <a:noFill/>
            <a:miter lim="800000"/>
          </a:ln>
          <a:effectLst/>
        </p:spPr>
        <p:txBody>
          <a:bodyPr>
            <a:spAutoFit/>
          </a:bodyPr>
          <a:lstStyle/>
          <a:p>
            <a:r>
              <a:rPr lang="zh-CN" sz="2000">
                <a:solidFill>
                  <a:schemeClr val="tx1"/>
                </a:solidFill>
                <a:latin typeface="Tahoma" panose="020B0604030504040204" pitchFamily="34" charset="0"/>
                <a:ea typeface="幼圆" pitchFamily="49" charset="-122"/>
              </a:rPr>
              <a:t>验收返修内容</a:t>
            </a:r>
            <a:endParaRPr lang="zh-CN" sz="2000">
              <a:solidFill>
                <a:schemeClr val="tx1"/>
              </a:solidFill>
              <a:latin typeface="Tahoma" panose="020B0604030504040204" pitchFamily="34" charset="0"/>
              <a:ea typeface="幼圆" pitchFamily="49" charset="-122"/>
            </a:endParaRPr>
          </a:p>
        </p:txBody>
      </p:sp>
      <p:sp>
        <p:nvSpPr>
          <p:cNvPr id="183337" name="Text Box 41"/>
          <p:cNvSpPr txBox="1">
            <a:spLocks noChangeArrowheads="1"/>
          </p:cNvSpPr>
          <p:nvPr/>
        </p:nvSpPr>
        <p:spPr bwMode="auto">
          <a:xfrm>
            <a:off x="2343150" y="4292600"/>
            <a:ext cx="1222375" cy="396875"/>
          </a:xfrm>
          <a:prstGeom prst="rect">
            <a:avLst/>
          </a:prstGeom>
          <a:noFill/>
          <a:ln w="9525">
            <a:noFill/>
            <a:miter lim="800000"/>
          </a:ln>
          <a:effectLst/>
        </p:spPr>
        <p:txBody>
          <a:bodyPr>
            <a:spAutoFit/>
          </a:bodyPr>
          <a:lstStyle/>
          <a:p>
            <a:r>
              <a:rPr lang="zh-CN" sz="2000">
                <a:solidFill>
                  <a:schemeClr val="tx1"/>
                </a:solidFill>
                <a:latin typeface="Tahoma" panose="020B0604030504040204" pitchFamily="34" charset="0"/>
                <a:ea typeface="幼圆" pitchFamily="49" charset="-122"/>
              </a:rPr>
              <a:t>重新报事</a:t>
            </a:r>
            <a:endParaRPr lang="zh-CN" sz="2000">
              <a:solidFill>
                <a:schemeClr val="tx1"/>
              </a:solidFill>
              <a:latin typeface="Tahoma" panose="020B0604030504040204" pitchFamily="34" charset="0"/>
              <a:ea typeface="幼圆" pitchFamily="49" charset="-122"/>
            </a:endParaRPr>
          </a:p>
        </p:txBody>
      </p:sp>
    </p:spTree>
  </p:cSld>
  <p:clrMapOvr>
    <a:masterClrMapping/>
  </p:clrMapOvr>
  <p:transition advClick="0" advTm="5000"/>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81915" y="-5715"/>
            <a:ext cx="9236075" cy="6869430"/>
          </a:xfrm>
          <a:prstGeom prst="rect">
            <a:avLst/>
          </a:prstGeom>
        </p:spPr>
      </p:pic>
      <p:sp>
        <p:nvSpPr>
          <p:cNvPr id="184322" name="Text Box 2"/>
          <p:cNvSpPr txBox="1">
            <a:spLocks noChangeArrowheads="1"/>
          </p:cNvSpPr>
          <p:nvPr/>
        </p:nvSpPr>
        <p:spPr bwMode="auto">
          <a:xfrm>
            <a:off x="251778" y="896620"/>
            <a:ext cx="8569325" cy="366713"/>
          </a:xfrm>
          <a:prstGeom prst="rect">
            <a:avLst/>
          </a:prstGeom>
          <a:noFill/>
          <a:ln w="9525">
            <a:noFill/>
            <a:miter lim="800000"/>
          </a:ln>
          <a:effectLst/>
        </p:spPr>
        <p:txBody>
          <a:bodyPr>
            <a:spAutoFit/>
          </a:bodyPr>
          <a:lstStyle/>
          <a:p>
            <a:pPr algn="l"/>
            <a:endParaRPr lang="zh-CN" altLang="zh-CN" sz="1800" b="0">
              <a:solidFill>
                <a:schemeClr val="tx1"/>
              </a:solidFill>
              <a:latin typeface="Tahoma" panose="020B0604030504040204" pitchFamily="34" charset="0"/>
            </a:endParaRPr>
          </a:p>
        </p:txBody>
      </p:sp>
      <p:sp>
        <p:nvSpPr>
          <p:cNvPr id="184323" name="Text Box 3"/>
          <p:cNvSpPr txBox="1">
            <a:spLocks noChangeArrowheads="1"/>
          </p:cNvSpPr>
          <p:nvPr/>
        </p:nvSpPr>
        <p:spPr bwMode="auto">
          <a:xfrm>
            <a:off x="900113" y="1557338"/>
            <a:ext cx="7848600" cy="3753485"/>
          </a:xfrm>
          <a:prstGeom prst="rect">
            <a:avLst/>
          </a:prstGeom>
          <a:noFill/>
          <a:ln w="9525">
            <a:noFill/>
            <a:miter lim="800000"/>
          </a:ln>
          <a:effectLst/>
        </p:spPr>
        <p:txBody>
          <a:bodyPr>
            <a:spAutoFit/>
          </a:bodyPr>
          <a:lstStyle/>
          <a:p>
            <a:pPr algn="l"/>
            <a:r>
              <a:rPr lang="zh-CN" altLang="zh-CN" sz="1400">
                <a:latin typeface="Tahoma" panose="020B0604030504040204" pitchFamily="34" charset="0"/>
              </a:rPr>
              <a:t>1</a:t>
            </a:r>
            <a:r>
              <a:rPr lang="zh-CN" sz="1400">
                <a:latin typeface="Tahoma" panose="020B0604030504040204" pitchFamily="34" charset="0"/>
              </a:rPr>
              <a:t>、集中交房期间，客服中心每日汇总业主提出的返修问题，并在次 日一早交予工程返修人员、施工方返修负责人、地产项目部、监理。交房结 束后，客服中心负责返修的人员定期（</a:t>
            </a:r>
            <a:r>
              <a:rPr lang="zh-CN" altLang="zh-CN" sz="1400">
                <a:latin typeface="Tahoma" panose="020B0604030504040204" pitchFamily="34" charset="0"/>
              </a:rPr>
              <a:t>3</a:t>
            </a:r>
            <a:r>
              <a:rPr lang="zh-CN" sz="1400">
                <a:latin typeface="Tahoma" panose="020B0604030504040204" pitchFamily="34" charset="0"/>
              </a:rPr>
              <a:t>天一次）回复业主返修进度或通知业主对返修结果进行验收。</a:t>
            </a:r>
            <a:endParaRPr lang="zh-CN" sz="1400">
              <a:latin typeface="Tahoma" panose="020B0604030504040204" pitchFamily="34" charset="0"/>
            </a:endParaRPr>
          </a:p>
          <a:p>
            <a:pPr algn="l"/>
            <a:r>
              <a:rPr lang="zh-CN" altLang="zh-CN" sz="1400">
                <a:latin typeface="Tahoma" panose="020B0604030504040204" pitchFamily="34" charset="0"/>
              </a:rPr>
              <a:t>2</a:t>
            </a:r>
            <a:r>
              <a:rPr lang="zh-CN" sz="1400">
                <a:latin typeface="Tahoma" panose="020B0604030504040204" pitchFamily="34" charset="0"/>
              </a:rPr>
              <a:t>、集中交房期间，物业工程返修人员每早上班时到客户中心领取返修内容记录表，并把前一天的整改验收情况反馈给客户中心。交房结束后，工程返修人员每天在监理人员的协同下对施工方提交的返修好内容进行验收，定期（</a:t>
            </a:r>
            <a:r>
              <a:rPr lang="zh-CN" altLang="zh-CN" sz="1400">
                <a:latin typeface="Tahoma" panose="020B0604030504040204" pitchFamily="34" charset="0"/>
              </a:rPr>
              <a:t>3</a:t>
            </a:r>
            <a:r>
              <a:rPr lang="zh-CN" sz="1400">
                <a:latin typeface="Tahoma" panose="020B0604030504040204" pitchFamily="34" charset="0"/>
              </a:rPr>
              <a:t>天一次）把情况反馈给客户中心负责返修的人员，业主来验收返修内容时，工程返修人员需陪同，如还有问题需记录，及时提交给施工方整改。工程返修人员应每日在电脑上填写返修进度表（信息与客户中心、项目部共享）。另外还要协调各分包方对返修问题的处理。并做好对施工方的管控，加强成品保护。</a:t>
            </a:r>
            <a:endParaRPr lang="zh-CN" sz="1400">
              <a:latin typeface="Tahoma" panose="020B0604030504040204" pitchFamily="34" charset="0"/>
            </a:endParaRPr>
          </a:p>
          <a:p>
            <a:pPr algn="l"/>
            <a:r>
              <a:rPr lang="en-US" altLang="zh-CN" sz="1400" smtClean="0">
                <a:sym typeface="+mn-ea"/>
              </a:rPr>
              <a:t>3</a:t>
            </a:r>
            <a:r>
              <a:rPr lang="zh-CN" altLang="en-US" sz="1400" smtClean="0">
                <a:sym typeface="+mn-ea"/>
              </a:rPr>
              <a:t>、集中交房期间，施工方返修负责人每早上班时到客服     中心 签到，并领取返修内容记录表，把前一天的整改情况反馈给工程人员进行验收。交房结束后，需每日把返修好的内容，提交给工程返修人员进行验收。</a:t>
            </a:r>
            <a:br>
              <a:rPr lang="zh-CN" altLang="en-US" sz="1400" smtClean="0">
                <a:sym typeface="+mn-ea"/>
              </a:rPr>
            </a:br>
            <a:r>
              <a:rPr lang="en-US" altLang="zh-CN" sz="1400" smtClean="0">
                <a:sym typeface="+mn-ea"/>
              </a:rPr>
              <a:t>4</a:t>
            </a:r>
            <a:r>
              <a:rPr lang="zh-CN" altLang="en-US" sz="1400" smtClean="0">
                <a:sym typeface="+mn-ea"/>
              </a:rPr>
              <a:t>、监理人员在集中返修期间协助工程维修人员对返修内容的验收，并督促施工方进行返修。</a:t>
            </a:r>
            <a:br>
              <a:rPr lang="zh-CN" altLang="en-US" sz="1400" smtClean="0">
                <a:sym typeface="+mn-ea"/>
              </a:rPr>
            </a:br>
            <a:r>
              <a:rPr lang="en-US" altLang="zh-CN" sz="1400" smtClean="0">
                <a:sym typeface="+mn-ea"/>
              </a:rPr>
              <a:t>5</a:t>
            </a:r>
            <a:r>
              <a:rPr lang="zh-CN" altLang="en-US" sz="1400" smtClean="0">
                <a:sym typeface="+mn-ea"/>
              </a:rPr>
              <a:t>、地产项目部项目负责人需督促施工方返修负责人安排工人对返修内容进行处理，也需督促监理人员的工作。并根据情况不定期的召开协调会，对返修工作中遇到的问题进行处理。</a:t>
            </a:r>
            <a:br>
              <a:rPr lang="zh-CN" altLang="en-US" sz="1400" smtClean="0">
                <a:sym typeface="+mn-ea"/>
              </a:rPr>
            </a:br>
            <a:r>
              <a:rPr lang="en-US" altLang="zh-CN" sz="1400" smtClean="0">
                <a:sym typeface="+mn-ea"/>
              </a:rPr>
              <a:t>6</a:t>
            </a:r>
            <a:r>
              <a:rPr lang="zh-CN" altLang="en-US" sz="1400" smtClean="0">
                <a:sym typeface="+mn-ea"/>
              </a:rPr>
              <a:t>、保安部队员对返修钥匙进行管理，在施工方借还和现场返还业主钥匙时做到及时、有效，积极协助工程人员做好返修工作。</a:t>
            </a:r>
            <a:endParaRPr lang="zh-CN" sz="1400">
              <a:latin typeface="Tahoma" panose="020B0604030504040204" pitchFamily="34" charset="0"/>
            </a:endParaRPr>
          </a:p>
        </p:txBody>
      </p:sp>
      <p:sp>
        <p:nvSpPr>
          <p:cNvPr id="184324" name="Text Box 4"/>
          <p:cNvSpPr txBox="1">
            <a:spLocks noChangeArrowheads="1"/>
          </p:cNvSpPr>
          <p:nvPr/>
        </p:nvSpPr>
        <p:spPr bwMode="auto">
          <a:xfrm>
            <a:off x="2916873" y="142875"/>
            <a:ext cx="3240087" cy="645160"/>
          </a:xfrm>
          <a:prstGeom prst="rect">
            <a:avLst/>
          </a:prstGeom>
          <a:noFill/>
          <a:ln w="9525">
            <a:noFill/>
            <a:miter lim="800000"/>
          </a:ln>
          <a:effectLst/>
        </p:spPr>
        <p:txBody>
          <a:bodyPr wrap="square">
            <a:spAutoFit/>
          </a:bodyPr>
          <a:lstStyle/>
          <a:p>
            <a:pPr>
              <a:spcBef>
                <a:spcPct val="50000"/>
              </a:spcBef>
            </a:pPr>
            <a:r>
              <a:rPr lang="zh-CN" sz="3600">
                <a:solidFill>
                  <a:schemeClr val="tx1"/>
                </a:solidFill>
              </a:rPr>
              <a:t>流程说明</a:t>
            </a:r>
            <a:endParaRPr lang="zh-CN" sz="3600">
              <a:solidFill>
                <a:schemeClr val="tx1"/>
              </a:solidFill>
            </a:endParaRPr>
          </a:p>
        </p:txBody>
      </p:sp>
    </p:spTree>
  </p:cSld>
  <p:clrMapOvr>
    <a:masterClrMapping/>
  </p:clrMapOvr>
  <p:transition advClick="0" advTm="5000"/>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6355" y="-5715"/>
            <a:ext cx="9236075" cy="6869430"/>
          </a:xfrm>
          <a:prstGeom prst="rect">
            <a:avLst/>
          </a:prstGeom>
        </p:spPr>
      </p:pic>
      <p:sp>
        <p:nvSpPr>
          <p:cNvPr id="186370" name="Text Box 2"/>
          <p:cNvSpPr txBox="1">
            <a:spLocks noChangeArrowheads="1"/>
          </p:cNvSpPr>
          <p:nvPr/>
        </p:nvSpPr>
        <p:spPr bwMode="auto">
          <a:xfrm>
            <a:off x="539750" y="404813"/>
            <a:ext cx="8135938" cy="366712"/>
          </a:xfrm>
          <a:prstGeom prst="rect">
            <a:avLst/>
          </a:prstGeom>
          <a:noFill/>
          <a:ln w="9525">
            <a:noFill/>
            <a:miter lim="800000"/>
          </a:ln>
          <a:effectLst/>
        </p:spPr>
        <p:txBody>
          <a:bodyPr>
            <a:spAutoFit/>
          </a:bodyPr>
          <a:lstStyle/>
          <a:p>
            <a:endParaRPr lang="zh-CN" altLang="zh-CN" sz="1800" b="0">
              <a:solidFill>
                <a:schemeClr val="tx1"/>
              </a:solidFill>
            </a:endParaRPr>
          </a:p>
        </p:txBody>
      </p:sp>
      <p:sp>
        <p:nvSpPr>
          <p:cNvPr id="186371" name="Text Box 3"/>
          <p:cNvSpPr txBox="1">
            <a:spLocks noChangeArrowheads="1"/>
          </p:cNvSpPr>
          <p:nvPr/>
        </p:nvSpPr>
        <p:spPr bwMode="auto">
          <a:xfrm>
            <a:off x="3759200" y="3867150"/>
            <a:ext cx="184150" cy="366713"/>
          </a:xfrm>
          <a:prstGeom prst="rect">
            <a:avLst/>
          </a:prstGeom>
          <a:noFill/>
          <a:ln w="9525">
            <a:noFill/>
            <a:miter lim="800000"/>
          </a:ln>
          <a:effectLst/>
        </p:spPr>
        <p:txBody>
          <a:bodyPr wrap="none">
            <a:spAutoFit/>
          </a:bodyPr>
          <a:lstStyle/>
          <a:p>
            <a:endParaRPr lang="zh-CN" altLang="zh-CN" sz="1800" b="0">
              <a:solidFill>
                <a:schemeClr val="tx1"/>
              </a:solidFill>
            </a:endParaRPr>
          </a:p>
        </p:txBody>
      </p:sp>
      <p:sp>
        <p:nvSpPr>
          <p:cNvPr id="186372" name="Rectangle 4"/>
          <p:cNvSpPr>
            <a:spLocks noGrp="1" noChangeArrowheads="1"/>
          </p:cNvSpPr>
          <p:nvPr>
            <p:ph type="title"/>
          </p:nvPr>
        </p:nvSpPr>
        <p:spPr>
          <a:xfrm>
            <a:off x="755650" y="274638"/>
            <a:ext cx="7931150" cy="5818187"/>
          </a:xfrm>
        </p:spPr>
        <p:txBody>
          <a:bodyPr/>
          <a:lstStyle/>
          <a:p>
            <a:pPr eaLnBrk="1" hangingPunct="1"/>
            <a:r>
              <a:rPr lang="zh-CN" altLang="en-US" sz="3600" b="1" smtClean="0"/>
              <a:t> </a:t>
            </a:r>
            <a:br>
              <a:rPr lang="zh-CN" altLang="en-US" sz="3600" b="1" smtClean="0"/>
            </a:br>
            <a:r>
              <a:rPr lang="zh-CN" altLang="en-US" sz="2800" b="1" smtClean="0">
                <a:solidFill>
                  <a:srgbClr val="FF3300"/>
                </a:solidFill>
                <a:ea typeface="幼圆" pitchFamily="49" charset="-122"/>
              </a:rPr>
              <a:t>十三、</a:t>
            </a:r>
            <a:r>
              <a:rPr lang="zh-CN" altLang="en-US" sz="2800" b="1" smtClean="0">
                <a:ea typeface="幼圆" pitchFamily="49" charset="-122"/>
              </a:rPr>
              <a:t>业主入住后易出现的问题</a:t>
            </a:r>
            <a:br>
              <a:rPr lang="zh-CN" altLang="en-US" sz="2800" b="1" smtClean="0">
                <a:ea typeface="幼圆" pitchFamily="49" charset="-122"/>
              </a:rPr>
            </a:br>
            <a:br>
              <a:rPr lang="zh-CN" altLang="en-US" sz="3600" b="1" smtClean="0"/>
            </a:br>
            <a:r>
              <a:rPr lang="en-US" altLang="zh-CN" sz="2400" b="1" smtClean="0">
                <a:solidFill>
                  <a:srgbClr val="FF3300"/>
                </a:solidFill>
              </a:rPr>
              <a:t>1. </a:t>
            </a:r>
            <a:r>
              <a:rPr lang="zh-CN" altLang="en-US" sz="2400" b="1" smtClean="0">
                <a:solidFill>
                  <a:srgbClr val="FF3300"/>
                </a:solidFill>
              </a:rPr>
              <a:t>户内墙纸由于在粘贴时，基层未完全干透进入            夏季气温升高，水份不能散发致使墙纸发生霉变起泡。</a:t>
            </a:r>
            <a:br>
              <a:rPr lang="zh-CN" altLang="en-US" sz="2400" b="1" smtClean="0">
                <a:solidFill>
                  <a:srgbClr val="FF3300"/>
                </a:solidFill>
              </a:rPr>
            </a:br>
            <a:r>
              <a:rPr lang="zh-CN" altLang="en-US" sz="2400" b="1" smtClean="0">
                <a:solidFill>
                  <a:srgbClr val="FF3300"/>
                </a:solidFill>
              </a:rPr>
              <a:t> </a:t>
            </a:r>
            <a:r>
              <a:rPr lang="en-US" altLang="zh-CN" sz="2400" b="1" smtClean="0">
                <a:solidFill>
                  <a:srgbClr val="FF3300"/>
                </a:solidFill>
              </a:rPr>
              <a:t>2. </a:t>
            </a:r>
            <a:r>
              <a:rPr lang="zh-CN" altLang="en-US" sz="2400" b="1" smtClean="0">
                <a:solidFill>
                  <a:srgbClr val="FF3300"/>
                </a:solidFill>
              </a:rPr>
              <a:t>户内给水角阀由于安装后未试压，业主接房开水或入住  用水后漏水普遍，如不能及时发现就把橱柜、台盆柜体浸泡损坏。</a:t>
            </a:r>
            <a:br>
              <a:rPr lang="zh-CN" altLang="en-US" sz="2400" b="1" smtClean="0">
                <a:solidFill>
                  <a:srgbClr val="FF3300"/>
                </a:solidFill>
              </a:rPr>
            </a:br>
            <a:r>
              <a:rPr lang="zh-CN" altLang="en-US" sz="2400" b="1" smtClean="0">
                <a:solidFill>
                  <a:srgbClr val="FF3300"/>
                </a:solidFill>
              </a:rPr>
              <a:t> </a:t>
            </a:r>
            <a:r>
              <a:rPr lang="en-US" altLang="zh-CN" sz="2400" b="1" smtClean="0">
                <a:solidFill>
                  <a:srgbClr val="FF3300"/>
                </a:solidFill>
              </a:rPr>
              <a:t>3. </a:t>
            </a:r>
            <a:r>
              <a:rPr lang="zh-CN" altLang="en-US" sz="2400" b="1" smtClean="0">
                <a:solidFill>
                  <a:srgbClr val="FF3300"/>
                </a:solidFill>
              </a:rPr>
              <a:t>卫生间台下盆与台面粘接不牢，出现台盆脱落损坏。   </a:t>
            </a:r>
            <a:br>
              <a:rPr lang="zh-CN" altLang="en-US" sz="2400" b="1" smtClean="0">
                <a:solidFill>
                  <a:srgbClr val="FF3300"/>
                </a:solidFill>
              </a:rPr>
            </a:br>
            <a:r>
              <a:rPr lang="zh-CN" altLang="en-US" sz="2400" b="1" smtClean="0">
                <a:solidFill>
                  <a:srgbClr val="FF3300"/>
                </a:solidFill>
              </a:rPr>
              <a:t> </a:t>
            </a:r>
            <a:r>
              <a:rPr lang="en-US" altLang="zh-CN" sz="2400" b="1" smtClean="0">
                <a:solidFill>
                  <a:srgbClr val="FF3300"/>
                </a:solidFill>
              </a:rPr>
              <a:t>4. </a:t>
            </a:r>
            <a:r>
              <a:rPr lang="zh-CN" altLang="en-US" sz="2400" b="1" smtClean="0">
                <a:solidFill>
                  <a:srgbClr val="FF3300"/>
                </a:solidFill>
              </a:rPr>
              <a:t>户内复合套装门装饰层起泡、破损或门扇被虫蛀。</a:t>
            </a:r>
            <a:br>
              <a:rPr lang="zh-CN" altLang="en-US" sz="2400" b="1" smtClean="0">
                <a:solidFill>
                  <a:srgbClr val="FF3300"/>
                </a:solidFill>
              </a:rPr>
            </a:br>
            <a:r>
              <a:rPr lang="zh-CN" altLang="en-US" sz="2400" b="1" smtClean="0">
                <a:solidFill>
                  <a:srgbClr val="FF3300"/>
                </a:solidFill>
              </a:rPr>
              <a:t> </a:t>
            </a:r>
            <a:r>
              <a:rPr lang="en-US" altLang="zh-CN" sz="2400" b="1" smtClean="0">
                <a:solidFill>
                  <a:srgbClr val="FF3300"/>
                </a:solidFill>
              </a:rPr>
              <a:t>5. </a:t>
            </a:r>
            <a:r>
              <a:rPr lang="zh-CN" altLang="en-US" sz="2400" b="1" smtClean="0">
                <a:solidFill>
                  <a:srgbClr val="FF3300"/>
                </a:solidFill>
              </a:rPr>
              <a:t>客厅吊顶进入夏季接缝开裂，修复后易反复出现。</a:t>
            </a:r>
            <a:endParaRPr lang="zh-CN" altLang="en-US" sz="2400" b="1" smtClean="0">
              <a:solidFill>
                <a:srgbClr val="FF3300"/>
              </a:solidFill>
            </a:endParaRPr>
          </a:p>
        </p:txBody>
      </p:sp>
    </p:spTree>
  </p:cSld>
  <p:clrMapOvr>
    <a:masterClrMapping/>
  </p:clrMapOvr>
  <p:transition advClick="0" advTm="5000"/>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76835" y="-56515"/>
            <a:ext cx="9236075" cy="6869430"/>
          </a:xfrm>
          <a:prstGeom prst="rect">
            <a:avLst/>
          </a:prstGeom>
        </p:spPr>
      </p:pic>
      <p:sp>
        <p:nvSpPr>
          <p:cNvPr id="187394" name="Rectangle 2"/>
          <p:cNvSpPr>
            <a:spLocks noGrp="1" noChangeArrowheads="1"/>
          </p:cNvSpPr>
          <p:nvPr>
            <p:ph type="title"/>
          </p:nvPr>
        </p:nvSpPr>
        <p:spPr>
          <a:xfrm>
            <a:off x="1979613" y="620713"/>
            <a:ext cx="5122862" cy="955675"/>
          </a:xfrm>
        </p:spPr>
        <p:txBody>
          <a:bodyPr/>
          <a:lstStyle/>
          <a:p>
            <a:pPr eaLnBrk="1" hangingPunct="1"/>
            <a:r>
              <a:rPr lang="zh-CN" altLang="en-US" sz="2800" smtClean="0">
                <a:solidFill>
                  <a:srgbClr val="FF3300"/>
                </a:solidFill>
              </a:rPr>
              <a:t>角阀漏水、台盆脱落</a:t>
            </a:r>
            <a:endParaRPr lang="zh-CN" altLang="en-US" sz="2800" smtClean="0">
              <a:solidFill>
                <a:srgbClr val="FF3300"/>
              </a:solidFill>
            </a:endParaRPr>
          </a:p>
        </p:txBody>
      </p:sp>
      <p:pic>
        <p:nvPicPr>
          <p:cNvPr id="187395" name="Picture 3" descr="IMG_1603"/>
          <p:cNvPicPr>
            <a:picLocks noChangeAspect="1" noChangeArrowheads="1"/>
          </p:cNvPicPr>
          <p:nvPr>
            <p:ph sz="half" idx="1"/>
          </p:nvPr>
        </p:nvPicPr>
        <p:blipFill>
          <a:blip r:embed="rId2" cstate="print"/>
          <a:srcRect/>
          <a:stretch>
            <a:fillRect/>
          </a:stretch>
        </p:blipFill>
        <p:spPr>
          <a:xfrm>
            <a:off x="457200" y="2333625"/>
            <a:ext cx="4038600" cy="4048125"/>
          </a:xfrm>
          <a:noFill/>
        </p:spPr>
      </p:pic>
      <p:pic>
        <p:nvPicPr>
          <p:cNvPr id="187396" name="Picture 4" descr="IMG_1631"/>
          <p:cNvPicPr>
            <a:picLocks noChangeAspect="1" noChangeArrowheads="1"/>
          </p:cNvPicPr>
          <p:nvPr>
            <p:ph sz="half" idx="2"/>
          </p:nvPr>
        </p:nvPicPr>
        <p:blipFill>
          <a:blip r:embed="rId3" cstate="print"/>
          <a:srcRect/>
          <a:stretch>
            <a:fillRect/>
          </a:stretch>
        </p:blipFill>
        <p:spPr>
          <a:xfrm>
            <a:off x="4648200" y="2333625"/>
            <a:ext cx="4038600" cy="4048125"/>
          </a:xfrm>
          <a:noFill/>
        </p:spPr>
      </p:pic>
      <p:sp>
        <p:nvSpPr>
          <p:cNvPr id="187397" name="Oval 5"/>
          <p:cNvSpPr>
            <a:spLocks noChangeArrowheads="1"/>
          </p:cNvSpPr>
          <p:nvPr/>
        </p:nvSpPr>
        <p:spPr bwMode="auto">
          <a:xfrm>
            <a:off x="8101013" y="4076700"/>
            <a:ext cx="71437" cy="73025"/>
          </a:xfrm>
          <a:prstGeom prst="ellipse">
            <a:avLst/>
          </a:prstGeom>
          <a:solidFill>
            <a:schemeClr val="accent1"/>
          </a:solidFill>
          <a:ln w="9525">
            <a:solidFill>
              <a:schemeClr val="tx1"/>
            </a:solidFill>
            <a:round/>
          </a:ln>
          <a:effectLst/>
        </p:spPr>
        <p:txBody>
          <a:bodyPr wrap="none" anchor="ctr"/>
          <a:lstStyle/>
          <a:p>
            <a:endParaRPr lang="zh-CN" altLang="en-US"/>
          </a:p>
        </p:txBody>
      </p:sp>
      <p:sp>
        <p:nvSpPr>
          <p:cNvPr id="187398" name="Line 6"/>
          <p:cNvSpPr>
            <a:spLocks noChangeShapeType="1"/>
          </p:cNvSpPr>
          <p:nvPr/>
        </p:nvSpPr>
        <p:spPr bwMode="auto">
          <a:xfrm flipH="1" flipV="1">
            <a:off x="6372225" y="4221163"/>
            <a:ext cx="576263" cy="792162"/>
          </a:xfrm>
          <a:prstGeom prst="line">
            <a:avLst/>
          </a:prstGeom>
          <a:noFill/>
          <a:ln w="28575">
            <a:solidFill>
              <a:srgbClr val="FF3300"/>
            </a:solidFill>
            <a:round/>
            <a:tailEnd type="triangle" w="med" len="med"/>
          </a:ln>
          <a:effectLst/>
        </p:spPr>
        <p:txBody>
          <a:bodyPr wrap="none" anchor="ctr"/>
          <a:lstStyle/>
          <a:p>
            <a:endParaRPr lang="zh-CN" altLang="en-US"/>
          </a:p>
        </p:txBody>
      </p:sp>
      <p:sp>
        <p:nvSpPr>
          <p:cNvPr id="187399" name="Text Box 7"/>
          <p:cNvSpPr txBox="1">
            <a:spLocks noChangeArrowheads="1"/>
          </p:cNvSpPr>
          <p:nvPr/>
        </p:nvSpPr>
        <p:spPr bwMode="auto">
          <a:xfrm>
            <a:off x="6699250" y="5018088"/>
            <a:ext cx="641350" cy="366712"/>
          </a:xfrm>
          <a:prstGeom prst="rect">
            <a:avLst/>
          </a:prstGeom>
          <a:noFill/>
          <a:ln w="9525">
            <a:noFill/>
            <a:miter lim="800000"/>
          </a:ln>
          <a:effectLst/>
        </p:spPr>
        <p:txBody>
          <a:bodyPr wrap="none">
            <a:spAutoFit/>
          </a:bodyPr>
          <a:lstStyle/>
          <a:p>
            <a:r>
              <a:rPr lang="zh-CN" sz="1800">
                <a:solidFill>
                  <a:srgbClr val="FF3300"/>
                </a:solidFill>
              </a:rPr>
              <a:t>脱胶</a:t>
            </a:r>
            <a:endParaRPr lang="zh-CN" sz="1800">
              <a:solidFill>
                <a:srgbClr val="FF3300"/>
              </a:solidFill>
            </a:endParaRPr>
          </a:p>
        </p:txBody>
      </p:sp>
      <p:sp>
        <p:nvSpPr>
          <p:cNvPr id="187400" name="Text Box 8"/>
          <p:cNvSpPr txBox="1">
            <a:spLocks noChangeArrowheads="1"/>
          </p:cNvSpPr>
          <p:nvPr/>
        </p:nvSpPr>
        <p:spPr bwMode="auto">
          <a:xfrm>
            <a:off x="709613" y="4730750"/>
            <a:ext cx="1098550" cy="366713"/>
          </a:xfrm>
          <a:prstGeom prst="rect">
            <a:avLst/>
          </a:prstGeom>
          <a:noFill/>
          <a:ln w="9525">
            <a:noFill/>
            <a:miter lim="800000"/>
          </a:ln>
          <a:effectLst/>
        </p:spPr>
        <p:txBody>
          <a:bodyPr wrap="none">
            <a:spAutoFit/>
          </a:bodyPr>
          <a:lstStyle/>
          <a:p>
            <a:r>
              <a:rPr lang="zh-CN" sz="1800">
                <a:solidFill>
                  <a:srgbClr val="FF3300"/>
                </a:solidFill>
              </a:rPr>
              <a:t>接头漏水</a:t>
            </a:r>
            <a:endParaRPr lang="zh-CN" sz="1800">
              <a:solidFill>
                <a:srgbClr val="FF3300"/>
              </a:solidFill>
            </a:endParaRPr>
          </a:p>
        </p:txBody>
      </p:sp>
      <p:sp>
        <p:nvSpPr>
          <p:cNvPr id="187401" name="Line 9"/>
          <p:cNvSpPr>
            <a:spLocks noChangeShapeType="1"/>
          </p:cNvSpPr>
          <p:nvPr/>
        </p:nvSpPr>
        <p:spPr bwMode="auto">
          <a:xfrm flipV="1">
            <a:off x="2124075" y="5876925"/>
            <a:ext cx="0" cy="73025"/>
          </a:xfrm>
          <a:prstGeom prst="line">
            <a:avLst/>
          </a:prstGeom>
          <a:noFill/>
          <a:ln w="9525">
            <a:solidFill>
              <a:schemeClr val="tx1"/>
            </a:solidFill>
            <a:round/>
            <a:tailEnd type="triangle" w="med" len="med"/>
          </a:ln>
          <a:effectLst/>
        </p:spPr>
        <p:txBody>
          <a:bodyPr wrap="none" anchor="ctr"/>
          <a:lstStyle/>
          <a:p>
            <a:endParaRPr lang="zh-CN" altLang="en-US"/>
          </a:p>
        </p:txBody>
      </p:sp>
      <p:sp>
        <p:nvSpPr>
          <p:cNvPr id="187402" name="Oval 10"/>
          <p:cNvSpPr>
            <a:spLocks noChangeArrowheads="1"/>
          </p:cNvSpPr>
          <p:nvPr/>
        </p:nvSpPr>
        <p:spPr bwMode="auto">
          <a:xfrm>
            <a:off x="1979613" y="4868863"/>
            <a:ext cx="2447925" cy="1512887"/>
          </a:xfrm>
          <a:prstGeom prst="ellipse">
            <a:avLst/>
          </a:prstGeom>
          <a:solidFill>
            <a:schemeClr val="accent1">
              <a:alpha val="0"/>
            </a:schemeClr>
          </a:solidFill>
          <a:ln w="28575">
            <a:solidFill>
              <a:srgbClr val="FF3300"/>
            </a:solidFill>
            <a:round/>
          </a:ln>
          <a:effectLst/>
        </p:spPr>
        <p:txBody>
          <a:bodyPr wrap="none" anchor="ctr"/>
          <a:lstStyle/>
          <a:p>
            <a:r>
              <a:rPr lang="zh-CN" sz="1800">
                <a:solidFill>
                  <a:srgbClr val="FF3300"/>
                </a:solidFill>
              </a:rPr>
              <a:t>水迹</a:t>
            </a:r>
            <a:endParaRPr lang="zh-CN" sz="1800">
              <a:solidFill>
                <a:srgbClr val="FF3300"/>
              </a:solidFill>
            </a:endParaRPr>
          </a:p>
        </p:txBody>
      </p:sp>
      <p:sp>
        <p:nvSpPr>
          <p:cNvPr id="187403" name="Line 11"/>
          <p:cNvSpPr>
            <a:spLocks noChangeShapeType="1"/>
          </p:cNvSpPr>
          <p:nvPr/>
        </p:nvSpPr>
        <p:spPr bwMode="auto">
          <a:xfrm>
            <a:off x="1692275" y="3213100"/>
            <a:ext cx="215900" cy="1511300"/>
          </a:xfrm>
          <a:prstGeom prst="line">
            <a:avLst/>
          </a:prstGeom>
          <a:noFill/>
          <a:ln w="28575">
            <a:solidFill>
              <a:srgbClr val="FF3300"/>
            </a:solidFill>
            <a:round/>
            <a:headEnd type="triangle" w="med" len="med"/>
            <a:tailEnd type="triangle" w="med" len="med"/>
          </a:ln>
          <a:effectLst/>
        </p:spPr>
        <p:txBody>
          <a:bodyPr wrap="none" anchor="ctr"/>
          <a:lstStyle/>
          <a:p>
            <a:endParaRPr lang="zh-CN" altLang="en-US"/>
          </a:p>
        </p:txBody>
      </p:sp>
    </p:spTree>
  </p:cSld>
  <p:clrMapOvr>
    <a:masterClrMapping/>
  </p:clrMapOvr>
  <p:transition advClick="0" advTm="5000"/>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36830" y="-5715"/>
            <a:ext cx="9185275" cy="6869430"/>
          </a:xfrm>
          <a:prstGeom prst="rect">
            <a:avLst/>
          </a:prstGeom>
        </p:spPr>
      </p:pic>
      <p:sp>
        <p:nvSpPr>
          <p:cNvPr id="25602" name="Text Box 2"/>
          <p:cNvSpPr txBox="1">
            <a:spLocks noChangeArrowheads="1"/>
          </p:cNvSpPr>
          <p:nvPr/>
        </p:nvSpPr>
        <p:spPr bwMode="auto">
          <a:xfrm>
            <a:off x="711200" y="205105"/>
            <a:ext cx="5616575" cy="460375"/>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一、饰面板</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砖</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石材</a:t>
            </a:r>
            <a:r>
              <a:rPr lang="en-US" altLang="zh-CN" sz="2400">
                <a:solidFill>
                  <a:schemeClr val="tx1"/>
                </a:solidFill>
                <a:ea typeface="黑体" panose="02010609060101010101" pitchFamily="2" charset="-122"/>
              </a:rPr>
              <a:t>)</a:t>
            </a:r>
            <a:r>
              <a:rPr lang="en-US" altLang="zh-CN" sz="2400">
                <a:solidFill>
                  <a:srgbClr val="FFFFFF"/>
                </a:solidFill>
                <a:latin typeface="Times New Roman" panose="02020603050405020304" pitchFamily="18" charset="0"/>
                <a:ea typeface="华文中宋" pitchFamily="2" charset="-122"/>
              </a:rPr>
              <a:t>  </a:t>
            </a:r>
            <a:endParaRPr lang="en-US" altLang="zh-CN" sz="2400" b="0">
              <a:solidFill>
                <a:srgbClr val="FFFFFF"/>
              </a:solidFill>
              <a:latin typeface="Times New Roman" panose="02020603050405020304" pitchFamily="18" charset="0"/>
              <a:ea typeface="黑体" panose="02010609060101010101" pitchFamily="2" charset="-122"/>
            </a:endParaRPr>
          </a:p>
        </p:txBody>
      </p:sp>
      <p:sp>
        <p:nvSpPr>
          <p:cNvPr id="25603"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A01	</a:t>
            </a:r>
            <a:r>
              <a:rPr lang="zh-CN" altLang="en-US" sz="2200" b="0">
                <a:solidFill>
                  <a:schemeClr val="tx1"/>
                </a:solidFill>
                <a:ea typeface="黑体" panose="02010609060101010101" pitchFamily="2" charset="-122"/>
              </a:rPr>
              <a:t>墙地瓷砖</a:t>
            </a:r>
            <a:r>
              <a:rPr lang="en-US" altLang="zh-CN" sz="2200" b="0">
                <a:solidFill>
                  <a:schemeClr val="tx1"/>
                </a:solidFill>
                <a:ea typeface="黑体" panose="02010609060101010101" pitchFamily="2" charset="-122"/>
              </a:rPr>
              <a:t>/</a:t>
            </a:r>
            <a:r>
              <a:rPr lang="zh-CN" altLang="en-US" sz="2200" b="0">
                <a:solidFill>
                  <a:schemeClr val="tx1"/>
                </a:solidFill>
                <a:ea typeface="黑体" panose="02010609060101010101" pitchFamily="2" charset="-122"/>
              </a:rPr>
              <a:t>石材排版</a:t>
            </a:r>
            <a:endParaRPr lang="zh-CN" altLang="en-US" sz="2200" b="0">
              <a:solidFill>
                <a:schemeClr val="tx1"/>
              </a:solidFill>
              <a:ea typeface="黑体" panose="02010609060101010101" pitchFamily="2" charset="-122"/>
            </a:endParaRPr>
          </a:p>
        </p:txBody>
      </p:sp>
      <p:sp>
        <p:nvSpPr>
          <p:cNvPr id="25604" name="矩形 3"/>
          <p:cNvSpPr>
            <a:spLocks noChangeArrowheads="1"/>
          </p:cNvSpPr>
          <p:nvPr/>
        </p:nvSpPr>
        <p:spPr bwMode="auto">
          <a:xfrm>
            <a:off x="558800" y="4271963"/>
            <a:ext cx="8585200" cy="181927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chemeClr val="tx1"/>
                </a:solidFill>
                <a:latin typeface="Times New Roman" panose="02020603050405020304" pitchFamily="18" charset="0"/>
                <a:ea typeface="仿宋" panose="02010609060101010101" pitchFamily="49" charset="-122"/>
              </a:rPr>
              <a:t>面砖</a:t>
            </a:r>
            <a:r>
              <a:rPr lang="en-US" altLang="zh-CN" sz="1400" b="0">
                <a:solidFill>
                  <a:schemeClr val="tx1"/>
                </a:solidFill>
                <a:latin typeface="Times New Roman" panose="02020603050405020304" pitchFamily="18" charset="0"/>
                <a:ea typeface="仿宋" panose="02010609060101010101" pitchFamily="49" charset="-122"/>
              </a:rPr>
              <a:t>/</a:t>
            </a:r>
            <a:r>
              <a:rPr lang="zh-CN" altLang="en-US" sz="1400" b="0">
                <a:solidFill>
                  <a:schemeClr val="tx1"/>
                </a:solidFill>
                <a:latin typeface="Times New Roman" panose="02020603050405020304" pitchFamily="18" charset="0"/>
                <a:ea typeface="仿宋" panose="02010609060101010101" pitchFamily="49" charset="-122"/>
              </a:rPr>
              <a:t>石材墙地面必须进行排版设计，严禁采用“工”字缝铺贴；</a:t>
            </a:r>
            <a:endParaRPr lang="zh-CN" altLang="en-US" sz="1400" b="0">
              <a:solidFill>
                <a:schemeClr val="tx1"/>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chemeClr val="tx1"/>
                </a:solidFill>
                <a:latin typeface="Times New Roman" panose="02020603050405020304" pitchFamily="18" charset="0"/>
                <a:ea typeface="仿宋" panose="02010609060101010101" pitchFamily="49" charset="-122"/>
              </a:rPr>
              <a:t>非整砖宜铺贴在两侧阴角或家具下方，单面墙地面不宜有两列非整砖，非整砖的宽度不小于原砖的</a:t>
            </a:r>
            <a:r>
              <a:rPr lang="en-US" altLang="zh-CN" sz="1400" b="0">
                <a:solidFill>
                  <a:schemeClr val="tx1"/>
                </a:solidFill>
                <a:latin typeface="Times New Roman" panose="02020603050405020304" pitchFamily="18" charset="0"/>
                <a:ea typeface="仿宋" panose="02010609060101010101" pitchFamily="49" charset="-122"/>
              </a:rPr>
              <a:t>1/3</a:t>
            </a:r>
            <a:r>
              <a:rPr lang="zh-CN" altLang="en-US" sz="1400" b="0">
                <a:solidFill>
                  <a:schemeClr val="tx1"/>
                </a:solidFill>
                <a:latin typeface="Times New Roman" panose="02020603050405020304" pitchFamily="18" charset="0"/>
                <a:ea typeface="仿宋" panose="02010609060101010101" pitchFamily="49" charset="-122"/>
              </a:rPr>
              <a:t>；</a:t>
            </a:r>
            <a:endParaRPr lang="zh-CN" altLang="en-US" sz="1400" b="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chemeClr val="tx1"/>
                </a:solidFill>
                <a:latin typeface="Times New Roman" panose="02020603050405020304" pitchFamily="18" charset="0"/>
                <a:ea typeface="仿宋" panose="02010609060101010101" pitchFamily="49" charset="-122"/>
              </a:rPr>
              <a:t>墙面由阳角开始排砖，阳角和门口两侧必须设整砖，阳角45度拼角。</a:t>
            </a:r>
            <a:endParaRPr lang="zh-CN" altLang="en-US" sz="1400" b="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tabLst>
                <a:tab pos="228600" algn="l"/>
              </a:tabLst>
            </a:pPr>
            <a:r>
              <a:rPr lang="zh-CN" altLang="en-US" sz="1400" b="0">
                <a:solidFill>
                  <a:schemeClr val="tx1"/>
                </a:solidFill>
                <a:latin typeface="Times New Roman" panose="02020603050405020304" pitchFamily="18" charset="0"/>
                <a:ea typeface="仿宋" panose="02010609060101010101" pitchFamily="49" charset="-122"/>
              </a:rPr>
              <a:t>门厅、起居室地面由中间向四周排砖，厨卫间地面可从一边排砖；</a:t>
            </a:r>
            <a:endParaRPr lang="zh-CN" altLang="en-US" sz="1400" b="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tabLst>
                <a:tab pos="228600" algn="l"/>
              </a:tabLst>
            </a:pPr>
            <a:r>
              <a:rPr lang="zh-CN" altLang="en-US" sz="1400" b="0">
                <a:solidFill>
                  <a:schemeClr val="tx1"/>
                </a:solidFill>
                <a:latin typeface="Times New Roman" panose="02020603050405020304" pitchFamily="18" charset="0"/>
                <a:ea typeface="仿宋" panose="02010609060101010101" pitchFamily="49" charset="-122"/>
              </a:rPr>
              <a:t>马赛克必须采用背板方式铺贴（采用环氧树脂将马赛克铺贴在背板之上，然后上墙铺贴），转角马赛克尺寸不小于单粒</a:t>
            </a:r>
            <a:r>
              <a:rPr lang="en-US" altLang="zh-CN" sz="1400" b="0">
                <a:solidFill>
                  <a:schemeClr val="tx1"/>
                </a:solidFill>
                <a:latin typeface="Times New Roman" panose="02020603050405020304" pitchFamily="18" charset="0"/>
                <a:ea typeface="仿宋" panose="02010609060101010101" pitchFamily="49" charset="-122"/>
              </a:rPr>
              <a:t>2/3</a:t>
            </a:r>
            <a:r>
              <a:rPr lang="zh-CN" altLang="en-US" sz="1400" b="0">
                <a:solidFill>
                  <a:schemeClr val="tx1"/>
                </a:solidFill>
                <a:latin typeface="Times New Roman" panose="02020603050405020304" pitchFamily="18" charset="0"/>
                <a:ea typeface="仿宋" panose="02010609060101010101" pitchFamily="49" charset="-122"/>
              </a:rPr>
              <a:t>；</a:t>
            </a:r>
            <a:endParaRPr lang="zh-CN" altLang="en-US" sz="1400" b="0">
              <a:solidFill>
                <a:schemeClr val="tx1"/>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chemeClr val="tx1"/>
                </a:solidFill>
                <a:ea typeface="仿宋" panose="02010609060101010101" pitchFamily="49" charset="-122"/>
              </a:rPr>
              <a:t>厨卫间无吊顶时，墙面砖距顶棚留</a:t>
            </a:r>
            <a:r>
              <a:rPr lang="en-US" altLang="zh-CN" sz="1400" b="0">
                <a:solidFill>
                  <a:schemeClr val="tx1"/>
                </a:solidFill>
                <a:ea typeface="仿宋" panose="02010609060101010101" pitchFamily="49" charset="-122"/>
              </a:rPr>
              <a:t>10mm</a:t>
            </a:r>
            <a:r>
              <a:rPr lang="zh-CN" altLang="en-US" sz="1400" b="0">
                <a:solidFill>
                  <a:schemeClr val="tx1"/>
                </a:solidFill>
                <a:ea typeface="仿宋" panose="02010609060101010101" pitchFamily="49" charset="-122"/>
              </a:rPr>
              <a:t>宽的平直空隙，涂料下翻。</a:t>
            </a:r>
            <a:endParaRPr lang="zh-CN" altLang="en-US" sz="1400" b="0">
              <a:solidFill>
                <a:schemeClr val="tx1"/>
              </a:solidFill>
              <a:ea typeface="黑体" panose="02010609060101010101" pitchFamily="2" charset="-122"/>
            </a:endParaRPr>
          </a:p>
        </p:txBody>
      </p:sp>
      <p:pic>
        <p:nvPicPr>
          <p:cNvPr id="25605" name="图片 9"/>
          <p:cNvPicPr>
            <a:picLocks noChangeAspect="1" noChangeArrowheads="1"/>
          </p:cNvPicPr>
          <p:nvPr/>
        </p:nvPicPr>
        <p:blipFill>
          <a:blip r:embed="rId2" cstate="print"/>
          <a:srcRect/>
          <a:stretch>
            <a:fillRect/>
          </a:stretch>
        </p:blipFill>
        <p:spPr bwMode="auto">
          <a:xfrm>
            <a:off x="624523" y="947420"/>
            <a:ext cx="4319587" cy="2879725"/>
          </a:xfrm>
          <a:prstGeom prst="rect">
            <a:avLst/>
          </a:prstGeom>
          <a:noFill/>
          <a:ln w="9525">
            <a:noFill/>
            <a:miter lim="800000"/>
            <a:headEnd/>
            <a:tailEnd/>
          </a:ln>
        </p:spPr>
      </p:pic>
      <p:pic>
        <p:nvPicPr>
          <p:cNvPr id="25606" name="图片 10"/>
          <p:cNvPicPr>
            <a:picLocks noChangeAspect="1" noChangeArrowheads="1"/>
          </p:cNvPicPr>
          <p:nvPr/>
        </p:nvPicPr>
        <p:blipFill>
          <a:blip r:embed="rId3" cstate="print"/>
          <a:srcRect/>
          <a:stretch>
            <a:fillRect/>
          </a:stretch>
        </p:blipFill>
        <p:spPr bwMode="auto">
          <a:xfrm>
            <a:off x="4900930" y="947420"/>
            <a:ext cx="4210685" cy="2879725"/>
          </a:xfrm>
          <a:prstGeom prst="rect">
            <a:avLst/>
          </a:prstGeom>
          <a:noFill/>
          <a:ln w="9525">
            <a:noFill/>
            <a:miter lim="800000"/>
            <a:headEnd/>
            <a:tailEnd/>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20320" y="-5715"/>
            <a:ext cx="9185275" cy="6869430"/>
          </a:xfrm>
          <a:prstGeom prst="rect">
            <a:avLst/>
          </a:prstGeom>
        </p:spPr>
      </p:pic>
      <p:sp>
        <p:nvSpPr>
          <p:cNvPr id="26626" name="Text Box 2"/>
          <p:cNvSpPr txBox="1">
            <a:spLocks noChangeArrowheads="1"/>
          </p:cNvSpPr>
          <p:nvPr/>
        </p:nvSpPr>
        <p:spPr bwMode="auto">
          <a:xfrm>
            <a:off x="702945" y="221615"/>
            <a:ext cx="5616575" cy="460375"/>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一、饰面板</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瓷砖</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石材</a:t>
            </a:r>
            <a:r>
              <a:rPr lang="en-US" altLang="zh-CN" sz="2400">
                <a:solidFill>
                  <a:schemeClr val="tx1"/>
                </a:solidFill>
                <a:ea typeface="黑体" panose="02010609060101010101" pitchFamily="2" charset="-122"/>
              </a:rPr>
              <a:t>)</a:t>
            </a:r>
            <a:r>
              <a:rPr lang="en-US" altLang="zh-CN" sz="2400">
                <a:solidFill>
                  <a:srgbClr val="FFFFFF"/>
                </a:solidFill>
                <a:latin typeface="Times New Roman" panose="02020603050405020304" pitchFamily="18" charset="0"/>
                <a:ea typeface="华文中宋" pitchFamily="2" charset="-122"/>
              </a:rPr>
              <a:t>  </a:t>
            </a:r>
            <a:endParaRPr lang="en-US" altLang="zh-CN" sz="2400" b="0">
              <a:solidFill>
                <a:srgbClr val="FFFFFF"/>
              </a:solidFill>
              <a:latin typeface="Times New Roman" panose="02020603050405020304" pitchFamily="18" charset="0"/>
              <a:ea typeface="黑体" panose="02010609060101010101" pitchFamily="2" charset="-122"/>
            </a:endParaRPr>
          </a:p>
        </p:txBody>
      </p:sp>
      <p:sp>
        <p:nvSpPr>
          <p:cNvPr id="26627"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A02	</a:t>
            </a:r>
            <a:r>
              <a:rPr lang="zh-CN" altLang="en-US" sz="2200" b="0">
                <a:solidFill>
                  <a:schemeClr val="tx1"/>
                </a:solidFill>
                <a:ea typeface="黑体" panose="02010609060101010101" pitchFamily="2" charset="-122"/>
              </a:rPr>
              <a:t>瓷砖</a:t>
            </a:r>
            <a:r>
              <a:rPr lang="en-US" altLang="zh-CN" sz="2200" b="0">
                <a:solidFill>
                  <a:schemeClr val="tx1"/>
                </a:solidFill>
                <a:ea typeface="黑体" panose="02010609060101010101" pitchFamily="2" charset="-122"/>
              </a:rPr>
              <a:t>/</a:t>
            </a:r>
            <a:r>
              <a:rPr lang="zh-CN" altLang="en-US" sz="2200" b="0">
                <a:solidFill>
                  <a:schemeClr val="tx1"/>
                </a:solidFill>
                <a:ea typeface="黑体" panose="02010609060101010101" pitchFamily="2" charset="-122"/>
              </a:rPr>
              <a:t>石材面层整体观感</a:t>
            </a:r>
            <a:endParaRPr lang="zh-CN" altLang="en-US" sz="2200" b="0">
              <a:solidFill>
                <a:schemeClr val="tx1"/>
              </a:solidFill>
              <a:ea typeface="黑体" panose="02010609060101010101" pitchFamily="2" charset="-122"/>
            </a:endParaRPr>
          </a:p>
        </p:txBody>
      </p:sp>
      <p:sp>
        <p:nvSpPr>
          <p:cNvPr id="26628" name="矩形 3"/>
          <p:cNvSpPr>
            <a:spLocks noChangeArrowheads="1"/>
          </p:cNvSpPr>
          <p:nvPr/>
        </p:nvSpPr>
        <p:spPr bwMode="auto">
          <a:xfrm>
            <a:off x="558800" y="3644900"/>
            <a:ext cx="8585200" cy="181927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排版合理，无明显大小头；</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接缝均匀、深浅一致、周边平直、镶嵌正确，嵌缝连续密实，宽度和深度一致，嵌填平滑；</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表面洁净、平整、无磨痕，图案清晰，色泽一致，板块无裂纹、缺损等缺陷，石材表面应无泛碱、变色、污渍等污染；</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孔洞套割吻合，边缘整齐；</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墙裙、踢脚线等表面洁净、高度一致、结合牢固、出墙厚度一致；</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卫生间、阳露台铺装地面坡向正确，无倒坡、积水；</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严禁出现非工厂拼贴的</a:t>
            </a:r>
            <a:r>
              <a:rPr lang="en-US" altLang="zh-CN" sz="1400" b="0">
                <a:solidFill>
                  <a:srgbClr val="000000"/>
                </a:solidFill>
                <a:ea typeface="仿宋" panose="02010609060101010101" pitchFamily="49" charset="-122"/>
              </a:rPr>
              <a:t>100mm</a:t>
            </a:r>
            <a:r>
              <a:rPr lang="zh-CN" altLang="en-US" sz="1400" b="0">
                <a:solidFill>
                  <a:srgbClr val="000000"/>
                </a:solidFill>
                <a:ea typeface="仿宋" panose="02010609060101010101" pitchFamily="49" charset="-122"/>
              </a:rPr>
              <a:t>宽以下天然石材现场拼贴，防止断裂。</a:t>
            </a:r>
            <a:endParaRPr lang="zh-CN" altLang="en-US" sz="1400" b="0">
              <a:solidFill>
                <a:srgbClr val="000000"/>
              </a:solidFill>
              <a:ea typeface="黑体" panose="02010609060101010101" pitchFamily="2" charset="-122"/>
            </a:endParaRPr>
          </a:p>
        </p:txBody>
      </p:sp>
      <p:pic>
        <p:nvPicPr>
          <p:cNvPr id="26629" name="图片 6" descr="说明: 总公司优质工程照片 013"/>
          <p:cNvPicPr>
            <a:picLocks noChangeAspect="1" noChangeArrowheads="1"/>
          </p:cNvPicPr>
          <p:nvPr/>
        </p:nvPicPr>
        <p:blipFill>
          <a:blip r:embed="rId2" cstate="print"/>
          <a:srcRect/>
          <a:stretch>
            <a:fillRect/>
          </a:stretch>
        </p:blipFill>
        <p:spPr bwMode="auto">
          <a:xfrm>
            <a:off x="1158875" y="952500"/>
            <a:ext cx="3714750" cy="2476500"/>
          </a:xfrm>
          <a:prstGeom prst="rect">
            <a:avLst/>
          </a:prstGeom>
          <a:noFill/>
          <a:ln w="9525">
            <a:noFill/>
            <a:miter lim="800000"/>
            <a:headEnd/>
            <a:tailEnd/>
          </a:ln>
        </p:spPr>
      </p:pic>
      <p:pic>
        <p:nvPicPr>
          <p:cNvPr id="26630" name="图片 7"/>
          <p:cNvPicPr>
            <a:picLocks noChangeAspect="1" noChangeArrowheads="1"/>
          </p:cNvPicPr>
          <p:nvPr/>
        </p:nvPicPr>
        <p:blipFill>
          <a:blip r:embed="rId3" cstate="print"/>
          <a:srcRect/>
          <a:stretch>
            <a:fillRect/>
          </a:stretch>
        </p:blipFill>
        <p:spPr bwMode="auto">
          <a:xfrm>
            <a:off x="4824730" y="933450"/>
            <a:ext cx="3743325" cy="2495550"/>
          </a:xfrm>
          <a:prstGeom prst="rect">
            <a:avLst/>
          </a:prstGeom>
          <a:noFill/>
          <a:ln w="9525">
            <a:noFill/>
            <a:miter lim="800000"/>
            <a:headEnd/>
            <a:tailEnd/>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36830" y="-5715"/>
            <a:ext cx="9185275" cy="6869430"/>
          </a:xfrm>
          <a:prstGeom prst="rect">
            <a:avLst/>
          </a:prstGeom>
        </p:spPr>
      </p:pic>
      <p:sp>
        <p:nvSpPr>
          <p:cNvPr id="27650" name="Text Box 2"/>
          <p:cNvSpPr txBox="1">
            <a:spLocks noChangeArrowheads="1"/>
          </p:cNvSpPr>
          <p:nvPr/>
        </p:nvSpPr>
        <p:spPr bwMode="auto">
          <a:xfrm>
            <a:off x="682625" y="187960"/>
            <a:ext cx="5616575" cy="460375"/>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一、饰面板</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瓷砖</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石材</a:t>
            </a:r>
            <a:r>
              <a:rPr lang="en-US" altLang="zh-CN" sz="2400">
                <a:solidFill>
                  <a:schemeClr val="tx1"/>
                </a:solidFill>
                <a:ea typeface="黑体" panose="02010609060101010101" pitchFamily="2" charset="-122"/>
              </a:rPr>
              <a:t>)</a:t>
            </a:r>
            <a:r>
              <a:rPr lang="en-US" altLang="zh-CN" sz="2400">
                <a:solidFill>
                  <a:srgbClr val="FFFFFF"/>
                </a:solidFill>
                <a:latin typeface="Times New Roman" panose="02020603050405020304" pitchFamily="18" charset="0"/>
                <a:ea typeface="华文中宋" pitchFamily="2" charset="-122"/>
              </a:rPr>
              <a:t>  </a:t>
            </a:r>
            <a:endParaRPr lang="en-US" altLang="zh-CN" sz="2400" b="0">
              <a:solidFill>
                <a:srgbClr val="FFFFFF"/>
              </a:solidFill>
              <a:latin typeface="Times New Roman" panose="02020603050405020304" pitchFamily="18" charset="0"/>
              <a:ea typeface="黑体" panose="02010609060101010101" pitchFamily="2" charset="-122"/>
            </a:endParaRPr>
          </a:p>
        </p:txBody>
      </p:sp>
      <p:sp>
        <p:nvSpPr>
          <p:cNvPr id="27651"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A03	</a:t>
            </a:r>
            <a:r>
              <a:rPr lang="zh-CN" altLang="en-US" sz="2200" b="0">
                <a:solidFill>
                  <a:schemeClr val="tx1"/>
                </a:solidFill>
                <a:ea typeface="黑体" panose="02010609060101010101" pitchFamily="2" charset="-122"/>
              </a:rPr>
              <a:t>瓷砖</a:t>
            </a:r>
            <a:r>
              <a:rPr lang="en-US" altLang="zh-CN" sz="2200" b="0">
                <a:solidFill>
                  <a:schemeClr val="tx1"/>
                </a:solidFill>
                <a:ea typeface="黑体" panose="02010609060101010101" pitchFamily="2" charset="-122"/>
              </a:rPr>
              <a:t>/</a:t>
            </a:r>
            <a:r>
              <a:rPr lang="zh-CN" altLang="en-US" sz="2200" b="0">
                <a:solidFill>
                  <a:schemeClr val="tx1"/>
                </a:solidFill>
                <a:ea typeface="黑体" panose="02010609060101010101" pitchFamily="2" charset="-122"/>
              </a:rPr>
              <a:t>石材色差控制</a:t>
            </a:r>
            <a:endParaRPr lang="zh-CN" altLang="en-US" sz="2200" b="0">
              <a:solidFill>
                <a:schemeClr val="tx1"/>
              </a:solidFill>
              <a:ea typeface="黑体" panose="02010609060101010101" pitchFamily="2" charset="-122"/>
            </a:endParaRPr>
          </a:p>
        </p:txBody>
      </p:sp>
      <p:sp>
        <p:nvSpPr>
          <p:cNvPr id="27652" name="矩形 3"/>
          <p:cNvSpPr>
            <a:spLocks noChangeArrowheads="1"/>
          </p:cNvSpPr>
          <p:nvPr/>
        </p:nvSpPr>
        <p:spPr bwMode="auto">
          <a:xfrm>
            <a:off x="558800" y="3933825"/>
            <a:ext cx="8585200" cy="160655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任何一批瓷砖</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石材进场时，在空地上铺开</a:t>
            </a:r>
            <a:r>
              <a:rPr lang="en-US" altLang="zh-CN" sz="1400" b="0">
                <a:solidFill>
                  <a:srgbClr val="000000"/>
                </a:solidFill>
                <a:latin typeface="Times New Roman" panose="02020603050405020304" pitchFamily="18" charset="0"/>
                <a:ea typeface="仿宋" panose="02010609060101010101" pitchFamily="49" charset="-122"/>
              </a:rPr>
              <a:t>10m</a:t>
            </a:r>
            <a:r>
              <a:rPr lang="en-US" altLang="zh-CN" sz="1400" b="0" baseline="30000">
                <a:solidFill>
                  <a:srgbClr val="000000"/>
                </a:solidFill>
                <a:latin typeface="Times New Roman" panose="02020603050405020304" pitchFamily="18" charset="0"/>
                <a:ea typeface="仿宋" panose="02010609060101010101" pitchFamily="49" charset="-122"/>
              </a:rPr>
              <a:t>2</a:t>
            </a:r>
            <a:r>
              <a:rPr lang="zh-CN" altLang="en-US" sz="1400" b="0">
                <a:solidFill>
                  <a:srgbClr val="000000"/>
                </a:solidFill>
                <a:latin typeface="Times New Roman" panose="02020603050405020304" pitchFamily="18" charset="0"/>
                <a:ea typeface="仿宋" panose="02010609060101010101" pitchFamily="49" charset="-122"/>
              </a:rPr>
              <a:t>，</a:t>
            </a:r>
            <a:r>
              <a:rPr lang="en-US" altLang="zh-CN" sz="1400" b="0">
                <a:solidFill>
                  <a:srgbClr val="000000"/>
                </a:solidFill>
                <a:latin typeface="Times New Roman" panose="02020603050405020304" pitchFamily="18" charset="0"/>
                <a:ea typeface="仿宋" panose="02010609060101010101" pitchFamily="49" charset="-122"/>
              </a:rPr>
              <a:t>2m</a:t>
            </a:r>
            <a:r>
              <a:rPr lang="zh-CN" altLang="en-US" sz="1400" b="0">
                <a:solidFill>
                  <a:srgbClr val="000000"/>
                </a:solidFill>
                <a:latin typeface="Times New Roman" panose="02020603050405020304" pitchFamily="18" charset="0"/>
                <a:ea typeface="仿宋" panose="02010609060101010101" pitchFamily="49" charset="-122"/>
              </a:rPr>
              <a:t>视线范围内，判断材料是否色差；</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不同批次之间的瓷砖</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石材易发生色差问题，建议同一房间的瓷砖，使用同一批次材料；</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存在不同批次供货时，需要做好不同批次备货工作，以便后期维修更换；</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对不同批次材料的管理，可采取提前知会、甲方合同中限定批次数量、对不同批次做好备货工作等措施；</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材料运输过程中，注意瓷砖叠加可能导致的石蜡污染的问题；</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AutoNum type="arabicPeriod"/>
              <a:tabLst>
                <a:tab pos="228600" algn="l"/>
              </a:tabLst>
            </a:pPr>
            <a:r>
              <a:rPr lang="zh-CN" altLang="en-US" sz="1400" b="0">
                <a:solidFill>
                  <a:srgbClr val="000000"/>
                </a:solidFill>
                <a:ea typeface="仿宋" panose="02010609060101010101" pitchFamily="49" charset="-122"/>
              </a:rPr>
              <a:t>为了防止出现外饰面石材颜色不一致，铺贴时应对石材进行认真的挑选和试拼。</a:t>
            </a:r>
            <a:endParaRPr lang="zh-CN" altLang="en-US" sz="1400" b="0">
              <a:solidFill>
                <a:srgbClr val="000000"/>
              </a:solidFill>
              <a:ea typeface="黑体" panose="02010609060101010101" pitchFamily="2" charset="-122"/>
            </a:endParaRPr>
          </a:p>
        </p:txBody>
      </p:sp>
      <p:pic>
        <p:nvPicPr>
          <p:cNvPr id="27653" name="图片 6"/>
          <p:cNvPicPr>
            <a:picLocks noChangeAspect="1" noChangeArrowheads="1"/>
          </p:cNvPicPr>
          <p:nvPr/>
        </p:nvPicPr>
        <p:blipFill>
          <a:blip r:embed="rId2" cstate="print"/>
          <a:srcRect/>
          <a:stretch>
            <a:fillRect/>
          </a:stretch>
        </p:blipFill>
        <p:spPr bwMode="auto">
          <a:xfrm>
            <a:off x="682308" y="963295"/>
            <a:ext cx="4321175" cy="2879725"/>
          </a:xfrm>
          <a:prstGeom prst="rect">
            <a:avLst/>
          </a:prstGeom>
          <a:noFill/>
          <a:ln w="9525">
            <a:noFill/>
            <a:miter lim="800000"/>
            <a:headEnd/>
            <a:tailEnd/>
          </a:ln>
        </p:spPr>
      </p:pic>
      <p:pic>
        <p:nvPicPr>
          <p:cNvPr id="27654" name="图片 7"/>
          <p:cNvPicPr>
            <a:picLocks noChangeAspect="1" noChangeArrowheads="1"/>
          </p:cNvPicPr>
          <p:nvPr/>
        </p:nvPicPr>
        <p:blipFill>
          <a:blip r:embed="rId3" cstate="print"/>
          <a:srcRect/>
          <a:stretch>
            <a:fillRect/>
          </a:stretch>
        </p:blipFill>
        <p:spPr bwMode="auto">
          <a:xfrm>
            <a:off x="5003800" y="963295"/>
            <a:ext cx="4023995" cy="2879725"/>
          </a:xfrm>
          <a:prstGeom prst="rect">
            <a:avLst/>
          </a:prstGeom>
          <a:noFill/>
          <a:ln w="9525">
            <a:noFill/>
            <a:miter lim="800000"/>
            <a:headEnd/>
            <a:tailEnd/>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25400" y="3175"/>
            <a:ext cx="9185275" cy="6869430"/>
          </a:xfrm>
          <a:prstGeom prst="rect">
            <a:avLst/>
          </a:prstGeom>
        </p:spPr>
      </p:pic>
      <p:sp>
        <p:nvSpPr>
          <p:cNvPr id="8194" name="Rectangle 2"/>
          <p:cNvSpPr>
            <a:spLocks noGrp="1" noChangeArrowheads="1"/>
          </p:cNvSpPr>
          <p:nvPr>
            <p:ph type="body" idx="1"/>
          </p:nvPr>
        </p:nvSpPr>
        <p:spPr>
          <a:xfrm>
            <a:off x="252730" y="982345"/>
            <a:ext cx="8229600" cy="5760085"/>
          </a:xfrm>
        </p:spPr>
        <p:txBody>
          <a:bodyPr/>
          <a:lstStyle/>
          <a:p>
            <a:pPr eaLnBrk="1" hangingPunct="1">
              <a:lnSpc>
                <a:spcPct val="80000"/>
              </a:lnSpc>
            </a:pPr>
            <a:r>
              <a:rPr lang="zh-CN" altLang="en-US" sz="2000" b="1" smtClean="0"/>
              <a:t>目录</a:t>
            </a:r>
            <a:br>
              <a:rPr lang="zh-CN" altLang="en-US" sz="2000" b="1" smtClean="0">
                <a:solidFill>
                  <a:schemeClr val="tx2"/>
                </a:solidFill>
              </a:rPr>
            </a:br>
            <a:endParaRPr lang="en-US" sz="2000" b="1" smtClean="0">
              <a:solidFill>
                <a:schemeClr val="tx2"/>
              </a:solidFill>
            </a:endParaRPr>
          </a:p>
          <a:p>
            <a:pPr eaLnBrk="1" hangingPunct="1">
              <a:lnSpc>
                <a:spcPct val="80000"/>
              </a:lnSpc>
            </a:pPr>
            <a:r>
              <a:rPr lang="zh-CN" altLang="en-US" sz="1200" b="1" smtClean="0">
                <a:solidFill>
                  <a:srgbClr val="FF6600"/>
                </a:solidFill>
                <a:latin typeface="宋体" panose="02010600030101010101" pitchFamily="2" charset="-122"/>
              </a:rPr>
              <a:t>一</a:t>
            </a:r>
            <a:r>
              <a:rPr lang="zh-CN" altLang="en-US" sz="1200" b="1" smtClean="0">
                <a:solidFill>
                  <a:srgbClr val="FF6600"/>
                </a:solidFill>
                <a:latin typeface="宋体" panose="02010600030101010101" pitchFamily="2" charset="-122"/>
                <a:sym typeface="Arial" panose="020B0604020202020204" pitchFamily="34" charset="0"/>
              </a:rPr>
              <a:t>、精装修管理架构流程</a:t>
            </a:r>
            <a:endParaRPr lang="zh-CN" altLang="en-US" sz="1200" b="1" smtClean="0">
              <a:solidFill>
                <a:srgbClr val="FF6600"/>
              </a:solidFill>
              <a:latin typeface="宋体" panose="02010600030101010101" pitchFamily="2" charset="-122"/>
              <a:sym typeface="Arial" panose="020B0604020202020204" pitchFamily="34" charset="0"/>
            </a:endParaRPr>
          </a:p>
          <a:p>
            <a:pPr eaLnBrk="1" hangingPunct="1">
              <a:lnSpc>
                <a:spcPct val="80000"/>
              </a:lnSpc>
            </a:pPr>
            <a:endParaRPr lang="zh-CN" altLang="en-US" sz="1200" b="1" smtClean="0">
              <a:solidFill>
                <a:srgbClr val="FF6600"/>
              </a:solidFill>
              <a:latin typeface="宋体" panose="02010600030101010101" pitchFamily="2" charset="-122"/>
              <a:sym typeface="Arial" panose="020B0604020202020204" pitchFamily="34" charset="0"/>
            </a:endParaRPr>
          </a:p>
          <a:p>
            <a:pPr eaLnBrk="1" hangingPunct="1">
              <a:lnSpc>
                <a:spcPct val="80000"/>
              </a:lnSpc>
            </a:pPr>
            <a:r>
              <a:rPr lang="zh-CN" altLang="en-US" sz="1200" b="1" smtClean="0">
                <a:solidFill>
                  <a:srgbClr val="FF6600"/>
                </a:solidFill>
                <a:latin typeface="宋体" panose="02010600030101010101" pitchFamily="2" charset="-122"/>
                <a:sym typeface="Arial" panose="020B0604020202020204" pitchFamily="34" charset="0"/>
              </a:rPr>
              <a:t>  </a:t>
            </a:r>
            <a:r>
              <a:rPr lang="zh-CN" altLang="en-US" sz="1200" b="1" smtClean="0">
                <a:latin typeface="宋体" panose="02010600030101010101" pitchFamily="2" charset="-122"/>
                <a:sym typeface="Arial" panose="020B0604020202020204" pitchFamily="34" charset="0"/>
              </a:rPr>
              <a:t>(1)、木工工程 施工品质特性要因图    (2)、木饰面工程 施工品质特性要因图</a:t>
            </a:r>
            <a:endParaRPr lang="zh-CN" altLang="en-US" sz="1200" b="1" smtClean="0">
              <a:latin typeface="宋体" panose="02010600030101010101" pitchFamily="2" charset="-122"/>
              <a:sym typeface="Arial" panose="020B0604020202020204" pitchFamily="34" charset="0"/>
            </a:endParaRPr>
          </a:p>
          <a:p>
            <a:pPr eaLnBrk="1" hangingPunct="1">
              <a:lnSpc>
                <a:spcPct val="80000"/>
              </a:lnSpc>
            </a:pPr>
            <a:endParaRPr lang="zh-CN" altLang="en-US" sz="1200" b="1" smtClean="0">
              <a:latin typeface="宋体" panose="02010600030101010101" pitchFamily="2" charset="-122"/>
              <a:sym typeface="Arial" panose="020B0604020202020204" pitchFamily="34" charset="0"/>
            </a:endParaRPr>
          </a:p>
          <a:p>
            <a:pPr eaLnBrk="1" hangingPunct="1">
              <a:lnSpc>
                <a:spcPct val="80000"/>
              </a:lnSpc>
            </a:pPr>
            <a:r>
              <a:rPr lang="zh-CN" altLang="en-US" sz="1200" b="1" smtClean="0">
                <a:latin typeface="宋体" panose="02010600030101010101" pitchFamily="2" charset="-122"/>
                <a:sym typeface="Arial" panose="020B0604020202020204" pitchFamily="34" charset="0"/>
              </a:rPr>
              <a:t>  (3)、瓷砖工程 施工品质特性要因图    (4)、强弱电</a:t>
            </a:r>
            <a:r>
              <a:rPr lang="zh-TW" altLang="en-US" sz="1200" b="1" smtClean="0">
                <a:latin typeface="宋体" panose="02010600030101010101" pitchFamily="2" charset="-122"/>
                <a:sym typeface="Arial" panose="020B0604020202020204" pitchFamily="34" charset="0"/>
              </a:rPr>
              <a:t>工程 施工品質特性要因</a:t>
            </a:r>
            <a:r>
              <a:rPr lang="zh-CN" altLang="en-US" sz="1200" b="1" smtClean="0">
                <a:latin typeface="宋体" panose="02010600030101010101" pitchFamily="2" charset="-122"/>
                <a:sym typeface="Arial" panose="020B0604020202020204" pitchFamily="34" charset="0"/>
              </a:rPr>
              <a:t>图</a:t>
            </a:r>
            <a:endParaRPr lang="zh-CN" altLang="en-US" sz="1200" b="1" smtClean="0">
              <a:latin typeface="宋体" panose="02010600030101010101" pitchFamily="2" charset="-122"/>
              <a:sym typeface="Arial" panose="020B0604020202020204" pitchFamily="34" charset="0"/>
            </a:endParaRPr>
          </a:p>
          <a:p>
            <a:pPr eaLnBrk="1" hangingPunct="1">
              <a:lnSpc>
                <a:spcPct val="80000"/>
              </a:lnSpc>
            </a:pPr>
            <a:endParaRPr lang="zh-CN" altLang="en-US" sz="1200" b="1" smtClean="0">
              <a:latin typeface="宋体" panose="02010600030101010101" pitchFamily="2" charset="-122"/>
              <a:sym typeface="Arial" panose="020B0604020202020204" pitchFamily="34" charset="0"/>
            </a:endParaRPr>
          </a:p>
          <a:p>
            <a:pPr eaLnBrk="1" hangingPunct="1">
              <a:lnSpc>
                <a:spcPct val="80000"/>
              </a:lnSpc>
            </a:pPr>
            <a:r>
              <a:rPr lang="en-US" sz="1200" b="1" smtClean="0">
                <a:latin typeface="宋体" panose="02010600030101010101" pitchFamily="2" charset="-122"/>
                <a:sym typeface="Arial" panose="020B0604020202020204" pitchFamily="34" charset="0"/>
              </a:rPr>
              <a:t>  </a:t>
            </a:r>
            <a:r>
              <a:rPr lang="zh-CN" altLang="en-US" sz="1200" b="1" smtClean="0">
                <a:latin typeface="宋体" panose="02010600030101010101" pitchFamily="2" charset="-122"/>
                <a:sym typeface="Arial" panose="020B0604020202020204" pitchFamily="34" charset="0"/>
              </a:rPr>
              <a:t>(5)、精装修管理架构 详细说明        (6)、住宅精装修房屋移交后后期维保工作:</a:t>
            </a:r>
            <a:br>
              <a:rPr lang="zh-CN" altLang="en-US" sz="1200" b="1" smtClean="0">
                <a:latin typeface="宋体" panose="02010600030101010101" pitchFamily="2" charset="-122"/>
              </a:rPr>
            </a:br>
            <a:endParaRPr lang="zh-CN" altLang="en-US" sz="1200" b="1" smtClean="0">
              <a:latin typeface="宋体" panose="02010600030101010101" pitchFamily="2" charset="-122"/>
            </a:endParaRPr>
          </a:p>
          <a:p>
            <a:pPr eaLnBrk="1" hangingPunct="1">
              <a:lnSpc>
                <a:spcPct val="80000"/>
              </a:lnSpc>
            </a:pPr>
            <a:r>
              <a:rPr lang="zh-CN" altLang="en-US" sz="1200" b="1" smtClean="0">
                <a:solidFill>
                  <a:srgbClr val="FF6600"/>
                </a:solidFill>
                <a:latin typeface="宋体" panose="02010600030101010101" pitchFamily="2" charset="-122"/>
                <a:sym typeface="Arial" panose="020B0604020202020204" pitchFamily="34" charset="0"/>
              </a:rPr>
              <a:t>二、主材料成本控制:</a:t>
            </a:r>
            <a:br>
              <a:rPr lang="zh-CN" altLang="en-US" sz="1200" b="1" smtClean="0">
                <a:solidFill>
                  <a:srgbClr val="FF6600"/>
                </a:solidFill>
                <a:latin typeface="宋体" panose="02010600030101010101" pitchFamily="2" charset="-122"/>
                <a:sym typeface="Arial" panose="020B0604020202020204" pitchFamily="34" charset="0"/>
              </a:rPr>
            </a:br>
            <a:endParaRPr lang="zh-CN" altLang="en-US" sz="1200" b="1" smtClean="0">
              <a:solidFill>
                <a:srgbClr val="FF6600"/>
              </a:solidFill>
              <a:latin typeface="宋体" panose="02010600030101010101" pitchFamily="2" charset="-122"/>
              <a:sym typeface="Arial" panose="020B0604020202020204" pitchFamily="34" charset="0"/>
            </a:endParaRPr>
          </a:p>
          <a:p>
            <a:pPr eaLnBrk="1" hangingPunct="1">
              <a:lnSpc>
                <a:spcPct val="80000"/>
              </a:lnSpc>
            </a:pPr>
            <a:r>
              <a:rPr lang="en-US" altLang="zh-CN" sz="1200" b="1" smtClean="0">
                <a:solidFill>
                  <a:srgbClr val="FF6600"/>
                </a:solidFill>
                <a:latin typeface="宋体" panose="02010600030101010101" pitchFamily="2" charset="-122"/>
                <a:sym typeface="Arial" panose="020B0604020202020204" pitchFamily="34" charset="0"/>
              </a:rPr>
              <a:t>  </a:t>
            </a:r>
            <a:r>
              <a:rPr lang="en-US" altLang="zh-CN" sz="1200" b="1" smtClean="0">
                <a:latin typeface="宋体" panose="02010600030101010101" pitchFamily="2" charset="-122"/>
                <a:sym typeface="Arial" panose="020B0604020202020204" pitchFamily="34" charset="0"/>
              </a:rPr>
              <a:t>a</a:t>
            </a:r>
            <a:r>
              <a:rPr lang="zh-CN" altLang="en-US" sz="1200" b="1" smtClean="0">
                <a:latin typeface="宋体" panose="02010600030101010101" pitchFamily="2" charset="-122"/>
                <a:sym typeface="Arial" panose="020B0604020202020204" pitchFamily="34" charset="0"/>
              </a:rPr>
              <a:t>、设计主材料管控:                   </a:t>
            </a:r>
            <a:r>
              <a:rPr lang="en-US" altLang="zh-CN" sz="1200" b="1" smtClean="0">
                <a:latin typeface="宋体" panose="02010600030101010101" pitchFamily="2" charset="-122"/>
                <a:sym typeface="Arial" panose="020B0604020202020204" pitchFamily="34" charset="0"/>
              </a:rPr>
              <a:t>b</a:t>
            </a:r>
            <a:r>
              <a:rPr lang="zh-CN" altLang="en-US" sz="1200" b="1" smtClean="0">
                <a:latin typeface="宋体" panose="02010600030101010101" pitchFamily="2" charset="-122"/>
                <a:sym typeface="Arial" panose="020B0604020202020204" pitchFamily="34" charset="0"/>
              </a:rPr>
              <a:t>、现场主材料成本控制：</a:t>
            </a:r>
            <a:br>
              <a:rPr lang="zh-CN" altLang="en-US" sz="1200" b="1" smtClean="0">
                <a:latin typeface="宋体" panose="02010600030101010101" pitchFamily="2" charset="-122"/>
              </a:rPr>
            </a:br>
            <a:endParaRPr lang="zh-CN" altLang="en-US" sz="1200" b="1" smtClean="0">
              <a:latin typeface="宋体" panose="02010600030101010101" pitchFamily="2" charset="-122"/>
            </a:endParaRPr>
          </a:p>
          <a:p>
            <a:pPr eaLnBrk="1" hangingPunct="1">
              <a:lnSpc>
                <a:spcPct val="80000"/>
              </a:lnSpc>
            </a:pPr>
            <a:r>
              <a:rPr lang="zh-CN" altLang="en-US" sz="1200" b="1" smtClean="0">
                <a:solidFill>
                  <a:srgbClr val="FF6600"/>
                </a:solidFill>
                <a:latin typeface="宋体" panose="02010600030101010101" pitchFamily="2" charset="-122"/>
              </a:rPr>
              <a:t>三、预防和控制土建施工与装修施工通病的管理</a:t>
            </a:r>
            <a:br>
              <a:rPr lang="zh-CN" altLang="en-US" sz="1200" b="1" smtClean="0">
                <a:latin typeface="宋体" panose="02010600030101010101" pitchFamily="2" charset="-122"/>
              </a:rPr>
            </a:br>
            <a:endParaRPr lang="zh-CN" altLang="en-US" sz="1200" b="1" smtClean="0">
              <a:latin typeface="宋体" panose="02010600030101010101" pitchFamily="2" charset="-122"/>
            </a:endParaRPr>
          </a:p>
          <a:p>
            <a:pPr eaLnBrk="1" hangingPunct="1">
              <a:lnSpc>
                <a:spcPct val="70000"/>
              </a:lnSpc>
            </a:pPr>
            <a:r>
              <a:rPr lang="zh-CN" altLang="en-US" sz="1200" b="1" smtClean="0">
                <a:latin typeface="宋体" panose="02010600030101010101" pitchFamily="2" charset="-122"/>
              </a:rPr>
              <a:t>  </a:t>
            </a:r>
            <a:r>
              <a:rPr lang="en-US" altLang="zh-CN" sz="1200" b="1" smtClean="0">
                <a:latin typeface="宋体" panose="02010600030101010101" pitchFamily="2" charset="-122"/>
                <a:sym typeface="Arial" panose="020B0604020202020204" pitchFamily="34" charset="0"/>
              </a:rPr>
              <a:t>a</a:t>
            </a:r>
            <a:r>
              <a:rPr lang="zh-CN" altLang="en-US" sz="1200" b="1" smtClean="0">
                <a:latin typeface="宋体" panose="02010600030101010101" pitchFamily="2" charset="-122"/>
                <a:sym typeface="Arial" panose="020B0604020202020204" pitchFamily="34" charset="0"/>
              </a:rPr>
              <a:t>、整栋精装修房的管理:                </a:t>
            </a:r>
            <a:r>
              <a:rPr lang="en-US" altLang="zh-CN" sz="1200" b="1" smtClean="0">
                <a:latin typeface="宋体" panose="02010600030101010101" pitchFamily="2" charset="-122"/>
                <a:sym typeface="Arial" panose="020B0604020202020204" pitchFamily="34" charset="0"/>
              </a:rPr>
              <a:t>b</a:t>
            </a:r>
            <a:r>
              <a:rPr lang="zh-CN" altLang="en-US" sz="1200" b="1" smtClean="0">
                <a:latin typeface="宋体" panose="02010600030101010101" pitchFamily="2" charset="-122"/>
                <a:sym typeface="Arial" panose="020B0604020202020204" pitchFamily="34" charset="0"/>
              </a:rPr>
              <a:t>、整栋精装修房:</a:t>
            </a:r>
            <a:br>
              <a:rPr lang="zh-CN" altLang="en-US" sz="1200" b="1" smtClean="0">
                <a:latin typeface="宋体" panose="02010600030101010101" pitchFamily="2" charset="-122"/>
                <a:sym typeface="Arial" panose="020B0604020202020204" pitchFamily="34" charset="0"/>
              </a:rPr>
            </a:br>
            <a:endParaRPr lang="zh-CN" altLang="en-US" sz="1200" b="1" smtClean="0">
              <a:latin typeface="宋体" panose="02010600030101010101" pitchFamily="2" charset="-122"/>
              <a:sym typeface="Arial" panose="020B0604020202020204" pitchFamily="34" charset="0"/>
            </a:endParaRPr>
          </a:p>
          <a:p>
            <a:pPr eaLnBrk="1" hangingPunct="1">
              <a:lnSpc>
                <a:spcPct val="70000"/>
              </a:lnSpc>
            </a:pPr>
            <a:r>
              <a:rPr lang="zh-CN" altLang="en-US" sz="1200" b="1" smtClean="0">
                <a:latin typeface="宋体" panose="02010600030101010101" pitchFamily="2" charset="-122"/>
                <a:sym typeface="Arial" panose="020B0604020202020204" pitchFamily="34" charset="0"/>
              </a:rPr>
              <a:t>  </a:t>
            </a:r>
            <a:r>
              <a:rPr lang="en-US" altLang="zh-CN" sz="1200" b="1" smtClean="0">
                <a:latin typeface="宋体" panose="02010600030101010101" pitchFamily="2" charset="-122"/>
                <a:sym typeface="Arial" panose="020B0604020202020204" pitchFamily="34" charset="0"/>
              </a:rPr>
              <a:t>c</a:t>
            </a:r>
            <a:r>
              <a:rPr lang="zh-CN" altLang="en-US" sz="1200" b="1" smtClean="0">
                <a:latin typeface="宋体" panose="02010600030101010101" pitchFamily="2" charset="-122"/>
                <a:sym typeface="Arial" panose="020B0604020202020204" pitchFamily="34" charset="0"/>
              </a:rPr>
              <a:t>、土建施工的管理:                    </a:t>
            </a:r>
            <a:r>
              <a:rPr lang="en-US" altLang="zh-CN" sz="1200" b="1" smtClean="0">
                <a:latin typeface="宋体" panose="02010600030101010101" pitchFamily="2" charset="-122"/>
                <a:sym typeface="Arial" panose="020B0604020202020204" pitchFamily="34" charset="0"/>
              </a:rPr>
              <a:t>d</a:t>
            </a:r>
            <a:r>
              <a:rPr lang="zh-CN" altLang="en-US" sz="1200" b="1" smtClean="0">
                <a:latin typeface="宋体" panose="02010600030101010101" pitchFamily="2" charset="-122"/>
                <a:sym typeface="Arial" panose="020B0604020202020204" pitchFamily="34" charset="0"/>
              </a:rPr>
              <a:t>、墙顶粉刷施工的管理:</a:t>
            </a:r>
            <a:br>
              <a:rPr lang="zh-CN" altLang="en-US" sz="1200" b="1" smtClean="0">
                <a:latin typeface="宋体" panose="02010600030101010101" pitchFamily="2" charset="-122"/>
                <a:sym typeface="Arial" panose="020B0604020202020204" pitchFamily="34" charset="0"/>
              </a:rPr>
            </a:br>
            <a:endParaRPr lang="zh-CN" altLang="en-US" sz="1200" b="1" smtClean="0">
              <a:latin typeface="宋体" panose="02010600030101010101" pitchFamily="2" charset="-122"/>
              <a:sym typeface="Arial" panose="020B0604020202020204" pitchFamily="34" charset="0"/>
            </a:endParaRPr>
          </a:p>
          <a:p>
            <a:pPr eaLnBrk="1" hangingPunct="1">
              <a:lnSpc>
                <a:spcPct val="70000"/>
              </a:lnSpc>
            </a:pPr>
            <a:r>
              <a:rPr lang="zh-CN" altLang="en-US" sz="1200" b="1" smtClean="0">
                <a:latin typeface="宋体" panose="02010600030101010101" pitchFamily="2" charset="-122"/>
                <a:sym typeface="Arial" panose="020B0604020202020204" pitchFamily="34" charset="0"/>
              </a:rPr>
              <a:t>  </a:t>
            </a:r>
            <a:r>
              <a:rPr lang="en-US" altLang="zh-CN" sz="1200" b="1" smtClean="0">
                <a:latin typeface="宋体" panose="02010600030101010101" pitchFamily="2" charset="-122"/>
                <a:sym typeface="Arial" panose="020B0604020202020204" pitchFamily="34" charset="0"/>
              </a:rPr>
              <a:t>e</a:t>
            </a:r>
            <a:r>
              <a:rPr lang="zh-CN" altLang="en-US" sz="1200" b="1" smtClean="0">
                <a:latin typeface="宋体" panose="02010600030101010101" pitchFamily="2" charset="-122"/>
                <a:sym typeface="Arial" panose="020B0604020202020204" pitchFamily="34" charset="0"/>
              </a:rPr>
              <a:t>、屋面防水卷材的施工管理：           </a:t>
            </a:r>
            <a:r>
              <a:rPr lang="en-US" altLang="zh-CN" sz="1200" b="1" smtClean="0">
                <a:latin typeface="宋体" panose="02010600030101010101" pitchFamily="2" charset="-122"/>
                <a:sym typeface="Arial" panose="020B0604020202020204" pitchFamily="34" charset="0"/>
              </a:rPr>
              <a:t>f</a:t>
            </a:r>
            <a:r>
              <a:rPr lang="zh-CN" altLang="en-US" sz="1200" b="1" smtClean="0">
                <a:latin typeface="宋体" panose="02010600030101010101" pitchFamily="2" charset="-122"/>
                <a:sym typeface="Arial" panose="020B0604020202020204" pitchFamily="34" charset="0"/>
              </a:rPr>
              <a:t>、精装修大理石石材的施工管理：</a:t>
            </a:r>
            <a:br>
              <a:rPr lang="zh-CN" altLang="en-US" sz="1200" b="1" smtClean="0">
                <a:latin typeface="宋体" panose="02010600030101010101" pitchFamily="2" charset="-122"/>
                <a:sym typeface="Arial" panose="020B0604020202020204" pitchFamily="34" charset="0"/>
              </a:rPr>
            </a:br>
            <a:endParaRPr lang="zh-CN" altLang="en-US" sz="1200" b="1" smtClean="0">
              <a:latin typeface="宋体" panose="02010600030101010101" pitchFamily="2" charset="-122"/>
              <a:sym typeface="Arial" panose="020B0604020202020204" pitchFamily="34" charset="0"/>
            </a:endParaRPr>
          </a:p>
          <a:p>
            <a:pPr eaLnBrk="1" hangingPunct="1">
              <a:lnSpc>
                <a:spcPct val="70000"/>
              </a:lnSpc>
            </a:pPr>
            <a:r>
              <a:rPr lang="zh-CN" altLang="en-US" sz="1200" b="1" smtClean="0">
                <a:latin typeface="宋体" panose="02010600030101010101" pitchFamily="2" charset="-122"/>
                <a:sym typeface="Arial" panose="020B0604020202020204" pitchFamily="34" charset="0"/>
              </a:rPr>
              <a:t>  </a:t>
            </a:r>
            <a:r>
              <a:rPr lang="en-US" altLang="zh-CN" sz="1200" b="1" smtClean="0">
                <a:latin typeface="宋体" panose="02010600030101010101" pitchFamily="2" charset="-122"/>
                <a:sym typeface="Arial" panose="020B0604020202020204" pitchFamily="34" charset="0"/>
              </a:rPr>
              <a:t>g</a:t>
            </a:r>
            <a:r>
              <a:rPr lang="zh-CN" altLang="en-US" sz="1200" b="1" smtClean="0">
                <a:latin typeface="宋体" panose="02010600030101010101" pitchFamily="2" charset="-122"/>
                <a:sym typeface="Arial" panose="020B0604020202020204" pitchFamily="34" charset="0"/>
              </a:rPr>
              <a:t>、门套安装的施工管理：</a:t>
            </a:r>
            <a:r>
              <a:rPr lang="en-US" altLang="zh-CN" sz="1200" b="1" smtClean="0">
                <a:latin typeface="宋体" panose="02010600030101010101" pitchFamily="2" charset="-122"/>
                <a:sym typeface="+mn-ea"/>
              </a:rPr>
              <a:t>               h</a:t>
            </a:r>
            <a:r>
              <a:rPr lang="zh-CN" altLang="en-US" sz="1200" b="1" smtClean="0">
                <a:latin typeface="宋体" panose="02010600030101010101" pitchFamily="2" charset="-122"/>
                <a:sym typeface="+mn-ea"/>
              </a:rPr>
              <a:t>、朩饰面安装的施工管理</a:t>
            </a:r>
            <a:endParaRPr lang="zh-CN" altLang="en-US" sz="1200" b="1" smtClean="0">
              <a:latin typeface="宋体" panose="02010600030101010101" pitchFamily="2" charset="-122"/>
              <a:sym typeface="+mn-ea"/>
            </a:endParaRPr>
          </a:p>
          <a:p>
            <a:pPr eaLnBrk="1" hangingPunct="1">
              <a:lnSpc>
                <a:spcPct val="70000"/>
              </a:lnSpc>
            </a:pPr>
            <a:endParaRPr lang="en-US" altLang="zh-CN" sz="1200" b="1" smtClean="0">
              <a:latin typeface="宋体" panose="02010600030101010101" pitchFamily="2" charset="-122"/>
              <a:sym typeface="+mn-ea"/>
            </a:endParaRPr>
          </a:p>
          <a:p>
            <a:pPr eaLnBrk="1" hangingPunct="1">
              <a:lnSpc>
                <a:spcPct val="70000"/>
              </a:lnSpc>
            </a:pPr>
            <a:r>
              <a:rPr lang="en-US" altLang="zh-CN" sz="1200" b="1" smtClean="0">
                <a:latin typeface="宋体" panose="02010600030101010101" pitchFamily="2" charset="-122"/>
                <a:sym typeface="+mn-ea"/>
              </a:rPr>
              <a:t>  i</a:t>
            </a:r>
            <a:r>
              <a:rPr lang="zh-CN" altLang="en-US" sz="1200" b="1" smtClean="0">
                <a:latin typeface="宋体" panose="02010600030101010101" pitchFamily="2" charset="-122"/>
                <a:sym typeface="+mn-ea"/>
              </a:rPr>
              <a:t>、住宅楼精装修规范标准图集等等</a:t>
            </a:r>
            <a:endParaRPr lang="zh-CN" altLang="en-US" sz="1200" b="1" smtClean="0">
              <a:latin typeface="宋体" panose="02010600030101010101" pitchFamily="2" charset="-122"/>
              <a:sym typeface="Arial" panose="020B0604020202020204" pitchFamily="34"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1275" y="-5715"/>
            <a:ext cx="9185275" cy="6869430"/>
          </a:xfrm>
          <a:prstGeom prst="rect">
            <a:avLst/>
          </a:prstGeom>
        </p:spPr>
      </p:pic>
      <p:sp>
        <p:nvSpPr>
          <p:cNvPr id="28674" name="Text Box 2"/>
          <p:cNvSpPr txBox="1">
            <a:spLocks noChangeArrowheads="1"/>
          </p:cNvSpPr>
          <p:nvPr/>
        </p:nvSpPr>
        <p:spPr bwMode="auto">
          <a:xfrm>
            <a:off x="610235" y="179705"/>
            <a:ext cx="5616575" cy="460375"/>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一、饰面板</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瓷砖</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石材</a:t>
            </a:r>
            <a:r>
              <a:rPr lang="en-US" altLang="zh-CN" sz="2400">
                <a:solidFill>
                  <a:schemeClr val="tx1"/>
                </a:solidFill>
                <a:ea typeface="黑体" panose="02010609060101010101" pitchFamily="2" charset="-122"/>
              </a:rPr>
              <a:t>)</a:t>
            </a:r>
            <a:r>
              <a:rPr lang="en-US" altLang="zh-CN" sz="2400">
                <a:solidFill>
                  <a:srgbClr val="FFFFFF"/>
                </a:solidFill>
                <a:latin typeface="Times New Roman" panose="02020603050405020304" pitchFamily="18" charset="0"/>
                <a:ea typeface="华文中宋" pitchFamily="2" charset="-122"/>
              </a:rPr>
              <a:t>  </a:t>
            </a:r>
            <a:endParaRPr lang="en-US" altLang="zh-CN" sz="2400" b="0">
              <a:solidFill>
                <a:srgbClr val="FFFFFF"/>
              </a:solidFill>
              <a:latin typeface="Times New Roman" panose="02020603050405020304" pitchFamily="18" charset="0"/>
              <a:ea typeface="黑体" panose="02010609060101010101" pitchFamily="2" charset="-122"/>
            </a:endParaRPr>
          </a:p>
        </p:txBody>
      </p:sp>
      <p:sp>
        <p:nvSpPr>
          <p:cNvPr id="28675"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A04	</a:t>
            </a:r>
            <a:r>
              <a:rPr lang="zh-CN" altLang="en-US" sz="2200" b="0">
                <a:solidFill>
                  <a:schemeClr val="tx1"/>
                </a:solidFill>
                <a:ea typeface="黑体" panose="02010609060101010101" pitchFamily="2" charset="-122"/>
              </a:rPr>
              <a:t>石材地面拼贴</a:t>
            </a:r>
            <a:endParaRPr lang="zh-CN" altLang="en-US" sz="2200" b="0">
              <a:solidFill>
                <a:schemeClr val="tx1"/>
              </a:solidFill>
              <a:ea typeface="黑体" panose="02010609060101010101" pitchFamily="2" charset="-122"/>
            </a:endParaRPr>
          </a:p>
        </p:txBody>
      </p:sp>
      <p:sp>
        <p:nvSpPr>
          <p:cNvPr id="28676" name="矩形 3"/>
          <p:cNvSpPr>
            <a:spLocks noChangeArrowheads="1"/>
          </p:cNvSpPr>
          <p:nvPr/>
        </p:nvSpPr>
        <p:spPr bwMode="auto">
          <a:xfrm>
            <a:off x="558800" y="3644900"/>
            <a:ext cx="8585200" cy="160655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石材拼花地面需在工厂加工完成，水刀切割，图案清晰、色泽一致、接缝均匀、镶嵌正确，花纹对称，加工精细，板块无裂纹、掉脚、缺楞缺陷；</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石材在现场切割时，应严格控制锯的行走速度，防止崩茬等现象；</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石材地面需采用密封拼贴，拼缝采用同色胶修补，打磨完成后整体进行结晶处理；</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石材地面打磨需在木质踢脚线、封口线以及第一遍面涂或壁纸铺贴之前进行；</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石材地面存在落地软硬包、木饰面时，需对其墙根进行防潮处理，防止地面打磨导致墙面受潮发霉；</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不同材质的地面面层在分界处嵌入玻璃条或铜条等，使界线分明清晰。</a:t>
            </a:r>
            <a:endParaRPr lang="zh-CN" altLang="en-US" sz="1400" b="0">
              <a:solidFill>
                <a:srgbClr val="000000"/>
              </a:solidFill>
              <a:ea typeface="黑体" panose="02010609060101010101" pitchFamily="2" charset="-122"/>
            </a:endParaRPr>
          </a:p>
        </p:txBody>
      </p:sp>
      <p:pic>
        <p:nvPicPr>
          <p:cNvPr id="28677" name="图片 6"/>
          <p:cNvPicPr>
            <a:picLocks noChangeAspect="1" noChangeArrowheads="1"/>
          </p:cNvPicPr>
          <p:nvPr/>
        </p:nvPicPr>
        <p:blipFill>
          <a:blip r:embed="rId2" cstate="print"/>
          <a:srcRect/>
          <a:stretch>
            <a:fillRect/>
          </a:stretch>
        </p:blipFill>
        <p:spPr bwMode="auto">
          <a:xfrm>
            <a:off x="1100455" y="918845"/>
            <a:ext cx="3778250" cy="2518410"/>
          </a:xfrm>
          <a:prstGeom prst="rect">
            <a:avLst/>
          </a:prstGeom>
          <a:noFill/>
          <a:ln w="9525">
            <a:noFill/>
            <a:miter lim="800000"/>
            <a:headEnd/>
            <a:tailEnd/>
          </a:ln>
        </p:spPr>
      </p:pic>
      <p:pic>
        <p:nvPicPr>
          <p:cNvPr id="28678" name="图片 7"/>
          <p:cNvPicPr>
            <a:picLocks noChangeAspect="1" noChangeArrowheads="1"/>
          </p:cNvPicPr>
          <p:nvPr/>
        </p:nvPicPr>
        <p:blipFill>
          <a:blip r:embed="rId3" cstate="print"/>
          <a:srcRect/>
          <a:stretch>
            <a:fillRect/>
          </a:stretch>
        </p:blipFill>
        <p:spPr bwMode="auto">
          <a:xfrm>
            <a:off x="4824730" y="948690"/>
            <a:ext cx="3719830" cy="2480310"/>
          </a:xfrm>
          <a:prstGeom prst="rect">
            <a:avLst/>
          </a:prstGeom>
          <a:noFill/>
          <a:ln w="9525">
            <a:noFill/>
            <a:miter lim="800000"/>
            <a:headEnd/>
            <a:tailEnd/>
          </a:ln>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31750" y="-5715"/>
            <a:ext cx="9251950" cy="6869430"/>
          </a:xfrm>
          <a:prstGeom prst="rect">
            <a:avLst/>
          </a:prstGeom>
        </p:spPr>
      </p:pic>
      <p:sp>
        <p:nvSpPr>
          <p:cNvPr id="29698" name="Text Box 2"/>
          <p:cNvSpPr txBox="1">
            <a:spLocks noChangeArrowheads="1"/>
          </p:cNvSpPr>
          <p:nvPr/>
        </p:nvSpPr>
        <p:spPr bwMode="auto">
          <a:xfrm>
            <a:off x="34925" y="92075"/>
            <a:ext cx="5616575" cy="460375"/>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一、饰面板</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瓷砖</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石材</a:t>
            </a:r>
            <a:r>
              <a:rPr lang="en-US" altLang="zh-CN" sz="2400">
                <a:solidFill>
                  <a:schemeClr val="tx1"/>
                </a:solidFill>
                <a:ea typeface="黑体" panose="02010609060101010101" pitchFamily="2" charset="-122"/>
              </a:rPr>
              <a:t>)</a:t>
            </a:r>
            <a:r>
              <a:rPr lang="en-US" altLang="zh-CN" sz="2400">
                <a:solidFill>
                  <a:srgbClr val="FFFFFF"/>
                </a:solidFill>
                <a:latin typeface="Times New Roman" panose="02020603050405020304" pitchFamily="18" charset="0"/>
                <a:ea typeface="华文中宋" pitchFamily="2" charset="-122"/>
              </a:rPr>
              <a:t>  </a:t>
            </a:r>
            <a:endParaRPr lang="en-US" altLang="zh-CN" sz="2400" b="0">
              <a:solidFill>
                <a:srgbClr val="FFFFFF"/>
              </a:solidFill>
              <a:latin typeface="Times New Roman" panose="02020603050405020304" pitchFamily="18" charset="0"/>
              <a:ea typeface="黑体" panose="02010609060101010101" pitchFamily="2" charset="-122"/>
            </a:endParaRPr>
          </a:p>
        </p:txBody>
      </p:sp>
      <p:sp>
        <p:nvSpPr>
          <p:cNvPr id="29699"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A05	</a:t>
            </a:r>
            <a:r>
              <a:rPr lang="zh-CN" altLang="en-US" sz="2200" b="0">
                <a:solidFill>
                  <a:schemeClr val="tx1"/>
                </a:solidFill>
                <a:ea typeface="黑体" panose="02010609060101010101" pitchFamily="2" charset="-122"/>
              </a:rPr>
              <a:t>墙地瓷砖留缝</a:t>
            </a:r>
            <a:endParaRPr lang="zh-CN" altLang="en-US" sz="2200" b="0">
              <a:solidFill>
                <a:schemeClr val="tx1"/>
              </a:solidFill>
              <a:ea typeface="黑体" panose="02010609060101010101" pitchFamily="2" charset="-122"/>
            </a:endParaRPr>
          </a:p>
        </p:txBody>
      </p:sp>
      <p:sp>
        <p:nvSpPr>
          <p:cNvPr id="29700" name="矩形 3"/>
          <p:cNvSpPr>
            <a:spLocks noChangeArrowheads="1"/>
          </p:cNvSpPr>
          <p:nvPr/>
        </p:nvSpPr>
        <p:spPr bwMode="auto">
          <a:xfrm>
            <a:off x="558800" y="4149725"/>
            <a:ext cx="8585200" cy="96837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墙砖离缝铺贴，预留缝隙</a:t>
            </a:r>
            <a:r>
              <a:rPr lang="en-US" altLang="zh-CN" sz="1400" b="0">
                <a:solidFill>
                  <a:srgbClr val="000000"/>
                </a:solidFill>
                <a:latin typeface="Times New Roman" panose="02020603050405020304" pitchFamily="18" charset="0"/>
                <a:ea typeface="仿宋" panose="02010609060101010101" pitchFamily="49" charset="-122"/>
              </a:rPr>
              <a:t>0.8~1</a:t>
            </a:r>
            <a:r>
              <a:rPr lang="zh-CN" altLang="en-US" sz="1400" b="0">
                <a:solidFill>
                  <a:srgbClr val="000000"/>
                </a:solidFill>
                <a:latin typeface="Times New Roman" panose="02020603050405020304" pitchFamily="18" charset="0"/>
                <a:ea typeface="仿宋" panose="02010609060101010101" pitchFamily="49" charset="-122"/>
              </a:rPr>
              <a:t>㎜；</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地砖离缝铺贴，预留缝隙</a:t>
            </a:r>
            <a:r>
              <a:rPr lang="en-US" altLang="zh-CN" sz="1400" b="0">
                <a:solidFill>
                  <a:srgbClr val="000000"/>
                </a:solidFill>
                <a:latin typeface="Times New Roman" panose="02020603050405020304" pitchFamily="18" charset="0"/>
                <a:ea typeface="仿宋" panose="02010609060101010101" pitchFamily="49" charset="-122"/>
              </a:rPr>
              <a:t>2</a:t>
            </a:r>
            <a:r>
              <a:rPr lang="zh-CN" altLang="en-US" sz="1400" b="0">
                <a:solidFill>
                  <a:srgbClr val="000000"/>
                </a:solidFill>
                <a:latin typeface="Times New Roman" panose="02020603050405020304" pitchFamily="18" charset="0"/>
                <a:ea typeface="仿宋" panose="02010609060101010101" pitchFamily="49" charset="-122"/>
              </a:rPr>
              <a:t>㎜；</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为有效控制离缝宽度，铺贴时必须配合塑料十字卡施工；</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墙地砖嵌缝必须采用专用填缝剂，要求填缝饱满，并用挖耳勺收光，缝深</a:t>
            </a:r>
            <a:r>
              <a:rPr lang="en-US" altLang="zh-CN" sz="1400" b="0">
                <a:solidFill>
                  <a:srgbClr val="000000"/>
                </a:solidFill>
                <a:ea typeface="仿宋" panose="02010609060101010101" pitchFamily="49" charset="-122"/>
              </a:rPr>
              <a:t>0.5mm</a:t>
            </a:r>
            <a:r>
              <a:rPr lang="zh-CN" altLang="en-US" sz="1400" b="0">
                <a:solidFill>
                  <a:srgbClr val="000000"/>
                </a:solidFill>
                <a:ea typeface="仿宋" panose="02010609060101010101" pitchFamily="49" charset="-122"/>
              </a:rPr>
              <a:t>，保持光滑。</a:t>
            </a:r>
            <a:endParaRPr lang="zh-CN" altLang="en-US" sz="1400" b="0">
              <a:solidFill>
                <a:srgbClr val="000000"/>
              </a:solidFill>
              <a:ea typeface="黑体" panose="02010609060101010101" pitchFamily="2" charset="-122"/>
            </a:endParaRPr>
          </a:p>
        </p:txBody>
      </p:sp>
      <p:pic>
        <p:nvPicPr>
          <p:cNvPr id="29701" name="图片 6"/>
          <p:cNvPicPr>
            <a:picLocks noChangeAspect="1" noChangeArrowheads="1"/>
          </p:cNvPicPr>
          <p:nvPr/>
        </p:nvPicPr>
        <p:blipFill>
          <a:blip r:embed="rId2" cstate="print"/>
          <a:srcRect/>
          <a:stretch>
            <a:fillRect/>
          </a:stretch>
        </p:blipFill>
        <p:spPr bwMode="auto">
          <a:xfrm>
            <a:off x="558800" y="1031240"/>
            <a:ext cx="4321175" cy="2879725"/>
          </a:xfrm>
          <a:prstGeom prst="rect">
            <a:avLst/>
          </a:prstGeom>
          <a:noFill/>
          <a:ln w="9525">
            <a:noFill/>
            <a:miter lim="800000"/>
            <a:headEnd/>
            <a:tailEnd/>
          </a:ln>
        </p:spPr>
      </p:pic>
      <p:pic>
        <p:nvPicPr>
          <p:cNvPr id="29702" name="图片 7" descr="说明: I:\100D3100\DSC_0201.JPG"/>
          <p:cNvPicPr>
            <a:picLocks noChangeAspect="1" noChangeArrowheads="1"/>
          </p:cNvPicPr>
          <p:nvPr/>
        </p:nvPicPr>
        <p:blipFill>
          <a:blip r:embed="rId3" cstate="print"/>
          <a:srcRect r="53"/>
          <a:stretch>
            <a:fillRect/>
          </a:stretch>
        </p:blipFill>
        <p:spPr bwMode="auto">
          <a:xfrm>
            <a:off x="4899025" y="1031240"/>
            <a:ext cx="4321175" cy="2874963"/>
          </a:xfrm>
          <a:prstGeom prst="rect">
            <a:avLst/>
          </a:prstGeom>
          <a:noFill/>
          <a:ln w="9525">
            <a:noFill/>
            <a:miter lim="800000"/>
            <a:headEnd/>
            <a:tailEnd/>
          </a:ln>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36830" y="-5715"/>
            <a:ext cx="9185275" cy="6869430"/>
          </a:xfrm>
          <a:prstGeom prst="rect">
            <a:avLst/>
          </a:prstGeom>
        </p:spPr>
      </p:pic>
      <p:sp>
        <p:nvSpPr>
          <p:cNvPr id="30722" name="Text Box 2"/>
          <p:cNvSpPr txBox="1">
            <a:spLocks noChangeArrowheads="1"/>
          </p:cNvSpPr>
          <p:nvPr/>
        </p:nvSpPr>
        <p:spPr bwMode="auto">
          <a:xfrm>
            <a:off x="643255" y="187960"/>
            <a:ext cx="5616575" cy="460375"/>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一、饰面板</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瓷砖</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石材</a:t>
            </a:r>
            <a:r>
              <a:rPr lang="en-US" altLang="zh-CN" sz="2400">
                <a:solidFill>
                  <a:schemeClr val="tx1"/>
                </a:solidFill>
                <a:ea typeface="黑体" panose="02010609060101010101" pitchFamily="2" charset="-122"/>
              </a:rPr>
              <a:t>)</a:t>
            </a:r>
            <a:r>
              <a:rPr lang="en-US" altLang="zh-CN" sz="2400">
                <a:solidFill>
                  <a:srgbClr val="FFFFFF"/>
                </a:solidFill>
                <a:latin typeface="Times New Roman" panose="02020603050405020304" pitchFamily="18" charset="0"/>
                <a:ea typeface="华文中宋" pitchFamily="2" charset="-122"/>
              </a:rPr>
              <a:t>  </a:t>
            </a:r>
            <a:endParaRPr lang="en-US" altLang="zh-CN" sz="2400" b="0">
              <a:solidFill>
                <a:srgbClr val="FFFFFF"/>
              </a:solidFill>
              <a:latin typeface="Times New Roman" panose="02020603050405020304" pitchFamily="18" charset="0"/>
              <a:ea typeface="黑体" panose="02010609060101010101" pitchFamily="2" charset="-122"/>
            </a:endParaRPr>
          </a:p>
        </p:txBody>
      </p:sp>
      <p:sp>
        <p:nvSpPr>
          <p:cNvPr id="30723"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A06	</a:t>
            </a:r>
            <a:r>
              <a:rPr lang="zh-CN" altLang="en-US" sz="2200" b="0">
                <a:solidFill>
                  <a:schemeClr val="tx1"/>
                </a:solidFill>
                <a:ea typeface="黑体" panose="02010609060101010101" pitchFamily="2" charset="-122"/>
              </a:rPr>
              <a:t>石材阳角拼缝</a:t>
            </a:r>
            <a:endParaRPr lang="zh-CN" altLang="en-US" sz="2200" b="0">
              <a:solidFill>
                <a:schemeClr val="tx1"/>
              </a:solidFill>
              <a:ea typeface="黑体" panose="02010609060101010101" pitchFamily="2" charset="-122"/>
            </a:endParaRPr>
          </a:p>
        </p:txBody>
      </p:sp>
      <p:sp>
        <p:nvSpPr>
          <p:cNvPr id="30724" name="矩形 3"/>
          <p:cNvSpPr>
            <a:spLocks noChangeArrowheads="1"/>
          </p:cNvSpPr>
          <p:nvPr/>
        </p:nvSpPr>
        <p:spPr bwMode="auto">
          <a:xfrm>
            <a:off x="558800" y="4271963"/>
            <a:ext cx="8585200" cy="96837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石材阳角采用</a:t>
            </a:r>
            <a:r>
              <a:rPr lang="en-US" altLang="zh-CN" sz="1400" b="0">
                <a:solidFill>
                  <a:srgbClr val="000000"/>
                </a:solidFill>
                <a:latin typeface="Times New Roman" panose="02020603050405020304" pitchFamily="18" charset="0"/>
                <a:ea typeface="仿宋" panose="02010609060101010101" pitchFamily="49" charset="-122"/>
              </a:rPr>
              <a:t>45</a:t>
            </a:r>
            <a:r>
              <a:rPr lang="zh-CN" altLang="en-US" sz="1400" b="0">
                <a:solidFill>
                  <a:srgbClr val="000000"/>
                </a:solidFill>
                <a:latin typeface="Times New Roman" panose="02020603050405020304" pitchFamily="18" charset="0"/>
                <a:ea typeface="仿宋" panose="02010609060101010101" pitchFamily="49" charset="-122"/>
              </a:rPr>
              <a:t>°拼角，铺贴完成后可对拼缝填缝、圆角打磨、抛光处理；</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石材踢脚线采用胶粘成品阳角踢脚线，可视面抛光；</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浴缸台面石严禁采用</a:t>
            </a:r>
            <a:r>
              <a:rPr lang="en-US" altLang="zh-CN" sz="1400" b="0">
                <a:solidFill>
                  <a:srgbClr val="000000"/>
                </a:solidFill>
                <a:ea typeface="仿宋" panose="02010609060101010101" pitchFamily="49" charset="-122"/>
              </a:rPr>
              <a:t>45</a:t>
            </a:r>
            <a:r>
              <a:rPr lang="zh-CN" altLang="en-US" sz="1400" b="0">
                <a:solidFill>
                  <a:srgbClr val="000000"/>
                </a:solidFill>
                <a:ea typeface="仿宋" panose="02010609060101010101" pitchFamily="49" charset="-122"/>
              </a:rPr>
              <a:t>°拼角，平面压立面铺贴，台面石可飘出浴缸裙边石一倍石材厚度，倒角</a:t>
            </a:r>
            <a:r>
              <a:rPr lang="en-US" altLang="zh-CN" sz="1400" b="0">
                <a:solidFill>
                  <a:srgbClr val="000000"/>
                </a:solidFill>
                <a:ea typeface="仿宋" panose="02010609060101010101" pitchFamily="49" charset="-122"/>
              </a:rPr>
              <a:t>3mm</a:t>
            </a:r>
            <a:r>
              <a:rPr lang="zh-CN" altLang="en-US" sz="1400" b="0">
                <a:solidFill>
                  <a:srgbClr val="000000"/>
                </a:solidFill>
                <a:ea typeface="仿宋" panose="02010609060101010101" pitchFamily="49" charset="-122"/>
              </a:rPr>
              <a:t>，可视面抛光。</a:t>
            </a:r>
            <a:endParaRPr lang="zh-CN" altLang="en-US" sz="1400" b="0">
              <a:solidFill>
                <a:srgbClr val="000000"/>
              </a:solidFill>
              <a:ea typeface="黑体" panose="02010609060101010101" pitchFamily="2" charset="-122"/>
            </a:endParaRPr>
          </a:p>
        </p:txBody>
      </p:sp>
      <p:pic>
        <p:nvPicPr>
          <p:cNvPr id="30725" name="图片 6"/>
          <p:cNvPicPr>
            <a:picLocks noChangeAspect="1" noChangeArrowheads="1"/>
          </p:cNvPicPr>
          <p:nvPr/>
        </p:nvPicPr>
        <p:blipFill>
          <a:blip r:embed="rId2" cstate="print"/>
          <a:srcRect/>
          <a:stretch>
            <a:fillRect/>
          </a:stretch>
        </p:blipFill>
        <p:spPr bwMode="auto">
          <a:xfrm>
            <a:off x="558800" y="946785"/>
            <a:ext cx="4319588" cy="2879725"/>
          </a:xfrm>
          <a:prstGeom prst="rect">
            <a:avLst/>
          </a:prstGeom>
          <a:noFill/>
          <a:ln w="9525">
            <a:noFill/>
            <a:miter lim="800000"/>
            <a:headEnd/>
            <a:tailEnd/>
          </a:ln>
        </p:spPr>
      </p:pic>
      <p:pic>
        <p:nvPicPr>
          <p:cNvPr id="30726" name="图片 7"/>
          <p:cNvPicPr>
            <a:picLocks noChangeAspect="1" noChangeArrowheads="1"/>
          </p:cNvPicPr>
          <p:nvPr/>
        </p:nvPicPr>
        <p:blipFill>
          <a:blip r:embed="rId3" cstate="print"/>
          <a:srcRect/>
          <a:stretch>
            <a:fillRect/>
          </a:stretch>
        </p:blipFill>
        <p:spPr bwMode="auto">
          <a:xfrm>
            <a:off x="4878705" y="946785"/>
            <a:ext cx="3973195" cy="2879725"/>
          </a:xfrm>
          <a:prstGeom prst="rect">
            <a:avLst/>
          </a:prstGeom>
          <a:noFill/>
          <a:ln w="9525">
            <a:noFill/>
            <a:miter lim="800000"/>
            <a:headEnd/>
            <a:tailEnd/>
          </a:ln>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31746" name="Text Box 2"/>
          <p:cNvSpPr txBox="1">
            <a:spLocks noChangeArrowheads="1"/>
          </p:cNvSpPr>
          <p:nvPr/>
        </p:nvSpPr>
        <p:spPr bwMode="auto">
          <a:xfrm>
            <a:off x="621030" y="172085"/>
            <a:ext cx="5616575" cy="460375"/>
          </a:xfrm>
          <a:prstGeom prst="rect">
            <a:avLst/>
          </a:prstGeom>
          <a:noFill/>
          <a:ln w="9525">
            <a:noFill/>
            <a:miter lim="800000"/>
          </a:ln>
          <a:effectLst>
            <a:prstShdw prst="shdw17" dist="38100" dir="5400000">
              <a:srgbClr val="5C5C99"/>
            </a:prstShdw>
          </a:effectLst>
        </p:spPr>
        <p:txBody>
          <a:bodyPr wrap="square">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一、饰面板</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瓷砖</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石材</a:t>
            </a:r>
            <a:r>
              <a:rPr lang="en-US" altLang="zh-CN" sz="2400">
                <a:solidFill>
                  <a:schemeClr val="tx1"/>
                </a:solidFill>
                <a:ea typeface="黑体" panose="02010609060101010101" pitchFamily="2" charset="-122"/>
              </a:rPr>
              <a:t>)</a:t>
            </a:r>
            <a:r>
              <a:rPr lang="en-US" altLang="zh-CN" sz="2400">
                <a:solidFill>
                  <a:srgbClr val="FFFFFF"/>
                </a:solidFill>
                <a:latin typeface="Times New Roman" panose="02020603050405020304" pitchFamily="18" charset="0"/>
                <a:ea typeface="华文中宋" pitchFamily="2" charset="-122"/>
              </a:rPr>
              <a:t>  </a:t>
            </a:r>
            <a:endParaRPr lang="en-US" altLang="zh-CN" sz="2400" b="0">
              <a:solidFill>
                <a:srgbClr val="FFFFFF"/>
              </a:solidFill>
              <a:latin typeface="Times New Roman" panose="02020603050405020304" pitchFamily="18" charset="0"/>
              <a:ea typeface="黑体" panose="02010609060101010101" pitchFamily="2" charset="-122"/>
            </a:endParaRPr>
          </a:p>
        </p:txBody>
      </p:sp>
      <p:sp>
        <p:nvSpPr>
          <p:cNvPr id="31747"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A07	</a:t>
            </a:r>
            <a:r>
              <a:rPr lang="zh-CN" altLang="en-US" sz="2200" b="0">
                <a:solidFill>
                  <a:schemeClr val="tx1"/>
                </a:solidFill>
                <a:ea typeface="黑体" panose="02010609060101010101" pitchFamily="2" charset="-122"/>
              </a:rPr>
              <a:t>瓷砖阳角拼缝</a:t>
            </a:r>
            <a:endParaRPr lang="zh-CN" altLang="en-US" sz="2200" b="0">
              <a:solidFill>
                <a:schemeClr val="tx1"/>
              </a:solidFill>
              <a:ea typeface="黑体" panose="02010609060101010101" pitchFamily="2" charset="-122"/>
            </a:endParaRPr>
          </a:p>
        </p:txBody>
      </p:sp>
      <p:sp>
        <p:nvSpPr>
          <p:cNvPr id="31748" name="矩形 3"/>
          <p:cNvSpPr>
            <a:spLocks noChangeArrowheads="1"/>
          </p:cNvSpPr>
          <p:nvPr/>
        </p:nvSpPr>
        <p:spPr bwMode="auto">
          <a:xfrm>
            <a:off x="558800" y="4271963"/>
            <a:ext cx="8585200" cy="75565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瓷砖阳角采用小海棠角（</a:t>
            </a:r>
            <a:r>
              <a:rPr lang="en-US" altLang="zh-CN" sz="1400" b="0">
                <a:solidFill>
                  <a:srgbClr val="000000"/>
                </a:solidFill>
                <a:latin typeface="Times New Roman" panose="02020603050405020304" pitchFamily="18" charset="0"/>
                <a:ea typeface="仿宋" panose="02010609060101010101" pitchFamily="49" charset="-122"/>
              </a:rPr>
              <a:t>1.5mm</a:t>
            </a:r>
            <a:r>
              <a:rPr lang="zh-CN" altLang="en-US" sz="1400" b="0">
                <a:solidFill>
                  <a:srgbClr val="000000"/>
                </a:solidFill>
                <a:latin typeface="Times New Roman" panose="02020603050405020304" pitchFamily="18" charset="0"/>
                <a:ea typeface="仿宋" panose="02010609060101010101" pitchFamily="49" charset="-122"/>
              </a:rPr>
              <a:t>），瓷砖切割为</a:t>
            </a:r>
            <a:r>
              <a:rPr lang="en-US" altLang="zh-CN" sz="1400" b="0">
                <a:solidFill>
                  <a:srgbClr val="000000"/>
                </a:solidFill>
                <a:latin typeface="Times New Roman" panose="02020603050405020304" pitchFamily="18" charset="0"/>
                <a:ea typeface="仿宋" panose="02010609060101010101" pitchFamily="49" charset="-122"/>
              </a:rPr>
              <a:t>42</a:t>
            </a:r>
            <a:r>
              <a:rPr lang="zh-CN" altLang="en-US" sz="1400" b="0">
                <a:solidFill>
                  <a:srgbClr val="000000"/>
                </a:solidFill>
                <a:latin typeface="Times New Roman" panose="02020603050405020304" pitchFamily="18" charset="0"/>
                <a:ea typeface="仿宋" panose="02010609060101010101" pitchFamily="49" charset="-122"/>
              </a:rPr>
              <a:t>°，防止瓷砖崩角，保证拼缝严密，上下砖的阳角缝顺直；</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瓷砖踢脚线阳角同样采用小海棠角（</a:t>
            </a:r>
            <a:r>
              <a:rPr lang="en-US" altLang="zh-CN" sz="1400" b="0">
                <a:solidFill>
                  <a:srgbClr val="000000"/>
                </a:solidFill>
                <a:ea typeface="仿宋" panose="02010609060101010101" pitchFamily="49" charset="-122"/>
              </a:rPr>
              <a:t>1.5mm</a:t>
            </a:r>
            <a:r>
              <a:rPr lang="zh-CN" altLang="en-US" sz="1400" b="0">
                <a:solidFill>
                  <a:srgbClr val="000000"/>
                </a:solidFill>
                <a:ea typeface="仿宋" panose="02010609060101010101" pitchFamily="49" charset="-122"/>
              </a:rPr>
              <a:t>），禁止采用原边收口。</a:t>
            </a:r>
            <a:endParaRPr lang="zh-CN" altLang="en-US" sz="1400" b="0">
              <a:solidFill>
                <a:srgbClr val="000000"/>
              </a:solidFill>
              <a:ea typeface="黑体" panose="02010609060101010101" pitchFamily="2" charset="-122"/>
            </a:endParaRPr>
          </a:p>
        </p:txBody>
      </p:sp>
      <p:pic>
        <p:nvPicPr>
          <p:cNvPr id="31749" name="图片 6"/>
          <p:cNvPicPr>
            <a:picLocks noChangeAspect="1" noChangeArrowheads="1"/>
          </p:cNvPicPr>
          <p:nvPr/>
        </p:nvPicPr>
        <p:blipFill>
          <a:blip r:embed="rId2" cstate="print"/>
          <a:srcRect/>
          <a:stretch>
            <a:fillRect/>
          </a:stretch>
        </p:blipFill>
        <p:spPr bwMode="auto">
          <a:xfrm>
            <a:off x="621030" y="921703"/>
            <a:ext cx="4319588" cy="2879725"/>
          </a:xfrm>
          <a:prstGeom prst="rect">
            <a:avLst/>
          </a:prstGeom>
          <a:noFill/>
          <a:ln w="9525">
            <a:noFill/>
            <a:miter lim="800000"/>
            <a:headEnd/>
            <a:tailEnd/>
          </a:ln>
        </p:spPr>
      </p:pic>
      <p:pic>
        <p:nvPicPr>
          <p:cNvPr id="31750" name="图片 7" descr="13"/>
          <p:cNvPicPr>
            <a:picLocks noChangeAspect="1" noChangeArrowheads="1"/>
          </p:cNvPicPr>
          <p:nvPr/>
        </p:nvPicPr>
        <p:blipFill>
          <a:blip r:embed="rId3" cstate="print"/>
          <a:srcRect/>
          <a:stretch>
            <a:fillRect/>
          </a:stretch>
        </p:blipFill>
        <p:spPr bwMode="auto">
          <a:xfrm>
            <a:off x="5003800" y="925195"/>
            <a:ext cx="3838575" cy="2876550"/>
          </a:xfrm>
          <a:prstGeom prst="rect">
            <a:avLst/>
          </a:prstGeom>
          <a:noFill/>
          <a:ln w="9525">
            <a:noFill/>
            <a:miter lim="800000"/>
            <a:headEnd/>
            <a:tailEnd/>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32770" name="Text Box 2"/>
          <p:cNvSpPr txBox="1">
            <a:spLocks noChangeArrowheads="1"/>
          </p:cNvSpPr>
          <p:nvPr/>
        </p:nvSpPr>
        <p:spPr bwMode="auto">
          <a:xfrm>
            <a:off x="652145" y="187960"/>
            <a:ext cx="5616575" cy="460375"/>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一、饰面板</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瓷砖</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石材</a:t>
            </a:r>
            <a:r>
              <a:rPr lang="en-US" altLang="zh-CN" sz="2400">
                <a:solidFill>
                  <a:schemeClr val="tx1"/>
                </a:solidFill>
                <a:ea typeface="黑体" panose="02010609060101010101" pitchFamily="2" charset="-122"/>
              </a:rPr>
              <a:t>)</a:t>
            </a:r>
            <a:r>
              <a:rPr lang="en-US" altLang="zh-CN" sz="2400">
                <a:solidFill>
                  <a:srgbClr val="FFFFFF"/>
                </a:solidFill>
                <a:latin typeface="Times New Roman" panose="02020603050405020304" pitchFamily="18" charset="0"/>
                <a:ea typeface="华文中宋" pitchFamily="2" charset="-122"/>
              </a:rPr>
              <a:t>  </a:t>
            </a:r>
            <a:endParaRPr lang="en-US" altLang="zh-CN" sz="2400" b="0">
              <a:solidFill>
                <a:srgbClr val="FFFFFF"/>
              </a:solidFill>
              <a:latin typeface="Times New Roman" panose="02020603050405020304" pitchFamily="18" charset="0"/>
              <a:ea typeface="黑体" panose="02010609060101010101" pitchFamily="2" charset="-122"/>
            </a:endParaRPr>
          </a:p>
        </p:txBody>
      </p:sp>
      <p:sp>
        <p:nvSpPr>
          <p:cNvPr id="32771"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A08	</a:t>
            </a:r>
            <a:r>
              <a:rPr lang="zh-CN" altLang="en-US" sz="2200" b="0">
                <a:solidFill>
                  <a:schemeClr val="tx1"/>
                </a:solidFill>
                <a:ea typeface="黑体" panose="02010609060101010101" pitchFamily="2" charset="-122"/>
              </a:rPr>
              <a:t>室内地面标高</a:t>
            </a:r>
            <a:endParaRPr lang="zh-CN" altLang="en-US" sz="2200" b="0">
              <a:solidFill>
                <a:schemeClr val="tx1"/>
              </a:solidFill>
              <a:ea typeface="黑体" panose="02010609060101010101" pitchFamily="2" charset="-122"/>
            </a:endParaRPr>
          </a:p>
        </p:txBody>
      </p:sp>
      <p:sp>
        <p:nvSpPr>
          <p:cNvPr id="32772" name="矩形 3"/>
          <p:cNvSpPr>
            <a:spLocks noChangeArrowheads="1"/>
          </p:cNvSpPr>
          <p:nvPr/>
        </p:nvSpPr>
        <p:spPr bwMode="auto">
          <a:xfrm>
            <a:off x="558800" y="4271963"/>
            <a:ext cx="8585200" cy="118110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室内地面需要绘制标高索引图，包括结构标高、粘结层及材料层厚度、完成面标高、找坡方向等内容；</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厅房地面高于厨房地面</a:t>
            </a:r>
            <a:r>
              <a:rPr lang="en-US" altLang="zh-CN" sz="1400" b="0">
                <a:solidFill>
                  <a:srgbClr val="000000"/>
                </a:solidFill>
                <a:latin typeface="Times New Roman" panose="02020603050405020304" pitchFamily="18" charset="0"/>
                <a:ea typeface="仿宋" panose="02010609060101010101" pitchFamily="49" charset="-122"/>
              </a:rPr>
              <a:t>10mm</a:t>
            </a:r>
            <a:r>
              <a:rPr lang="zh-CN" altLang="en-US" sz="1400" b="0">
                <a:solidFill>
                  <a:srgbClr val="000000"/>
                </a:solidFill>
                <a:latin typeface="Times New Roman" panose="02020603050405020304" pitchFamily="18" charset="0"/>
                <a:ea typeface="仿宋" panose="02010609060101010101" pitchFamily="49" charset="-122"/>
              </a:rPr>
              <a:t>；</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厅房地面高于卫生间地面</a:t>
            </a:r>
            <a:r>
              <a:rPr lang="en-US" altLang="zh-CN" sz="1400" b="0">
                <a:solidFill>
                  <a:srgbClr val="000000"/>
                </a:solidFill>
                <a:latin typeface="Times New Roman" panose="02020603050405020304" pitchFamily="18" charset="0"/>
                <a:ea typeface="仿宋" panose="02010609060101010101" pitchFamily="49" charset="-122"/>
              </a:rPr>
              <a:t>20mm</a:t>
            </a:r>
            <a:r>
              <a:rPr lang="zh-CN" altLang="en-US" sz="1400" b="0">
                <a:solidFill>
                  <a:srgbClr val="000000"/>
                </a:solidFill>
                <a:latin typeface="Times New Roman" panose="02020603050405020304" pitchFamily="18" charset="0"/>
                <a:ea typeface="仿宋" panose="02010609060101010101" pitchFamily="49" charset="-122"/>
              </a:rPr>
              <a:t>；</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厅房地面宜高于入户玄关地面</a:t>
            </a:r>
            <a:r>
              <a:rPr lang="en-US" altLang="zh-CN" sz="1400" b="0">
                <a:solidFill>
                  <a:srgbClr val="000000"/>
                </a:solidFill>
                <a:latin typeface="Times New Roman" panose="02020603050405020304" pitchFamily="18" charset="0"/>
                <a:ea typeface="仿宋" panose="02010609060101010101" pitchFamily="49" charset="-122"/>
              </a:rPr>
              <a:t>5~8mmm</a:t>
            </a:r>
            <a:r>
              <a:rPr lang="zh-CN" altLang="en-US" sz="1400" b="0">
                <a:solidFill>
                  <a:srgbClr val="000000"/>
                </a:solidFill>
                <a:latin typeface="Times New Roman" panose="02020603050405020304" pitchFamily="18" charset="0"/>
                <a:ea typeface="仿宋" panose="02010609060101010101" pitchFamily="49" charset="-122"/>
              </a:rPr>
              <a:t>；</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过廊、客厅及卧室地面统一标高。</a:t>
            </a:r>
            <a:endParaRPr lang="zh-CN" altLang="en-US" sz="1400" b="0">
              <a:solidFill>
                <a:srgbClr val="000000"/>
              </a:solidFill>
              <a:ea typeface="黑体" panose="02010609060101010101" pitchFamily="2" charset="-122"/>
            </a:endParaRPr>
          </a:p>
        </p:txBody>
      </p:sp>
      <p:pic>
        <p:nvPicPr>
          <p:cNvPr id="32773" name="图片 6"/>
          <p:cNvPicPr>
            <a:picLocks noChangeAspect="1" noChangeArrowheads="1"/>
          </p:cNvPicPr>
          <p:nvPr/>
        </p:nvPicPr>
        <p:blipFill>
          <a:blip r:embed="rId2" cstate="print"/>
          <a:srcRect/>
          <a:stretch>
            <a:fillRect/>
          </a:stretch>
        </p:blipFill>
        <p:spPr bwMode="auto">
          <a:xfrm>
            <a:off x="558800" y="948690"/>
            <a:ext cx="3838575" cy="2876550"/>
          </a:xfrm>
          <a:prstGeom prst="rect">
            <a:avLst/>
          </a:prstGeom>
          <a:noFill/>
          <a:ln w="9525">
            <a:noFill/>
            <a:miter lim="800000"/>
            <a:headEnd/>
            <a:tailEnd/>
          </a:ln>
        </p:spPr>
      </p:pic>
      <p:pic>
        <p:nvPicPr>
          <p:cNvPr id="32774" name="图片 7"/>
          <p:cNvPicPr>
            <a:picLocks noChangeAspect="1" noChangeArrowheads="1"/>
          </p:cNvPicPr>
          <p:nvPr/>
        </p:nvPicPr>
        <p:blipFill>
          <a:blip r:embed="rId3" cstate="print"/>
          <a:srcRect/>
          <a:stretch>
            <a:fillRect/>
          </a:stretch>
        </p:blipFill>
        <p:spPr bwMode="auto">
          <a:xfrm>
            <a:off x="4469448" y="945515"/>
            <a:ext cx="4319587" cy="2879725"/>
          </a:xfrm>
          <a:prstGeom prst="rect">
            <a:avLst/>
          </a:prstGeom>
          <a:noFill/>
          <a:ln w="9525">
            <a:noFill/>
            <a:miter lim="800000"/>
            <a:headEnd/>
            <a:tailEnd/>
          </a:ln>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30480"/>
            <a:ext cx="9236075" cy="6869430"/>
          </a:xfrm>
          <a:prstGeom prst="rect">
            <a:avLst/>
          </a:prstGeom>
        </p:spPr>
      </p:pic>
      <p:sp>
        <p:nvSpPr>
          <p:cNvPr id="33794" name="Text Box 2"/>
          <p:cNvSpPr txBox="1">
            <a:spLocks noChangeArrowheads="1"/>
          </p:cNvSpPr>
          <p:nvPr/>
        </p:nvSpPr>
        <p:spPr bwMode="auto">
          <a:xfrm>
            <a:off x="686435" y="238760"/>
            <a:ext cx="5616575" cy="460375"/>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一、饰面板</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瓷砖</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石材</a:t>
            </a:r>
            <a:r>
              <a:rPr lang="en-US" altLang="zh-CN" sz="2400">
                <a:solidFill>
                  <a:schemeClr val="tx1"/>
                </a:solidFill>
                <a:ea typeface="黑体" panose="02010609060101010101" pitchFamily="2" charset="-122"/>
              </a:rPr>
              <a:t>)</a:t>
            </a:r>
            <a:r>
              <a:rPr lang="en-US" altLang="zh-CN" sz="2400">
                <a:solidFill>
                  <a:srgbClr val="FFFFFF"/>
                </a:solidFill>
                <a:latin typeface="Times New Roman" panose="02020603050405020304" pitchFamily="18" charset="0"/>
                <a:ea typeface="华文中宋" pitchFamily="2" charset="-122"/>
              </a:rPr>
              <a:t>  </a:t>
            </a:r>
            <a:endParaRPr lang="en-US" altLang="zh-CN" sz="2400" b="0">
              <a:solidFill>
                <a:srgbClr val="FFFFFF"/>
              </a:solidFill>
              <a:latin typeface="Times New Roman" panose="02020603050405020304" pitchFamily="18" charset="0"/>
              <a:ea typeface="黑体" panose="02010609060101010101" pitchFamily="2" charset="-122"/>
            </a:endParaRPr>
          </a:p>
        </p:txBody>
      </p:sp>
      <p:sp>
        <p:nvSpPr>
          <p:cNvPr id="33795"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A09	</a:t>
            </a:r>
            <a:r>
              <a:rPr lang="zh-CN" altLang="en-US" sz="2200" b="0">
                <a:solidFill>
                  <a:schemeClr val="tx1"/>
                </a:solidFill>
                <a:ea typeface="黑体" panose="02010609060101010101" pitchFamily="2" charset="-122"/>
              </a:rPr>
              <a:t>石材</a:t>
            </a:r>
            <a:r>
              <a:rPr lang="en-US" altLang="zh-CN" sz="2200" b="0">
                <a:solidFill>
                  <a:schemeClr val="tx1"/>
                </a:solidFill>
                <a:ea typeface="黑体" panose="02010609060101010101" pitchFamily="2" charset="-122"/>
              </a:rPr>
              <a:t>/</a:t>
            </a:r>
            <a:r>
              <a:rPr lang="zh-CN" altLang="en-US" sz="2200" b="0">
                <a:solidFill>
                  <a:schemeClr val="tx1"/>
                </a:solidFill>
                <a:ea typeface="黑体" panose="02010609060101010101" pitchFamily="2" charset="-122"/>
              </a:rPr>
              <a:t>瓷砖地面与木地板地面</a:t>
            </a:r>
            <a:endParaRPr lang="zh-CN" altLang="en-US" sz="2200" b="0">
              <a:solidFill>
                <a:schemeClr val="tx1"/>
              </a:solidFill>
              <a:ea typeface="黑体" panose="02010609060101010101" pitchFamily="2" charset="-122"/>
            </a:endParaRPr>
          </a:p>
        </p:txBody>
      </p:sp>
      <p:sp>
        <p:nvSpPr>
          <p:cNvPr id="33796" name="矩形 3"/>
          <p:cNvSpPr>
            <a:spLocks noChangeArrowheads="1"/>
          </p:cNvSpPr>
          <p:nvPr/>
        </p:nvSpPr>
        <p:spPr bwMode="auto">
          <a:xfrm>
            <a:off x="558800" y="4271963"/>
            <a:ext cx="8585200" cy="54292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木地板与石材</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瓷砖地面平接时，需对石材</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瓷砖平缝倒角</a:t>
            </a:r>
            <a:r>
              <a:rPr lang="en-US" altLang="zh-CN" sz="1400" b="0">
                <a:solidFill>
                  <a:srgbClr val="000000"/>
                </a:solidFill>
                <a:latin typeface="Times New Roman" panose="02020603050405020304" pitchFamily="18" charset="0"/>
                <a:ea typeface="仿宋" panose="02010609060101010101" pitchFamily="49" charset="-122"/>
              </a:rPr>
              <a:t>2mm</a:t>
            </a:r>
            <a:r>
              <a:rPr lang="zh-CN" altLang="en-US" sz="1400" b="0">
                <a:solidFill>
                  <a:srgbClr val="000000"/>
                </a:solidFill>
                <a:latin typeface="Times New Roman" panose="02020603050405020304" pitchFamily="18" charset="0"/>
                <a:ea typeface="仿宋" panose="02010609060101010101" pitchFamily="49" charset="-122"/>
              </a:rPr>
              <a:t>，木地板需低于石材</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瓷砖地面</a:t>
            </a:r>
            <a:r>
              <a:rPr lang="en-US" altLang="zh-CN" sz="1400" b="0">
                <a:solidFill>
                  <a:srgbClr val="000000"/>
                </a:solidFill>
                <a:latin typeface="Times New Roman" panose="02020603050405020304" pitchFamily="18" charset="0"/>
                <a:ea typeface="仿宋" panose="02010609060101010101" pitchFamily="49" charset="-122"/>
              </a:rPr>
              <a:t>2mm</a:t>
            </a:r>
            <a:r>
              <a:rPr lang="zh-CN" altLang="en-US" sz="1400" b="0">
                <a:solidFill>
                  <a:srgbClr val="000000"/>
                </a:solidFill>
                <a:latin typeface="Times New Roman" panose="02020603050405020304" pitchFamily="18" charset="0"/>
                <a:ea typeface="仿宋" panose="02010609060101010101" pitchFamily="49" charset="-122"/>
              </a:rPr>
              <a:t>；</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当木地板与石材</a:t>
            </a:r>
            <a:r>
              <a:rPr lang="en-US" altLang="zh-CN" sz="1400" b="0">
                <a:solidFill>
                  <a:srgbClr val="000000"/>
                </a:solidFill>
                <a:ea typeface="仿宋" panose="02010609060101010101" pitchFamily="49" charset="-122"/>
              </a:rPr>
              <a:t>/</a:t>
            </a:r>
            <a:r>
              <a:rPr lang="zh-CN" altLang="en-US" sz="1400" b="0">
                <a:solidFill>
                  <a:srgbClr val="000000"/>
                </a:solidFill>
                <a:ea typeface="仿宋" panose="02010609060101010101" pitchFamily="49" charset="-122"/>
              </a:rPr>
              <a:t>瓷砖地面留置伸缩缝时，需在接缝设置收口条。</a:t>
            </a:r>
            <a:endParaRPr lang="zh-CN" altLang="en-US" sz="1400" b="0">
              <a:solidFill>
                <a:srgbClr val="000000"/>
              </a:solidFill>
              <a:ea typeface="黑体" panose="02010609060101010101" pitchFamily="2" charset="-122"/>
            </a:endParaRPr>
          </a:p>
        </p:txBody>
      </p:sp>
      <p:pic>
        <p:nvPicPr>
          <p:cNvPr id="33797" name="图片 6"/>
          <p:cNvPicPr>
            <a:picLocks noChangeAspect="1" noChangeArrowheads="1"/>
          </p:cNvPicPr>
          <p:nvPr/>
        </p:nvPicPr>
        <p:blipFill>
          <a:blip r:embed="rId2" cstate="print"/>
          <a:srcRect/>
          <a:stretch>
            <a:fillRect/>
          </a:stretch>
        </p:blipFill>
        <p:spPr bwMode="auto">
          <a:xfrm>
            <a:off x="551180" y="946785"/>
            <a:ext cx="4319588" cy="2879725"/>
          </a:xfrm>
          <a:prstGeom prst="rect">
            <a:avLst/>
          </a:prstGeom>
          <a:noFill/>
          <a:ln w="9525">
            <a:noFill/>
            <a:miter lim="800000"/>
            <a:headEnd/>
            <a:tailEnd/>
          </a:ln>
        </p:spPr>
      </p:pic>
      <p:pic>
        <p:nvPicPr>
          <p:cNvPr id="33798" name="图片 7"/>
          <p:cNvPicPr>
            <a:picLocks noChangeAspect="1" noChangeArrowheads="1"/>
          </p:cNvPicPr>
          <p:nvPr/>
        </p:nvPicPr>
        <p:blipFill>
          <a:blip r:embed="rId3" cstate="print"/>
          <a:srcRect/>
          <a:stretch>
            <a:fillRect/>
          </a:stretch>
        </p:blipFill>
        <p:spPr bwMode="auto">
          <a:xfrm>
            <a:off x="4870768" y="946785"/>
            <a:ext cx="4319587" cy="2879725"/>
          </a:xfrm>
          <a:prstGeom prst="rect">
            <a:avLst/>
          </a:prstGeom>
          <a:noFill/>
          <a:ln w="9525">
            <a:noFill/>
            <a:miter lim="800000"/>
            <a:headEnd/>
            <a:tailEnd/>
          </a:ln>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34818" name="Text Box 2"/>
          <p:cNvSpPr txBox="1">
            <a:spLocks noChangeArrowheads="1"/>
          </p:cNvSpPr>
          <p:nvPr/>
        </p:nvSpPr>
        <p:spPr bwMode="auto">
          <a:xfrm>
            <a:off x="711200" y="252730"/>
            <a:ext cx="5616575" cy="460375"/>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一、饰面板</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瓷砖</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石材</a:t>
            </a:r>
            <a:r>
              <a:rPr lang="en-US" altLang="zh-CN" sz="2400">
                <a:solidFill>
                  <a:schemeClr val="tx1"/>
                </a:solidFill>
                <a:ea typeface="黑体" panose="02010609060101010101" pitchFamily="2" charset="-122"/>
              </a:rPr>
              <a:t>)</a:t>
            </a:r>
            <a:r>
              <a:rPr lang="en-US" altLang="zh-CN" sz="2400">
                <a:solidFill>
                  <a:srgbClr val="FFFFFF"/>
                </a:solidFill>
                <a:latin typeface="Times New Roman" panose="02020603050405020304" pitchFamily="18" charset="0"/>
                <a:ea typeface="华文中宋" pitchFamily="2" charset="-122"/>
              </a:rPr>
              <a:t>  </a:t>
            </a:r>
            <a:endParaRPr lang="en-US" altLang="zh-CN" sz="2400" b="0">
              <a:solidFill>
                <a:srgbClr val="FFFFFF"/>
              </a:solidFill>
              <a:latin typeface="Times New Roman" panose="02020603050405020304" pitchFamily="18" charset="0"/>
              <a:ea typeface="黑体" panose="02010609060101010101" pitchFamily="2" charset="-122"/>
            </a:endParaRPr>
          </a:p>
        </p:txBody>
      </p:sp>
      <p:sp>
        <p:nvSpPr>
          <p:cNvPr id="34819"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A10	</a:t>
            </a:r>
            <a:r>
              <a:rPr lang="zh-CN" altLang="en-US" sz="2200" b="0">
                <a:solidFill>
                  <a:schemeClr val="tx1"/>
                </a:solidFill>
                <a:ea typeface="黑体" panose="02010609060101010101" pitchFamily="2" charset="-122"/>
              </a:rPr>
              <a:t>窗台石收口</a:t>
            </a:r>
            <a:endParaRPr lang="zh-CN" altLang="en-US" sz="2200" b="0">
              <a:solidFill>
                <a:schemeClr val="tx1"/>
              </a:solidFill>
              <a:ea typeface="黑体" panose="02010609060101010101" pitchFamily="2" charset="-122"/>
            </a:endParaRPr>
          </a:p>
        </p:txBody>
      </p:sp>
      <p:sp>
        <p:nvSpPr>
          <p:cNvPr id="34820" name="矩形 3"/>
          <p:cNvSpPr>
            <a:spLocks noChangeArrowheads="1"/>
          </p:cNvSpPr>
          <p:nvPr/>
        </p:nvSpPr>
        <p:spPr bwMode="auto">
          <a:xfrm>
            <a:off x="558800" y="4271963"/>
            <a:ext cx="8585200" cy="118110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窗台石突出墙面</a:t>
            </a:r>
            <a:r>
              <a:rPr lang="en-US" altLang="zh-CN" sz="1400" b="0">
                <a:solidFill>
                  <a:srgbClr val="000000"/>
                </a:solidFill>
                <a:latin typeface="Times New Roman" panose="02020603050405020304" pitchFamily="18" charset="0"/>
                <a:ea typeface="仿宋" panose="02010609060101010101" pitchFamily="49" charset="-122"/>
              </a:rPr>
              <a:t>1</a:t>
            </a:r>
            <a:r>
              <a:rPr lang="zh-CN" altLang="en-US" sz="1400" b="0">
                <a:solidFill>
                  <a:srgbClr val="000000"/>
                </a:solidFill>
                <a:latin typeface="Times New Roman" panose="02020603050405020304" pitchFamily="18" charset="0"/>
                <a:ea typeface="仿宋" panose="02010609060101010101" pitchFamily="49" charset="-122"/>
              </a:rPr>
              <a:t>倍石材厚度，两侧宽于窗洞</a:t>
            </a:r>
            <a:r>
              <a:rPr lang="en-US" altLang="zh-CN" sz="1400" b="0">
                <a:solidFill>
                  <a:srgbClr val="000000"/>
                </a:solidFill>
                <a:latin typeface="Times New Roman" panose="02020603050405020304" pitchFamily="18" charset="0"/>
                <a:ea typeface="仿宋" panose="02010609060101010101" pitchFamily="49" charset="-122"/>
              </a:rPr>
              <a:t>1~2</a:t>
            </a:r>
            <a:r>
              <a:rPr lang="zh-CN" altLang="en-US" sz="1400" b="0">
                <a:solidFill>
                  <a:srgbClr val="000000"/>
                </a:solidFill>
                <a:latin typeface="Times New Roman" panose="02020603050405020304" pitchFamily="18" charset="0"/>
                <a:ea typeface="仿宋" panose="02010609060101010101" pitchFamily="49" charset="-122"/>
              </a:rPr>
              <a:t>倍石材厚度，窗台石与下贴线条之间可设“</a:t>
            </a:r>
            <a:r>
              <a:rPr lang="en-US" altLang="zh-CN" sz="1400" b="0">
                <a:solidFill>
                  <a:srgbClr val="000000"/>
                </a:solidFill>
                <a:latin typeface="Times New Roman" panose="02020603050405020304" pitchFamily="18" charset="0"/>
                <a:ea typeface="仿宋" panose="02010609060101010101" pitchFamily="49" charset="-122"/>
              </a:rPr>
              <a:t>V</a:t>
            </a:r>
            <a:r>
              <a:rPr lang="zh-CN" altLang="en-US" sz="1400" b="0">
                <a:solidFill>
                  <a:srgbClr val="000000"/>
                </a:solidFill>
                <a:latin typeface="Times New Roman" panose="02020603050405020304" pitchFamily="18" charset="0"/>
                <a:ea typeface="仿宋" panose="02010609060101010101" pitchFamily="49" charset="-122"/>
              </a:rPr>
              <a:t>”型槽，弱化石材胶粘拼缝；</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窗台石及下贴线条与墙不得存在离缝，便于墙面腻子收于阴角；</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窗台石外露边均需倒角</a:t>
            </a:r>
            <a:r>
              <a:rPr lang="en-US" altLang="zh-CN" sz="1400" b="0">
                <a:solidFill>
                  <a:srgbClr val="000000"/>
                </a:solidFill>
                <a:latin typeface="Times New Roman" panose="02020603050405020304" pitchFamily="18" charset="0"/>
                <a:ea typeface="仿宋" panose="02010609060101010101" pitchFamily="49" charset="-122"/>
              </a:rPr>
              <a:t>3mm</a:t>
            </a:r>
            <a:r>
              <a:rPr lang="zh-CN" altLang="en-US" sz="1400" b="0">
                <a:solidFill>
                  <a:srgbClr val="000000"/>
                </a:solidFill>
                <a:latin typeface="Times New Roman" panose="02020603050405020304" pitchFamily="18" charset="0"/>
                <a:ea typeface="仿宋" panose="02010609060101010101" pitchFamily="49" charset="-122"/>
              </a:rPr>
              <a:t>，可视面抛光；</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AutoNum type="arabicPeriod"/>
              <a:tabLst>
                <a:tab pos="228600" algn="l"/>
              </a:tabLst>
            </a:pPr>
            <a:r>
              <a:rPr lang="zh-CN" altLang="en-US" sz="1400" b="0">
                <a:solidFill>
                  <a:srgbClr val="000000"/>
                </a:solidFill>
                <a:ea typeface="仿宋" panose="02010609060101010101" pitchFamily="49" charset="-122"/>
              </a:rPr>
              <a:t>厨房、卫生间窗台采用墙砖铺贴，不宜单独设置窗台石。</a:t>
            </a:r>
            <a:endParaRPr lang="zh-CN" altLang="en-US" sz="1400" b="0">
              <a:solidFill>
                <a:srgbClr val="000000"/>
              </a:solidFill>
              <a:ea typeface="黑体" panose="02010609060101010101" pitchFamily="2" charset="-122"/>
            </a:endParaRPr>
          </a:p>
        </p:txBody>
      </p:sp>
      <p:pic>
        <p:nvPicPr>
          <p:cNvPr id="34821" name="图片 6"/>
          <p:cNvPicPr>
            <a:picLocks noChangeAspect="1" noChangeArrowheads="1"/>
          </p:cNvPicPr>
          <p:nvPr/>
        </p:nvPicPr>
        <p:blipFill>
          <a:blip r:embed="rId2" cstate="print"/>
          <a:srcRect/>
          <a:stretch>
            <a:fillRect/>
          </a:stretch>
        </p:blipFill>
        <p:spPr bwMode="auto">
          <a:xfrm>
            <a:off x="558800" y="970915"/>
            <a:ext cx="4319588" cy="2879725"/>
          </a:xfrm>
          <a:prstGeom prst="rect">
            <a:avLst/>
          </a:prstGeom>
          <a:noFill/>
          <a:ln w="9525">
            <a:noFill/>
            <a:miter lim="800000"/>
            <a:headEnd/>
            <a:tailEnd/>
          </a:ln>
        </p:spPr>
      </p:pic>
      <p:pic>
        <p:nvPicPr>
          <p:cNvPr id="34822" name="图片 7"/>
          <p:cNvPicPr>
            <a:picLocks noChangeAspect="1" noChangeArrowheads="1"/>
          </p:cNvPicPr>
          <p:nvPr/>
        </p:nvPicPr>
        <p:blipFill>
          <a:blip r:embed="rId3" cstate="print"/>
          <a:srcRect/>
          <a:stretch>
            <a:fillRect/>
          </a:stretch>
        </p:blipFill>
        <p:spPr bwMode="auto">
          <a:xfrm>
            <a:off x="4878388" y="970915"/>
            <a:ext cx="4319587" cy="2879725"/>
          </a:xfrm>
          <a:prstGeom prst="rect">
            <a:avLst/>
          </a:prstGeom>
          <a:noFill/>
          <a:ln w="9525">
            <a:noFill/>
            <a:miter lim="800000"/>
            <a:headEnd/>
            <a:tailEnd/>
          </a:ln>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35842" name="Text Box 2"/>
          <p:cNvSpPr txBox="1">
            <a:spLocks noChangeArrowheads="1"/>
          </p:cNvSpPr>
          <p:nvPr/>
        </p:nvSpPr>
        <p:spPr bwMode="auto">
          <a:xfrm>
            <a:off x="558800" y="213360"/>
            <a:ext cx="5616575" cy="460375"/>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一、饰面板</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瓷砖</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石材</a:t>
            </a:r>
            <a:r>
              <a:rPr lang="en-US" altLang="zh-CN" sz="2400">
                <a:solidFill>
                  <a:schemeClr val="tx1"/>
                </a:solidFill>
                <a:ea typeface="黑体" panose="02010609060101010101" pitchFamily="2" charset="-122"/>
              </a:rPr>
              <a:t>)</a:t>
            </a:r>
            <a:r>
              <a:rPr lang="en-US" altLang="zh-CN" sz="2400">
                <a:solidFill>
                  <a:srgbClr val="FFFFFF"/>
                </a:solidFill>
                <a:latin typeface="Times New Roman" panose="02020603050405020304" pitchFamily="18" charset="0"/>
                <a:ea typeface="华文中宋" pitchFamily="2" charset="-122"/>
              </a:rPr>
              <a:t>  </a:t>
            </a:r>
            <a:endParaRPr lang="en-US" altLang="zh-CN" sz="2400" b="0">
              <a:solidFill>
                <a:srgbClr val="FFFFFF"/>
              </a:solidFill>
              <a:latin typeface="Times New Roman" panose="02020603050405020304" pitchFamily="18" charset="0"/>
              <a:ea typeface="黑体" panose="02010609060101010101" pitchFamily="2" charset="-122"/>
            </a:endParaRPr>
          </a:p>
        </p:txBody>
      </p:sp>
      <p:sp>
        <p:nvSpPr>
          <p:cNvPr id="35843"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A12	</a:t>
            </a:r>
            <a:r>
              <a:rPr lang="zh-CN" altLang="en-US" sz="2200" b="0">
                <a:solidFill>
                  <a:schemeClr val="tx1"/>
                </a:solidFill>
                <a:ea typeface="黑体" panose="02010609060101010101" pitchFamily="2" charset="-122"/>
              </a:rPr>
              <a:t>瓷砖</a:t>
            </a:r>
            <a:r>
              <a:rPr lang="en-US" altLang="zh-CN" sz="2200" b="0">
                <a:solidFill>
                  <a:schemeClr val="tx1"/>
                </a:solidFill>
                <a:ea typeface="黑体" panose="02010609060101010101" pitchFamily="2" charset="-122"/>
              </a:rPr>
              <a:t>/</a:t>
            </a:r>
            <a:r>
              <a:rPr lang="zh-CN" altLang="en-US" sz="2200" b="0">
                <a:solidFill>
                  <a:schemeClr val="tx1"/>
                </a:solidFill>
                <a:ea typeface="黑体" panose="02010609060101010101" pitchFamily="2" charset="-122"/>
              </a:rPr>
              <a:t>石材踢脚线与墙离缝</a:t>
            </a:r>
            <a:endParaRPr lang="zh-CN" altLang="en-US" sz="2200" b="0">
              <a:solidFill>
                <a:schemeClr val="tx1"/>
              </a:solidFill>
              <a:ea typeface="黑体" panose="02010609060101010101" pitchFamily="2" charset="-122"/>
            </a:endParaRPr>
          </a:p>
        </p:txBody>
      </p:sp>
      <p:sp>
        <p:nvSpPr>
          <p:cNvPr id="35844" name="矩形 3"/>
          <p:cNvSpPr>
            <a:spLocks noChangeArrowheads="1"/>
          </p:cNvSpPr>
          <p:nvPr/>
        </p:nvSpPr>
        <p:spPr bwMode="auto">
          <a:xfrm>
            <a:off x="558800" y="4271963"/>
            <a:ext cx="8585200" cy="160655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瓷砖</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石材踢脚高于墙面装饰完成面</a:t>
            </a:r>
            <a:r>
              <a:rPr lang="en-US" altLang="zh-CN" sz="1400" b="0">
                <a:solidFill>
                  <a:srgbClr val="000000"/>
                </a:solidFill>
                <a:latin typeface="Times New Roman" panose="02020603050405020304" pitchFamily="18" charset="0"/>
                <a:ea typeface="仿宋" panose="02010609060101010101" pitchFamily="49" charset="-122"/>
              </a:rPr>
              <a:t>10~12mm</a:t>
            </a:r>
            <a:r>
              <a:rPr lang="zh-CN" altLang="en-US" sz="1400" b="0">
                <a:solidFill>
                  <a:srgbClr val="000000"/>
                </a:solidFill>
                <a:latin typeface="Times New Roman" panose="02020603050405020304" pitchFamily="18" charset="0"/>
                <a:ea typeface="仿宋" panose="02010609060101010101" pitchFamily="49" charset="-122"/>
              </a:rPr>
              <a:t>，为控制踢脚超厚，瓷砖踢脚需要控制粘结层厚度，石材踢脚需在墙面抹灰时注意预留出踢脚位置；</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踢脚线高度一致、结合牢固，立面接缝平整，阳角对接美观；</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室内楼梯靠墙侧必须设置踢脚线，防止踏步与墙之间离缝大小不一；</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墙面腻子施工时，需要预留踢脚线安装位置；</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瓷砖</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石材踢脚线需满粘固定，使用镘刀防止踢脚线空鼓；</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当瓷砖</a:t>
            </a:r>
            <a:r>
              <a:rPr lang="en-US" altLang="zh-CN" sz="1400" b="0">
                <a:solidFill>
                  <a:srgbClr val="000000"/>
                </a:solidFill>
                <a:ea typeface="仿宋" panose="02010609060101010101" pitchFamily="49" charset="-122"/>
              </a:rPr>
              <a:t>/</a:t>
            </a:r>
            <a:r>
              <a:rPr lang="zh-CN" altLang="en-US" sz="1400" b="0">
                <a:solidFill>
                  <a:srgbClr val="000000"/>
                </a:solidFill>
                <a:ea typeface="仿宋" panose="02010609060101010101" pitchFamily="49" charset="-122"/>
              </a:rPr>
              <a:t>石材踢脚线与墙离缝处理粘结层时，需在踢脚线顶部贴美纹纸进行腻子、涂料收口。</a:t>
            </a:r>
            <a:endParaRPr lang="zh-CN" altLang="en-US" sz="1400" b="0">
              <a:solidFill>
                <a:srgbClr val="000000"/>
              </a:solidFill>
              <a:ea typeface="黑体" panose="02010609060101010101" pitchFamily="2" charset="-122"/>
            </a:endParaRPr>
          </a:p>
        </p:txBody>
      </p:sp>
      <p:pic>
        <p:nvPicPr>
          <p:cNvPr id="35845" name="图片 6" descr="21"/>
          <p:cNvPicPr>
            <a:picLocks noChangeAspect="1" noChangeArrowheads="1"/>
          </p:cNvPicPr>
          <p:nvPr/>
        </p:nvPicPr>
        <p:blipFill>
          <a:blip r:embed="rId2" cstate="print"/>
          <a:srcRect/>
          <a:stretch>
            <a:fillRect/>
          </a:stretch>
        </p:blipFill>
        <p:spPr bwMode="auto">
          <a:xfrm>
            <a:off x="558800" y="1026160"/>
            <a:ext cx="3848100" cy="2876550"/>
          </a:xfrm>
          <a:prstGeom prst="rect">
            <a:avLst/>
          </a:prstGeom>
          <a:noFill/>
          <a:ln w="9525">
            <a:noFill/>
            <a:miter lim="800000"/>
            <a:headEnd/>
            <a:tailEnd/>
          </a:ln>
        </p:spPr>
      </p:pic>
      <p:pic>
        <p:nvPicPr>
          <p:cNvPr id="35846" name="图片 7" descr="27"/>
          <p:cNvPicPr>
            <a:picLocks noChangeAspect="1" noChangeArrowheads="1"/>
          </p:cNvPicPr>
          <p:nvPr/>
        </p:nvPicPr>
        <p:blipFill>
          <a:blip r:embed="rId3" cstate="print"/>
          <a:srcRect/>
          <a:stretch>
            <a:fillRect/>
          </a:stretch>
        </p:blipFill>
        <p:spPr bwMode="auto">
          <a:xfrm>
            <a:off x="5295900" y="1026160"/>
            <a:ext cx="3848100" cy="2876550"/>
          </a:xfrm>
          <a:prstGeom prst="rect">
            <a:avLst/>
          </a:prstGeom>
          <a:noFill/>
          <a:ln w="9525">
            <a:noFill/>
            <a:miter lim="800000"/>
            <a:headEnd/>
            <a:tailEnd/>
          </a:ln>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6355" y="-5715"/>
            <a:ext cx="9236075" cy="6869430"/>
          </a:xfrm>
          <a:prstGeom prst="rect">
            <a:avLst/>
          </a:prstGeom>
        </p:spPr>
      </p:pic>
      <p:sp>
        <p:nvSpPr>
          <p:cNvPr id="36866" name="Text Box 2"/>
          <p:cNvSpPr txBox="1">
            <a:spLocks noChangeArrowheads="1"/>
          </p:cNvSpPr>
          <p:nvPr/>
        </p:nvSpPr>
        <p:spPr bwMode="auto">
          <a:xfrm>
            <a:off x="34925" y="44450"/>
            <a:ext cx="5616575" cy="460375"/>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一、饰面板</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瓷砖</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石材</a:t>
            </a:r>
            <a:r>
              <a:rPr lang="en-US" altLang="zh-CN" sz="2400">
                <a:solidFill>
                  <a:schemeClr val="tx1"/>
                </a:solidFill>
                <a:ea typeface="黑体" panose="02010609060101010101" pitchFamily="2" charset="-122"/>
              </a:rPr>
              <a:t>)</a:t>
            </a:r>
            <a:r>
              <a:rPr lang="en-US" altLang="zh-CN" sz="2400">
                <a:solidFill>
                  <a:srgbClr val="FFFFFF"/>
                </a:solidFill>
                <a:latin typeface="Times New Roman" panose="02020603050405020304" pitchFamily="18" charset="0"/>
                <a:ea typeface="华文中宋" pitchFamily="2" charset="-122"/>
              </a:rPr>
              <a:t>  </a:t>
            </a:r>
            <a:endParaRPr lang="en-US" altLang="zh-CN" sz="2400" b="0">
              <a:solidFill>
                <a:srgbClr val="FFFFFF"/>
              </a:solidFill>
              <a:latin typeface="Times New Roman" panose="02020603050405020304" pitchFamily="18" charset="0"/>
              <a:ea typeface="黑体" panose="02010609060101010101" pitchFamily="2" charset="-122"/>
            </a:endParaRPr>
          </a:p>
        </p:txBody>
      </p:sp>
      <p:sp>
        <p:nvSpPr>
          <p:cNvPr id="36867"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A11	</a:t>
            </a:r>
            <a:r>
              <a:rPr lang="zh-CN" altLang="en-US" sz="2200" b="0">
                <a:solidFill>
                  <a:schemeClr val="tx1"/>
                </a:solidFill>
                <a:ea typeface="黑体" panose="02010609060101010101" pitchFamily="2" charset="-122"/>
              </a:rPr>
              <a:t>地漏做法</a:t>
            </a:r>
            <a:endParaRPr lang="zh-CN" altLang="en-US" sz="2200" b="0">
              <a:solidFill>
                <a:schemeClr val="tx1"/>
              </a:solidFill>
              <a:ea typeface="黑体" panose="02010609060101010101" pitchFamily="2" charset="-122"/>
            </a:endParaRPr>
          </a:p>
        </p:txBody>
      </p:sp>
      <p:sp>
        <p:nvSpPr>
          <p:cNvPr id="36868" name="矩形 3"/>
          <p:cNvSpPr>
            <a:spLocks noChangeArrowheads="1"/>
          </p:cNvSpPr>
          <p:nvPr/>
        </p:nvSpPr>
        <p:spPr bwMode="auto">
          <a:xfrm>
            <a:off x="558800" y="4271963"/>
            <a:ext cx="8585200" cy="54292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卫生间、阳台水沟宜与地漏基座同宽，水沟找坡侧面不得出露铺贴砂浆层；</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采用四边倒八字角方式拼花地漏时，地漏需居中，返水方向明显。</a:t>
            </a:r>
            <a:endParaRPr lang="zh-CN" altLang="en-US" sz="1400" b="0">
              <a:solidFill>
                <a:srgbClr val="000000"/>
              </a:solidFill>
              <a:ea typeface="黑体" panose="02010609060101010101" pitchFamily="2" charset="-122"/>
            </a:endParaRPr>
          </a:p>
        </p:txBody>
      </p:sp>
      <p:pic>
        <p:nvPicPr>
          <p:cNvPr id="36869" name="图片 6"/>
          <p:cNvPicPr>
            <a:picLocks noChangeAspect="1" noChangeArrowheads="1"/>
          </p:cNvPicPr>
          <p:nvPr/>
        </p:nvPicPr>
        <p:blipFill>
          <a:blip r:embed="rId2" cstate="print"/>
          <a:srcRect/>
          <a:stretch>
            <a:fillRect/>
          </a:stretch>
        </p:blipFill>
        <p:spPr bwMode="auto">
          <a:xfrm>
            <a:off x="558800" y="1064895"/>
            <a:ext cx="4319588" cy="2879725"/>
          </a:xfrm>
          <a:prstGeom prst="rect">
            <a:avLst/>
          </a:prstGeom>
          <a:noFill/>
          <a:ln w="9525">
            <a:noFill/>
            <a:miter lim="800000"/>
            <a:headEnd/>
            <a:tailEnd/>
          </a:ln>
        </p:spPr>
      </p:pic>
      <p:pic>
        <p:nvPicPr>
          <p:cNvPr id="36870" name="图片 7"/>
          <p:cNvPicPr>
            <a:picLocks noChangeAspect="1" noChangeArrowheads="1"/>
          </p:cNvPicPr>
          <p:nvPr/>
        </p:nvPicPr>
        <p:blipFill>
          <a:blip r:embed="rId3" cstate="print"/>
          <a:srcRect/>
          <a:stretch>
            <a:fillRect/>
          </a:stretch>
        </p:blipFill>
        <p:spPr bwMode="auto">
          <a:xfrm>
            <a:off x="4865370" y="1058545"/>
            <a:ext cx="4324350" cy="2886075"/>
          </a:xfrm>
          <a:prstGeom prst="rect">
            <a:avLst/>
          </a:prstGeom>
          <a:noFill/>
          <a:ln w="9525">
            <a:noFill/>
            <a:miter lim="800000"/>
            <a:headEnd/>
            <a:tailEnd/>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81915" y="-5715"/>
            <a:ext cx="9236075" cy="6869430"/>
          </a:xfrm>
          <a:prstGeom prst="rect">
            <a:avLst/>
          </a:prstGeom>
        </p:spPr>
      </p:pic>
      <p:sp>
        <p:nvSpPr>
          <p:cNvPr id="37890" name="Text Box 2"/>
          <p:cNvSpPr txBox="1">
            <a:spLocks noChangeArrowheads="1"/>
          </p:cNvSpPr>
          <p:nvPr/>
        </p:nvSpPr>
        <p:spPr bwMode="auto">
          <a:xfrm>
            <a:off x="34925" y="44450"/>
            <a:ext cx="5616575" cy="460375"/>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一、饰面板</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瓷砖</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石材</a:t>
            </a:r>
            <a:r>
              <a:rPr lang="en-US" altLang="zh-CN" sz="2400">
                <a:solidFill>
                  <a:schemeClr val="tx1"/>
                </a:solidFill>
                <a:ea typeface="黑体" panose="02010609060101010101" pitchFamily="2" charset="-122"/>
              </a:rPr>
              <a:t>)</a:t>
            </a:r>
            <a:r>
              <a:rPr lang="en-US" altLang="zh-CN" sz="2400">
                <a:solidFill>
                  <a:srgbClr val="FFFFFF"/>
                </a:solidFill>
                <a:latin typeface="Times New Roman" panose="02020603050405020304" pitchFamily="18" charset="0"/>
                <a:ea typeface="华文中宋" pitchFamily="2" charset="-122"/>
              </a:rPr>
              <a:t>  </a:t>
            </a:r>
            <a:endParaRPr lang="en-US" altLang="zh-CN" sz="2400" b="0">
              <a:solidFill>
                <a:srgbClr val="FFFFFF"/>
              </a:solidFill>
              <a:latin typeface="Times New Roman" panose="02020603050405020304" pitchFamily="18" charset="0"/>
              <a:ea typeface="黑体" panose="02010609060101010101" pitchFamily="2" charset="-122"/>
            </a:endParaRPr>
          </a:p>
        </p:txBody>
      </p:sp>
      <p:sp>
        <p:nvSpPr>
          <p:cNvPr id="37891"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A13	</a:t>
            </a:r>
            <a:r>
              <a:rPr lang="zh-CN" altLang="en-US" sz="2200" b="0">
                <a:solidFill>
                  <a:schemeClr val="tx1"/>
                </a:solidFill>
                <a:ea typeface="黑体" panose="02010609060101010101" pitchFamily="2" charset="-122"/>
              </a:rPr>
              <a:t>墙砖面开洞</a:t>
            </a:r>
            <a:endParaRPr lang="zh-CN" altLang="en-US" sz="2200" b="0">
              <a:solidFill>
                <a:schemeClr val="tx1"/>
              </a:solidFill>
              <a:ea typeface="黑体" panose="02010609060101010101" pitchFamily="2" charset="-122"/>
            </a:endParaRPr>
          </a:p>
        </p:txBody>
      </p:sp>
      <p:sp>
        <p:nvSpPr>
          <p:cNvPr id="37892" name="矩形 3"/>
          <p:cNvSpPr>
            <a:spLocks noChangeArrowheads="1"/>
          </p:cNvSpPr>
          <p:nvPr/>
        </p:nvSpPr>
        <p:spPr bwMode="auto">
          <a:xfrm>
            <a:off x="558800" y="4292600"/>
            <a:ext cx="8585200" cy="54292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墙面预留管周边面砖需应用专用工具钻圆形孔洞，不得将墙地砖切割后拼贴；</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突出墙面设备整砖套割吻合，严禁跨缝安装，要求安装平整，不显缝，与墙拼缝均匀。</a:t>
            </a:r>
            <a:endParaRPr lang="zh-CN" altLang="en-US" sz="1400" b="0">
              <a:solidFill>
                <a:srgbClr val="000000"/>
              </a:solidFill>
              <a:ea typeface="黑体" panose="02010609060101010101" pitchFamily="2" charset="-122"/>
            </a:endParaRPr>
          </a:p>
        </p:txBody>
      </p:sp>
      <p:pic>
        <p:nvPicPr>
          <p:cNvPr id="37893" name="图片 6"/>
          <p:cNvPicPr>
            <a:picLocks noChangeAspect="1" noChangeArrowheads="1"/>
          </p:cNvPicPr>
          <p:nvPr/>
        </p:nvPicPr>
        <p:blipFill>
          <a:blip r:embed="rId2" cstate="print"/>
          <a:srcRect/>
          <a:stretch>
            <a:fillRect/>
          </a:stretch>
        </p:blipFill>
        <p:spPr bwMode="auto">
          <a:xfrm>
            <a:off x="558800" y="956945"/>
            <a:ext cx="4319588" cy="2879725"/>
          </a:xfrm>
          <a:prstGeom prst="rect">
            <a:avLst/>
          </a:prstGeom>
          <a:noFill/>
          <a:ln w="9525">
            <a:noFill/>
            <a:miter lim="800000"/>
            <a:headEnd/>
            <a:tailEnd/>
          </a:ln>
        </p:spPr>
      </p:pic>
      <p:pic>
        <p:nvPicPr>
          <p:cNvPr id="37894" name="图片 7"/>
          <p:cNvPicPr>
            <a:picLocks noChangeAspect="1" noChangeArrowheads="1"/>
          </p:cNvPicPr>
          <p:nvPr/>
        </p:nvPicPr>
        <p:blipFill>
          <a:blip r:embed="rId3" cstate="print"/>
          <a:srcRect/>
          <a:stretch>
            <a:fillRect/>
          </a:stretch>
        </p:blipFill>
        <p:spPr bwMode="auto">
          <a:xfrm>
            <a:off x="4834573" y="956945"/>
            <a:ext cx="4319587" cy="2879725"/>
          </a:xfrm>
          <a:prstGeom prst="rect">
            <a:avLst/>
          </a:prstGeom>
          <a:noFill/>
          <a:ln w="9525">
            <a:noFill/>
            <a:miter lim="800000"/>
            <a:headEnd/>
            <a:tailEnd/>
          </a:ln>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25400" y="3175"/>
            <a:ext cx="9185275" cy="6869430"/>
          </a:xfrm>
          <a:prstGeom prst="rect">
            <a:avLst/>
          </a:prstGeom>
        </p:spPr>
      </p:pic>
      <p:sp>
        <p:nvSpPr>
          <p:cNvPr id="9218" name="Rectangle 2"/>
          <p:cNvSpPr>
            <a:spLocks noGrp="1" noChangeArrowheads="1"/>
          </p:cNvSpPr>
          <p:nvPr>
            <p:ph type="title"/>
          </p:nvPr>
        </p:nvSpPr>
        <p:spPr>
          <a:xfrm>
            <a:off x="395288" y="692150"/>
            <a:ext cx="8158162" cy="5473700"/>
          </a:xfrm>
        </p:spPr>
        <p:txBody>
          <a:bodyPr/>
          <a:lstStyle/>
          <a:p>
            <a:pPr algn="l" eaLnBrk="1" hangingPunct="1">
              <a:buClr>
                <a:schemeClr val="tx1"/>
              </a:buClr>
              <a:buFont typeface="Wingdings" panose="05000000000000000000" pitchFamily="2" charset="2"/>
              <a:buNone/>
            </a:pPr>
            <a:r>
              <a:rPr lang="en-US" altLang="zh-CN" sz="1200" b="1" smtClean="0">
                <a:latin typeface="宋体" panose="02010600030101010101" pitchFamily="2" charset="-122"/>
              </a:rPr>
              <a:t> </a:t>
            </a:r>
            <a:r>
              <a:rPr lang="zh-CN" altLang="en-US" sz="1200" b="1" smtClean="0">
                <a:solidFill>
                  <a:srgbClr val="FF6600"/>
                </a:solidFill>
              </a:rPr>
              <a:t>四、工程配置标准</a:t>
            </a:r>
            <a:br>
              <a:rPr lang="zh-CN" altLang="en-US" sz="1200" b="1" smtClean="0">
                <a:solidFill>
                  <a:srgbClr val="FF6600"/>
                </a:solidFill>
              </a:rPr>
            </a:br>
            <a:br>
              <a:rPr lang="en-US" sz="1200" b="1" smtClean="0">
                <a:solidFill>
                  <a:srgbClr val="FF6600"/>
                </a:solidFill>
              </a:rPr>
            </a:br>
            <a:r>
              <a:rPr lang="en-US" sz="1200" b="1" smtClean="0">
                <a:solidFill>
                  <a:srgbClr val="FF6600"/>
                </a:solidFill>
              </a:rPr>
              <a:t>   </a:t>
            </a:r>
            <a:r>
              <a:rPr lang="en-US" altLang="zh-CN" sz="1200" b="1" smtClean="0">
                <a:latin typeface="宋体" panose="02010600030101010101" pitchFamily="2" charset="-122"/>
              </a:rPr>
              <a:t>a</a:t>
            </a:r>
            <a:r>
              <a:rPr lang="zh-CN" altLang="en-US" sz="1200" b="1" smtClean="0">
                <a:latin typeface="宋体" panose="02010600030101010101" pitchFamily="2" charset="-122"/>
              </a:rPr>
              <a:t>、</a:t>
            </a:r>
            <a:r>
              <a:rPr lang="en-US" sz="1200" b="1" smtClean="0">
                <a:latin typeface="宋体" panose="02010600030101010101" pitchFamily="2" charset="-122"/>
              </a:rPr>
              <a:t>公区      </a:t>
            </a:r>
            <a:r>
              <a:rPr lang="en-US" altLang="zh-CN" sz="1200" b="1" smtClean="0">
                <a:latin typeface="宋体" panose="02010600030101010101" pitchFamily="2" charset="-122"/>
              </a:rPr>
              <a:t>b</a:t>
            </a:r>
            <a:r>
              <a:rPr lang="zh-CN" altLang="en-US" sz="1200" b="1" smtClean="0">
                <a:latin typeface="宋体" panose="02010600030101010101" pitchFamily="2" charset="-122"/>
              </a:rPr>
              <a:t>、户内</a:t>
            </a:r>
            <a:br>
              <a:rPr lang="zh-CN" altLang="en-US" sz="1200" b="1" smtClean="0">
                <a:latin typeface="宋体" panose="02010600030101010101" pitchFamily="2" charset="-122"/>
              </a:rPr>
            </a:br>
            <a:br>
              <a:rPr lang="zh-CN" altLang="en-US" sz="1200" b="1" smtClean="0">
                <a:latin typeface="宋体" panose="02010600030101010101" pitchFamily="2" charset="-122"/>
              </a:rPr>
            </a:br>
            <a:r>
              <a:rPr lang="zh-CN" altLang="en-US" sz="1200" b="1" smtClean="0">
                <a:solidFill>
                  <a:srgbClr val="FF6600"/>
                </a:solidFill>
              </a:rPr>
              <a:t>五、精装修施工规范要求及施工图集</a:t>
            </a:r>
            <a:br>
              <a:rPr lang="zh-CN" altLang="en-US" sz="1200" b="1" smtClean="0">
                <a:solidFill>
                  <a:srgbClr val="FF6600"/>
                </a:solidFill>
              </a:rPr>
            </a:br>
            <a:br>
              <a:rPr lang="en-US" sz="1200" b="1" smtClean="0">
                <a:solidFill>
                  <a:srgbClr val="FF6600"/>
                </a:solidFill>
              </a:rPr>
            </a:br>
            <a:r>
              <a:rPr lang="zh-CN" altLang="en-US" sz="1200" b="1" smtClean="0">
                <a:solidFill>
                  <a:srgbClr val="FF6600"/>
                </a:solidFill>
              </a:rPr>
              <a:t>六、精装修施工易出现的问题及隐蔽工程问题图集</a:t>
            </a:r>
            <a:br>
              <a:rPr lang="en-US" sz="1200" b="1" smtClean="0">
                <a:solidFill>
                  <a:srgbClr val="FF6600"/>
                </a:solidFill>
              </a:rPr>
            </a:br>
            <a:br>
              <a:rPr lang="zh-CN" altLang="en-US" sz="1200" b="1" smtClean="0">
                <a:solidFill>
                  <a:srgbClr val="FF6600"/>
                </a:solidFill>
              </a:rPr>
            </a:br>
            <a:r>
              <a:rPr lang="zh-CN" altLang="en-US" sz="1200" b="1" smtClean="0">
                <a:solidFill>
                  <a:srgbClr val="FF6600"/>
                </a:solidFill>
              </a:rPr>
              <a:t>七、工程施工工艺共性问题</a:t>
            </a:r>
            <a:br>
              <a:rPr lang="zh-CN" altLang="en-US" sz="1200" b="1" smtClean="0">
                <a:solidFill>
                  <a:srgbClr val="FF6600"/>
                </a:solidFill>
              </a:rPr>
            </a:br>
            <a:br>
              <a:rPr lang="en-US" sz="1200" b="1" smtClean="0">
                <a:solidFill>
                  <a:srgbClr val="FF6600"/>
                </a:solidFill>
              </a:rPr>
            </a:br>
            <a:r>
              <a:rPr lang="zh-CN" altLang="en-US" sz="1200" b="1" smtClean="0"/>
              <a:t> </a:t>
            </a:r>
            <a:r>
              <a:rPr lang="en-US" sz="1200" b="1" smtClean="0"/>
              <a:t>   </a:t>
            </a:r>
            <a:r>
              <a:rPr lang="en-US" altLang="zh-CN" sz="1200" b="1" smtClean="0">
                <a:latin typeface="宋体" panose="02010600030101010101" pitchFamily="2" charset="-122"/>
              </a:rPr>
              <a:t>a</a:t>
            </a:r>
            <a:r>
              <a:rPr lang="zh-CN" altLang="en-US" sz="1200" b="1" smtClean="0">
                <a:latin typeface="宋体" panose="02010600030101010101" pitchFamily="2" charset="-122"/>
              </a:rPr>
              <a:t>、</a:t>
            </a:r>
            <a:r>
              <a:rPr lang="zh-CN" altLang="en-US" sz="1200" b="1" smtClean="0"/>
              <a:t>门窗类   </a:t>
            </a:r>
            <a:r>
              <a:rPr lang="en-US" sz="1200" b="1" smtClean="0"/>
              <a:t>   </a:t>
            </a:r>
            <a:r>
              <a:rPr lang="en-US" altLang="zh-CN" sz="1200" b="1" smtClean="0">
                <a:latin typeface="宋体" panose="02010600030101010101" pitchFamily="2" charset="-122"/>
              </a:rPr>
              <a:t>b</a:t>
            </a:r>
            <a:r>
              <a:rPr lang="zh-CN" altLang="en-US" sz="1200" b="1" smtClean="0">
                <a:latin typeface="宋体" panose="02010600030101010101" pitchFamily="2" charset="-122"/>
              </a:rPr>
              <a:t>、</a:t>
            </a:r>
            <a:r>
              <a:rPr lang="zh-CN" altLang="en-US" sz="1200" b="1" smtClean="0"/>
              <a:t>墙面</a:t>
            </a:r>
            <a:r>
              <a:rPr lang="zh-CN" altLang="en-US" sz="1200" b="1" smtClean="0">
                <a:sym typeface="+mn-ea"/>
              </a:rPr>
              <a:t>类     </a:t>
            </a:r>
            <a:r>
              <a:rPr lang="en-US" altLang="zh-CN" sz="1200" b="1" smtClean="0">
                <a:latin typeface="宋体" panose="02010600030101010101" pitchFamily="2" charset="-122"/>
              </a:rPr>
              <a:t>c</a:t>
            </a:r>
            <a:r>
              <a:rPr lang="zh-CN" altLang="en-US" sz="1200" b="1" smtClean="0">
                <a:latin typeface="宋体" panose="02010600030101010101" pitchFamily="2" charset="-122"/>
              </a:rPr>
              <a:t>、</a:t>
            </a:r>
            <a:r>
              <a:rPr lang="zh-CN" altLang="en-US" sz="1200" b="1" smtClean="0"/>
              <a:t>木地板类</a:t>
            </a:r>
            <a:r>
              <a:rPr lang="en-US" sz="1200" b="1" smtClean="0"/>
              <a:t>     </a:t>
            </a:r>
            <a:r>
              <a:rPr lang="en-US" altLang="zh-CN" sz="1200" b="1" smtClean="0">
                <a:latin typeface="宋体" panose="02010600030101010101" pitchFamily="2" charset="-122"/>
              </a:rPr>
              <a:t>d</a:t>
            </a:r>
            <a:r>
              <a:rPr lang="zh-CN" altLang="en-US" sz="1200" b="1" smtClean="0">
                <a:latin typeface="宋体" panose="02010600030101010101" pitchFamily="2" charset="-122"/>
              </a:rPr>
              <a:t>、</a:t>
            </a:r>
            <a:r>
              <a:rPr lang="zh-CN" altLang="en-US" sz="1200" b="1" smtClean="0"/>
              <a:t>地面类       </a:t>
            </a:r>
            <a:r>
              <a:rPr lang="en-US" altLang="zh-CN" sz="1200" b="1" smtClean="0">
                <a:latin typeface="宋体" panose="02010600030101010101" pitchFamily="2" charset="-122"/>
              </a:rPr>
              <a:t>e</a:t>
            </a:r>
            <a:r>
              <a:rPr lang="zh-CN" altLang="en-US" sz="1200" b="1" smtClean="0">
                <a:latin typeface="宋体" panose="02010600030101010101" pitchFamily="2" charset="-122"/>
              </a:rPr>
              <a:t>、</a:t>
            </a:r>
            <a:r>
              <a:rPr lang="zh-CN" altLang="en-US" sz="1200" b="1" smtClean="0"/>
              <a:t>厨房类       </a:t>
            </a:r>
            <a:r>
              <a:rPr lang="en-US" altLang="zh-CN" sz="1200" b="1" smtClean="0">
                <a:latin typeface="宋体" panose="02010600030101010101" pitchFamily="2" charset="-122"/>
              </a:rPr>
              <a:t>f</a:t>
            </a:r>
            <a:r>
              <a:rPr lang="zh-CN" altLang="en-US" sz="1200" b="1" smtClean="0">
                <a:latin typeface="宋体" panose="02010600030101010101" pitchFamily="2" charset="-122"/>
              </a:rPr>
              <a:t>、</a:t>
            </a:r>
            <a:r>
              <a:rPr lang="zh-CN" altLang="en-US" sz="1200" b="1" smtClean="0"/>
              <a:t>空调类     </a:t>
            </a:r>
            <a:r>
              <a:rPr lang="en-US" altLang="zh-CN" sz="1200" b="1" smtClean="0">
                <a:latin typeface="宋体" panose="02010600030101010101" pitchFamily="2" charset="-122"/>
              </a:rPr>
              <a:t>g</a:t>
            </a:r>
            <a:r>
              <a:rPr lang="zh-CN" altLang="en-US" sz="1200" b="1" smtClean="0">
                <a:latin typeface="宋体" panose="02010600030101010101" pitchFamily="2" charset="-122"/>
              </a:rPr>
              <a:t>、</a:t>
            </a:r>
            <a:r>
              <a:rPr lang="zh-CN" altLang="en-US" sz="1200" b="1" smtClean="0"/>
              <a:t>卫生间类     </a:t>
            </a:r>
            <a:r>
              <a:rPr lang="en-US" altLang="zh-CN" sz="1200" b="1" smtClean="0">
                <a:latin typeface="宋体" panose="02010600030101010101" pitchFamily="2" charset="-122"/>
              </a:rPr>
              <a:t>h</a:t>
            </a:r>
            <a:r>
              <a:rPr lang="zh-CN" altLang="en-US" sz="1200" b="1" smtClean="0">
                <a:latin typeface="宋体" panose="02010600030101010101" pitchFamily="2" charset="-122"/>
              </a:rPr>
              <a:t>、</a:t>
            </a:r>
            <a:r>
              <a:rPr lang="zh-CN" altLang="en-US" sz="1200" b="1" smtClean="0"/>
              <a:t>强弱电类</a:t>
            </a:r>
            <a:br>
              <a:rPr lang="zh-CN" altLang="en-US" sz="1200" b="1" smtClean="0"/>
            </a:br>
            <a:r>
              <a:rPr lang="zh-CN" altLang="en-US" sz="1200" b="1" smtClean="0">
                <a:latin typeface="宋体" panose="02010600030101010101" pitchFamily="2" charset="-122"/>
                <a:sym typeface="+mn-ea"/>
              </a:rPr>
              <a:t>  </a:t>
            </a:r>
            <a:r>
              <a:rPr lang="en-US" altLang="zh-CN" sz="1200" b="1" smtClean="0">
                <a:latin typeface="宋体" panose="02010600030101010101" pitchFamily="2" charset="-122"/>
                <a:sym typeface="+mn-ea"/>
              </a:rPr>
              <a:t>b</a:t>
            </a:r>
            <a:r>
              <a:rPr lang="zh-CN" altLang="en-US" sz="1200" b="1" smtClean="0">
                <a:latin typeface="宋体" panose="02010600030101010101" pitchFamily="2" charset="-122"/>
                <a:sym typeface="+mn-ea"/>
              </a:rPr>
              <a:t>、通用原则</a:t>
            </a:r>
            <a:endParaRPr lang="zh-CN" altLang="en-US" sz="1200" b="1" smtClean="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41275"/>
            <a:ext cx="9236075" cy="6869430"/>
          </a:xfrm>
          <a:prstGeom prst="rect">
            <a:avLst/>
          </a:prstGeom>
        </p:spPr>
      </p:pic>
      <p:sp>
        <p:nvSpPr>
          <p:cNvPr id="38914" name="Text Box 2"/>
          <p:cNvSpPr txBox="1">
            <a:spLocks noChangeArrowheads="1"/>
          </p:cNvSpPr>
          <p:nvPr/>
        </p:nvSpPr>
        <p:spPr bwMode="auto">
          <a:xfrm>
            <a:off x="736600" y="162560"/>
            <a:ext cx="5616575" cy="460375"/>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一、饰面板</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瓷砖</a:t>
            </a:r>
            <a:r>
              <a:rPr lang="en-US" altLang="zh-CN" sz="2400">
                <a:solidFill>
                  <a:schemeClr val="tx1"/>
                </a:solidFill>
                <a:ea typeface="黑体" panose="02010609060101010101" pitchFamily="2" charset="-122"/>
              </a:rPr>
              <a:t>/</a:t>
            </a:r>
            <a:r>
              <a:rPr lang="zh-CN" altLang="en-US" sz="2400">
                <a:solidFill>
                  <a:schemeClr val="tx1"/>
                </a:solidFill>
                <a:ea typeface="黑体" panose="02010609060101010101" pitchFamily="2" charset="-122"/>
              </a:rPr>
              <a:t>石材</a:t>
            </a:r>
            <a:r>
              <a:rPr lang="en-US" altLang="zh-CN" sz="2400">
                <a:solidFill>
                  <a:schemeClr val="tx1"/>
                </a:solidFill>
                <a:ea typeface="黑体" panose="02010609060101010101" pitchFamily="2" charset="-122"/>
              </a:rPr>
              <a:t>)</a:t>
            </a:r>
            <a:r>
              <a:rPr lang="en-US" altLang="zh-CN" sz="2400">
                <a:solidFill>
                  <a:srgbClr val="FFFFFF"/>
                </a:solidFill>
                <a:latin typeface="Times New Roman" panose="02020603050405020304" pitchFamily="18" charset="0"/>
                <a:ea typeface="华文中宋" pitchFamily="2" charset="-122"/>
              </a:rPr>
              <a:t>  </a:t>
            </a:r>
            <a:endParaRPr lang="en-US" altLang="zh-CN" sz="2400" b="0">
              <a:solidFill>
                <a:srgbClr val="FFFFFF"/>
              </a:solidFill>
              <a:latin typeface="Times New Roman" panose="02020603050405020304" pitchFamily="18" charset="0"/>
              <a:ea typeface="黑体" panose="02010609060101010101" pitchFamily="2" charset="-122"/>
            </a:endParaRPr>
          </a:p>
        </p:txBody>
      </p:sp>
      <p:sp>
        <p:nvSpPr>
          <p:cNvPr id="38915"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A14	</a:t>
            </a:r>
            <a:r>
              <a:rPr lang="zh-CN" altLang="en-US" sz="2200" b="0">
                <a:solidFill>
                  <a:schemeClr val="tx1"/>
                </a:solidFill>
                <a:ea typeface="黑体" panose="02010609060101010101" pitchFamily="2" charset="-122"/>
              </a:rPr>
              <a:t>瓷砖</a:t>
            </a:r>
            <a:r>
              <a:rPr lang="en-US" altLang="zh-CN" sz="2200" b="0">
                <a:solidFill>
                  <a:schemeClr val="tx1"/>
                </a:solidFill>
                <a:ea typeface="黑体" panose="02010609060101010101" pitchFamily="2" charset="-122"/>
              </a:rPr>
              <a:t>/</a:t>
            </a:r>
            <a:r>
              <a:rPr lang="zh-CN" altLang="en-US" sz="2200" b="0">
                <a:solidFill>
                  <a:schemeClr val="tx1"/>
                </a:solidFill>
                <a:ea typeface="黑体" panose="02010609060101010101" pitchFamily="2" charset="-122"/>
              </a:rPr>
              <a:t>石材面打胶部位限定</a:t>
            </a:r>
            <a:endParaRPr lang="zh-CN" altLang="en-US" sz="2200" b="0">
              <a:solidFill>
                <a:schemeClr val="tx1"/>
              </a:solidFill>
              <a:ea typeface="黑体" panose="02010609060101010101" pitchFamily="2" charset="-122"/>
            </a:endParaRPr>
          </a:p>
        </p:txBody>
      </p:sp>
      <p:sp>
        <p:nvSpPr>
          <p:cNvPr id="38916" name="矩形 3"/>
          <p:cNvSpPr>
            <a:spLocks noChangeArrowheads="1"/>
          </p:cNvSpPr>
          <p:nvPr/>
        </p:nvSpPr>
        <p:spPr bwMode="auto">
          <a:xfrm>
            <a:off x="558800" y="4271963"/>
            <a:ext cx="8585200" cy="118110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瓷砖</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石材墙地面与门贴脸、收纳系统台面石、收纳系统调节板、收纳系统柜体、淋浴房门、淋浴房挡水石之间可以打细胶，其余部位严禁打胶； </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注意龙头与墙距离过小无法打胶时，需要打胶完成后方可安装，保证打胶平顺；</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厨卫间采用中性防霉硅胶，打完后马上用手挤缝，外露宽度不超过</a:t>
            </a:r>
            <a:r>
              <a:rPr lang="en-US" altLang="zh-CN" sz="1400" b="0">
                <a:solidFill>
                  <a:srgbClr val="000000"/>
                </a:solidFill>
                <a:latin typeface="Times New Roman" panose="02020603050405020304" pitchFamily="18" charset="0"/>
                <a:ea typeface="仿宋" panose="02010609060101010101" pitchFamily="49" charset="-122"/>
              </a:rPr>
              <a:t>5mm</a:t>
            </a:r>
            <a:r>
              <a:rPr lang="zh-CN" altLang="en-US" sz="1400" b="0">
                <a:solidFill>
                  <a:srgbClr val="000000"/>
                </a:solidFill>
                <a:latin typeface="Times New Roman" panose="02020603050405020304" pitchFamily="18" charset="0"/>
                <a:ea typeface="仿宋" panose="02010609060101010101" pitchFamily="49" charset="-122"/>
              </a:rPr>
              <a:t>；</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AutoNum type="arabicPeriod"/>
              <a:tabLst>
                <a:tab pos="228600" algn="l"/>
              </a:tabLst>
            </a:pPr>
            <a:r>
              <a:rPr lang="zh-CN" altLang="en-US" sz="1400" b="0">
                <a:solidFill>
                  <a:srgbClr val="000000"/>
                </a:solidFill>
                <a:ea typeface="仿宋" panose="02010609060101010101" pitchFamily="49" charset="-122"/>
              </a:rPr>
              <a:t>所有打胶不得按工种进行划分，需指定专人进行。</a:t>
            </a:r>
            <a:endParaRPr lang="zh-CN" altLang="en-US" sz="1400" b="0">
              <a:solidFill>
                <a:srgbClr val="000000"/>
              </a:solidFill>
              <a:ea typeface="黑体" panose="02010609060101010101" pitchFamily="2" charset="-122"/>
            </a:endParaRPr>
          </a:p>
        </p:txBody>
      </p:sp>
      <p:pic>
        <p:nvPicPr>
          <p:cNvPr id="38917" name="图片 6"/>
          <p:cNvPicPr>
            <a:picLocks noChangeAspect="1" noChangeArrowheads="1"/>
          </p:cNvPicPr>
          <p:nvPr/>
        </p:nvPicPr>
        <p:blipFill>
          <a:blip r:embed="rId2" cstate="print"/>
          <a:srcRect/>
          <a:stretch>
            <a:fillRect/>
          </a:stretch>
        </p:blipFill>
        <p:spPr bwMode="auto">
          <a:xfrm>
            <a:off x="558483" y="1056640"/>
            <a:ext cx="4321175" cy="2879725"/>
          </a:xfrm>
          <a:prstGeom prst="rect">
            <a:avLst/>
          </a:prstGeom>
          <a:noFill/>
          <a:ln w="9525">
            <a:noFill/>
            <a:miter lim="800000"/>
            <a:headEnd/>
            <a:tailEnd/>
          </a:ln>
        </p:spPr>
      </p:pic>
      <p:pic>
        <p:nvPicPr>
          <p:cNvPr id="38918" name="图片 7"/>
          <p:cNvPicPr>
            <a:picLocks noChangeAspect="1" noChangeArrowheads="1"/>
          </p:cNvPicPr>
          <p:nvPr/>
        </p:nvPicPr>
        <p:blipFill>
          <a:blip r:embed="rId3" cstate="print"/>
          <a:srcRect/>
          <a:stretch>
            <a:fillRect/>
          </a:stretch>
        </p:blipFill>
        <p:spPr bwMode="auto">
          <a:xfrm>
            <a:off x="4879975" y="1056640"/>
            <a:ext cx="4175760" cy="2879725"/>
          </a:xfrm>
          <a:prstGeom prst="rect">
            <a:avLst/>
          </a:prstGeom>
          <a:noFill/>
          <a:ln w="9525">
            <a:noFill/>
            <a:miter lim="800000"/>
            <a:headEnd/>
            <a:tailEnd/>
          </a:ln>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2075" y="-41275"/>
            <a:ext cx="9236075" cy="6869430"/>
          </a:xfrm>
          <a:prstGeom prst="rect">
            <a:avLst/>
          </a:prstGeom>
        </p:spPr>
      </p:pic>
      <p:sp>
        <p:nvSpPr>
          <p:cNvPr id="39938" name="Text Box 2"/>
          <p:cNvSpPr txBox="1">
            <a:spLocks noChangeArrowheads="1"/>
          </p:cNvSpPr>
          <p:nvPr/>
        </p:nvSpPr>
        <p:spPr bwMode="auto">
          <a:xfrm>
            <a:off x="702945" y="1797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二、涂装工程</a:t>
            </a:r>
            <a:endParaRPr lang="en-US" sz="2400" b="0">
              <a:solidFill>
                <a:srgbClr val="FFFFFF"/>
              </a:solidFill>
              <a:latin typeface="Times New Roman" panose="02020603050405020304" pitchFamily="18" charset="0"/>
              <a:ea typeface="黑体" panose="02010609060101010101" pitchFamily="2" charset="-122"/>
            </a:endParaRPr>
          </a:p>
        </p:txBody>
      </p:sp>
      <p:sp>
        <p:nvSpPr>
          <p:cNvPr id="39939"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B01	</a:t>
            </a:r>
            <a:r>
              <a:rPr lang="zh-CN" altLang="en-US" sz="2200" b="0">
                <a:solidFill>
                  <a:schemeClr val="tx1"/>
                </a:solidFill>
                <a:ea typeface="黑体" panose="02010609060101010101" pitchFamily="2" charset="-122"/>
              </a:rPr>
              <a:t>涂料整体观感</a:t>
            </a:r>
            <a:endParaRPr lang="zh-CN" altLang="en-US" sz="2200" b="0">
              <a:solidFill>
                <a:schemeClr val="tx1"/>
              </a:solidFill>
              <a:ea typeface="黑体" panose="02010609060101010101" pitchFamily="2" charset="-122"/>
            </a:endParaRPr>
          </a:p>
        </p:txBody>
      </p:sp>
      <p:sp>
        <p:nvSpPr>
          <p:cNvPr id="39940" name="矩形 3"/>
          <p:cNvSpPr>
            <a:spLocks noChangeArrowheads="1"/>
          </p:cNvSpPr>
          <p:nvPr/>
        </p:nvSpPr>
        <p:spPr bwMode="auto">
          <a:xfrm>
            <a:off x="558800" y="4271963"/>
            <a:ext cx="8585200" cy="118110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涂刷或喷涂色泽均匀，表面平整，整洁无污染，表面无裂缝、漏涂、露底、流坠、刷纹、砂眼、咬色、起疙、起皮和掉粉； </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阴阳角方正顺直，线条顺直，无反锈、毛刺、磕碰、损坏掉角；</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材料交接处、穿墙管、线盒等周边收口细腻顺直，墙面开孔圆滑，空调洞安装装饰盖；</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不得污染门窗、灯具、墙裙、踢脚板、木线条等。</a:t>
            </a:r>
            <a:endParaRPr lang="zh-CN" altLang="en-US" sz="1400" b="0">
              <a:solidFill>
                <a:srgbClr val="000000"/>
              </a:solidFill>
              <a:ea typeface="黑体" panose="02010609060101010101" pitchFamily="2" charset="-122"/>
            </a:endParaRPr>
          </a:p>
        </p:txBody>
      </p:sp>
      <p:pic>
        <p:nvPicPr>
          <p:cNvPr id="39941" name="图片 6"/>
          <p:cNvPicPr>
            <a:picLocks noChangeAspect="1" noChangeArrowheads="1"/>
          </p:cNvPicPr>
          <p:nvPr/>
        </p:nvPicPr>
        <p:blipFill>
          <a:blip r:embed="rId2" cstate="print"/>
          <a:srcRect/>
          <a:stretch>
            <a:fillRect/>
          </a:stretch>
        </p:blipFill>
        <p:spPr bwMode="auto">
          <a:xfrm>
            <a:off x="558800" y="1031240"/>
            <a:ext cx="4319588" cy="2879725"/>
          </a:xfrm>
          <a:prstGeom prst="rect">
            <a:avLst/>
          </a:prstGeom>
          <a:noFill/>
          <a:ln w="9525">
            <a:noFill/>
            <a:miter lim="800000"/>
            <a:headEnd/>
            <a:tailEnd/>
          </a:ln>
        </p:spPr>
      </p:pic>
      <p:pic>
        <p:nvPicPr>
          <p:cNvPr id="39942" name="图片 7"/>
          <p:cNvPicPr>
            <a:picLocks noChangeAspect="1" noChangeArrowheads="1"/>
          </p:cNvPicPr>
          <p:nvPr/>
        </p:nvPicPr>
        <p:blipFill>
          <a:blip r:embed="rId3" cstate="print"/>
          <a:srcRect/>
          <a:stretch>
            <a:fillRect/>
          </a:stretch>
        </p:blipFill>
        <p:spPr bwMode="auto">
          <a:xfrm>
            <a:off x="4878705" y="1031240"/>
            <a:ext cx="4057015" cy="2879725"/>
          </a:xfrm>
          <a:prstGeom prst="rect">
            <a:avLst/>
          </a:prstGeom>
          <a:noFill/>
          <a:ln w="9525">
            <a:noFill/>
            <a:miter lim="800000"/>
            <a:headEnd/>
            <a:tailEnd/>
          </a:ln>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6355" y="-5715"/>
            <a:ext cx="9236075" cy="6869430"/>
          </a:xfrm>
          <a:prstGeom prst="rect">
            <a:avLst/>
          </a:prstGeom>
        </p:spPr>
      </p:pic>
      <p:sp>
        <p:nvSpPr>
          <p:cNvPr id="40962" name="Text Box 2"/>
          <p:cNvSpPr txBox="1">
            <a:spLocks noChangeArrowheads="1"/>
          </p:cNvSpPr>
          <p:nvPr/>
        </p:nvSpPr>
        <p:spPr bwMode="auto">
          <a:xfrm>
            <a:off x="558800" y="19621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二、涂装工程</a:t>
            </a:r>
            <a:endParaRPr lang="en-US" sz="2400" b="0">
              <a:solidFill>
                <a:srgbClr val="FFFFFF"/>
              </a:solidFill>
              <a:latin typeface="Times New Roman" panose="02020603050405020304" pitchFamily="18" charset="0"/>
              <a:ea typeface="黑体" panose="02010609060101010101" pitchFamily="2" charset="-122"/>
            </a:endParaRPr>
          </a:p>
        </p:txBody>
      </p:sp>
      <p:sp>
        <p:nvSpPr>
          <p:cNvPr id="40963"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B02	</a:t>
            </a:r>
            <a:r>
              <a:rPr lang="zh-CN" altLang="en-US" sz="2200" b="0">
                <a:solidFill>
                  <a:schemeClr val="tx1"/>
                </a:solidFill>
                <a:ea typeface="黑体" panose="02010609060101010101" pitchFamily="2" charset="-122"/>
              </a:rPr>
              <a:t>腻子打磨</a:t>
            </a:r>
            <a:endParaRPr lang="zh-CN" altLang="en-US" sz="2200" b="0">
              <a:solidFill>
                <a:schemeClr val="tx1"/>
              </a:solidFill>
              <a:ea typeface="黑体" panose="02010609060101010101" pitchFamily="2" charset="-122"/>
            </a:endParaRPr>
          </a:p>
        </p:txBody>
      </p:sp>
      <p:sp>
        <p:nvSpPr>
          <p:cNvPr id="40964" name="矩形 3"/>
          <p:cNvSpPr>
            <a:spLocks noChangeArrowheads="1"/>
          </p:cNvSpPr>
          <p:nvPr/>
        </p:nvSpPr>
        <p:spPr bwMode="auto">
          <a:xfrm>
            <a:off x="558800" y="3716338"/>
            <a:ext cx="8585200" cy="1814830"/>
          </a:xfrm>
          <a:prstGeom prst="rect">
            <a:avLst/>
          </a:prstGeom>
          <a:solidFill>
            <a:schemeClr val="bg1"/>
          </a:solidFill>
          <a:ln w="25400">
            <a:solidFill>
              <a:srgbClr val="DAEDEF"/>
            </a:solidFill>
            <a:miter lim="800000"/>
          </a:ln>
        </p:spPr>
        <p:txBody>
          <a:bodyPr wrap="square">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由于石材地面结晶处理时容易导致石材铺贴干硬性砂浆层存水，长期无法干燥，腻子落地容易受潮，腻子施工时不得落地；</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墙面最后一遍腻子采用机械打磨（效率提高</a:t>
            </a:r>
            <a:r>
              <a:rPr lang="en-US" altLang="zh-CN" sz="1400" b="0">
                <a:solidFill>
                  <a:srgbClr val="000000"/>
                </a:solidFill>
                <a:latin typeface="Times New Roman" panose="02020603050405020304" pitchFamily="18" charset="0"/>
                <a:ea typeface="仿宋" panose="02010609060101010101" pitchFamily="49" charset="-122"/>
              </a:rPr>
              <a:t>3</a:t>
            </a:r>
            <a:r>
              <a:rPr lang="zh-CN" altLang="en-US" sz="1400" b="0">
                <a:solidFill>
                  <a:srgbClr val="000000"/>
                </a:solidFill>
                <a:latin typeface="Times New Roman" panose="02020603050405020304" pitchFamily="18" charset="0"/>
                <a:ea typeface="仿宋" panose="02010609060101010101" pitchFamily="49" charset="-122"/>
              </a:rPr>
              <a:t>倍，天棚不宜采用），机械打磨后采用人工细砂打磨；</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腻子阴阳角批嵌时采用靠尺</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阴阳角尺（长</a:t>
            </a:r>
            <a:r>
              <a:rPr lang="en-US" altLang="zh-CN" sz="1400" b="0">
                <a:solidFill>
                  <a:srgbClr val="000000"/>
                </a:solidFill>
                <a:latin typeface="Times New Roman" panose="02020603050405020304" pitchFamily="18" charset="0"/>
                <a:ea typeface="仿宋" panose="02010609060101010101" pitchFamily="49" charset="-122"/>
              </a:rPr>
              <a:t>60mm</a:t>
            </a:r>
            <a:r>
              <a:rPr lang="zh-CN" altLang="en-US" sz="1400" b="0">
                <a:solidFill>
                  <a:srgbClr val="000000"/>
                </a:solidFill>
                <a:latin typeface="Times New Roman" panose="02020603050405020304" pitchFamily="18" charset="0"/>
                <a:ea typeface="仿宋" panose="02010609060101010101" pitchFamily="49" charset="-122"/>
              </a:rPr>
              <a:t>）找平，阳角腻子配合靠尺</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细砂纸打磨，防止崩角，阴阳角直线度控制在</a:t>
            </a:r>
            <a:r>
              <a:rPr lang="en-US" altLang="zh-CN" sz="1400" b="0">
                <a:solidFill>
                  <a:srgbClr val="000000"/>
                </a:solidFill>
                <a:latin typeface="Times New Roman" panose="02020603050405020304" pitchFamily="18" charset="0"/>
                <a:ea typeface="仿宋" panose="02010609060101010101" pitchFamily="49" charset="-122"/>
              </a:rPr>
              <a:t>2mm</a:t>
            </a:r>
            <a:r>
              <a:rPr lang="zh-CN" altLang="en-US" sz="1400" b="0">
                <a:solidFill>
                  <a:srgbClr val="000000"/>
                </a:solidFill>
                <a:latin typeface="Times New Roman" panose="02020603050405020304" pitchFamily="18" charset="0"/>
                <a:ea typeface="仿宋" panose="02010609060101010101" pitchFamily="49" charset="-122"/>
              </a:rPr>
              <a:t>以内；</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门贴脸、踢脚线、收纳柜等临近墙面腻子批嵌时采用靠尺找平，确保部品与墙离缝</a:t>
            </a:r>
            <a:r>
              <a:rPr lang="en-US" altLang="zh-CN" sz="1400" b="0">
                <a:solidFill>
                  <a:srgbClr val="000000"/>
                </a:solidFill>
                <a:latin typeface="Times New Roman" panose="02020603050405020304" pitchFamily="18" charset="0"/>
                <a:ea typeface="仿宋" panose="02010609060101010101" pitchFamily="49" charset="-122"/>
              </a:rPr>
              <a:t>1mm</a:t>
            </a:r>
            <a:r>
              <a:rPr lang="zh-CN" altLang="en-US" sz="1400" b="0">
                <a:solidFill>
                  <a:srgbClr val="000000"/>
                </a:solidFill>
                <a:latin typeface="Times New Roman" panose="02020603050405020304" pitchFamily="18" charset="0"/>
                <a:ea typeface="仿宋" panose="02010609060101010101" pitchFamily="49" charset="-122"/>
              </a:rPr>
              <a:t>以内；</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窗口内角腻子施工时必须在窗框上张贴美纹纸，并按阴阳角标准保证直线度；</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开关插座、灯口、箱体、管道口等周边腻子整齐，并在底涂施工前完成修补打磨，控制与墙离缝。</a:t>
            </a:r>
            <a:endParaRPr lang="zh-CN" altLang="en-US" sz="1400" b="0">
              <a:solidFill>
                <a:srgbClr val="000000"/>
              </a:solidFill>
              <a:ea typeface="黑体" panose="02010609060101010101" pitchFamily="2" charset="-122"/>
            </a:endParaRPr>
          </a:p>
        </p:txBody>
      </p:sp>
      <p:pic>
        <p:nvPicPr>
          <p:cNvPr id="40965" name="图片 6"/>
          <p:cNvPicPr>
            <a:picLocks noChangeAspect="1" noChangeArrowheads="1"/>
          </p:cNvPicPr>
          <p:nvPr/>
        </p:nvPicPr>
        <p:blipFill>
          <a:blip r:embed="rId2" cstate="print"/>
          <a:srcRect/>
          <a:stretch>
            <a:fillRect/>
          </a:stretch>
        </p:blipFill>
        <p:spPr bwMode="auto">
          <a:xfrm>
            <a:off x="774065" y="955040"/>
            <a:ext cx="3442970" cy="2581910"/>
          </a:xfrm>
          <a:prstGeom prst="rect">
            <a:avLst/>
          </a:prstGeom>
          <a:noFill/>
          <a:ln w="9525">
            <a:noFill/>
            <a:miter lim="800000"/>
            <a:headEnd/>
            <a:tailEnd/>
          </a:ln>
        </p:spPr>
      </p:pic>
      <p:pic>
        <p:nvPicPr>
          <p:cNvPr id="40966" name="图片 7"/>
          <p:cNvPicPr>
            <a:picLocks noChangeAspect="1" noChangeArrowheads="1"/>
          </p:cNvPicPr>
          <p:nvPr/>
        </p:nvPicPr>
        <p:blipFill>
          <a:blip r:embed="rId3" cstate="print"/>
          <a:srcRect/>
          <a:stretch>
            <a:fillRect/>
          </a:stretch>
        </p:blipFill>
        <p:spPr bwMode="auto">
          <a:xfrm>
            <a:off x="4699000" y="982345"/>
            <a:ext cx="3829685" cy="2553970"/>
          </a:xfrm>
          <a:prstGeom prst="rect">
            <a:avLst/>
          </a:prstGeom>
          <a:noFill/>
          <a:ln w="9525">
            <a:noFill/>
            <a:miter lim="800000"/>
            <a:headEnd/>
            <a:tailEnd/>
          </a:ln>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81915" y="-5715"/>
            <a:ext cx="9236075" cy="6869430"/>
          </a:xfrm>
          <a:prstGeom prst="rect">
            <a:avLst/>
          </a:prstGeom>
        </p:spPr>
      </p:pic>
      <p:sp>
        <p:nvSpPr>
          <p:cNvPr id="41986" name="Text Box 2"/>
          <p:cNvSpPr txBox="1">
            <a:spLocks noChangeArrowheads="1"/>
          </p:cNvSpPr>
          <p:nvPr/>
        </p:nvSpPr>
        <p:spPr bwMode="auto">
          <a:xfrm>
            <a:off x="635635" y="22225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二、涂装工程</a:t>
            </a:r>
            <a:endParaRPr lang="en-US" sz="2400" b="0">
              <a:solidFill>
                <a:srgbClr val="FFFFFF"/>
              </a:solidFill>
              <a:latin typeface="Times New Roman" panose="02020603050405020304" pitchFamily="18" charset="0"/>
              <a:ea typeface="黑体" panose="02010609060101010101" pitchFamily="2" charset="-122"/>
            </a:endParaRPr>
          </a:p>
        </p:txBody>
      </p:sp>
      <p:sp>
        <p:nvSpPr>
          <p:cNvPr id="41987"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B03	</a:t>
            </a:r>
            <a:r>
              <a:rPr lang="zh-CN" altLang="en-US" sz="2200" b="0">
                <a:solidFill>
                  <a:schemeClr val="tx1"/>
                </a:solidFill>
                <a:ea typeface="黑体" panose="02010609060101010101" pitchFamily="2" charset="-122"/>
              </a:rPr>
              <a:t>涂料施工</a:t>
            </a:r>
            <a:endParaRPr lang="zh-CN" altLang="en-US" sz="2200" b="0">
              <a:solidFill>
                <a:schemeClr val="tx1"/>
              </a:solidFill>
              <a:ea typeface="黑体" panose="02010609060101010101" pitchFamily="2" charset="-122"/>
            </a:endParaRPr>
          </a:p>
        </p:txBody>
      </p:sp>
      <p:sp>
        <p:nvSpPr>
          <p:cNvPr id="41988" name="矩形 3"/>
          <p:cNvSpPr>
            <a:spLocks noChangeArrowheads="1"/>
          </p:cNvSpPr>
          <p:nvPr/>
        </p:nvSpPr>
        <p:spPr bwMode="auto">
          <a:xfrm>
            <a:off x="558800" y="3441700"/>
            <a:ext cx="8585200" cy="203200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配制的油漆要一次配完，用</a:t>
            </a:r>
            <a:r>
              <a:rPr lang="en-US" altLang="zh-CN" sz="1400" b="0">
                <a:solidFill>
                  <a:srgbClr val="000000"/>
                </a:solidFill>
                <a:latin typeface="Times New Roman" panose="02020603050405020304" pitchFamily="18" charset="0"/>
                <a:ea typeface="仿宋" panose="02010609060101010101" pitchFamily="49" charset="-122"/>
              </a:rPr>
              <a:t>100</a:t>
            </a:r>
            <a:r>
              <a:rPr lang="zh-CN" altLang="en-US" sz="1400" b="0">
                <a:solidFill>
                  <a:srgbClr val="000000"/>
                </a:solidFill>
                <a:latin typeface="Times New Roman" panose="02020603050405020304" pitchFamily="18" charset="0"/>
                <a:ea typeface="仿宋" panose="02010609060101010101" pitchFamily="49" charset="-122"/>
              </a:rPr>
              <a:t>目的钢丝筛过滤后方可使用；</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开关、插座等面板必须于墙面最后一遍面层成活后安装，以防止交叉污染；</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天棚底漆和面漆、墙面底漆和第一遍面漆采用机械喷涂（效率提高</a:t>
            </a:r>
            <a:r>
              <a:rPr lang="en-US" altLang="zh-CN" sz="1400" b="0">
                <a:solidFill>
                  <a:srgbClr val="000000"/>
                </a:solidFill>
                <a:latin typeface="Times New Roman" panose="02020603050405020304" pitchFamily="18" charset="0"/>
                <a:ea typeface="仿宋" panose="02010609060101010101" pitchFamily="49" charset="-122"/>
              </a:rPr>
              <a:t>10</a:t>
            </a:r>
            <a:r>
              <a:rPr lang="zh-CN" altLang="en-US" sz="1400" b="0">
                <a:solidFill>
                  <a:srgbClr val="000000"/>
                </a:solidFill>
                <a:latin typeface="Times New Roman" panose="02020603050405020304" pitchFamily="18" charset="0"/>
                <a:ea typeface="仿宋" panose="02010609060101010101" pitchFamily="49" charset="-122"/>
              </a:rPr>
              <a:t>倍，喷涂修补会有色差，第二遍面漆采用滚涂，并加强室内成品保护）；</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墙面第二遍面漆滚筒顺直刷，严禁横竖交叉混刷，造成色彩不均匀；</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开关插座、灯口、箱体、管道口等周边涂料采用小型辊筒收口，严禁采用排刷收口。</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注意保持涂料乳胶漆的稠度，不可加水过多，立面每遍用同一批涂料，并一次完成，保证颜色一致；</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室内涂料重点关注如下收口：瓷砖上口、踢脚线上口、管道背后和根部、暖气片背后、阴阳角、分色不顺直、门窗口嵌缝粗糙以及吊灯、电扇、开关插座四周及楼地面污染等。</a:t>
            </a:r>
            <a:endParaRPr lang="zh-CN" altLang="en-US" sz="1400" b="0">
              <a:solidFill>
                <a:srgbClr val="000000"/>
              </a:solidFill>
              <a:ea typeface="黑体" panose="02010609060101010101" pitchFamily="2" charset="-122"/>
            </a:endParaRPr>
          </a:p>
        </p:txBody>
      </p:sp>
      <p:pic>
        <p:nvPicPr>
          <p:cNvPr id="41989" name="图片 6"/>
          <p:cNvPicPr>
            <a:picLocks noChangeAspect="1" noChangeArrowheads="1"/>
          </p:cNvPicPr>
          <p:nvPr/>
        </p:nvPicPr>
        <p:blipFill>
          <a:blip r:embed="rId2" cstate="print"/>
          <a:srcRect/>
          <a:stretch>
            <a:fillRect/>
          </a:stretch>
        </p:blipFill>
        <p:spPr bwMode="auto">
          <a:xfrm>
            <a:off x="558800" y="940435"/>
            <a:ext cx="3669030" cy="2446020"/>
          </a:xfrm>
          <a:prstGeom prst="rect">
            <a:avLst/>
          </a:prstGeom>
          <a:noFill/>
          <a:ln w="9525">
            <a:noFill/>
            <a:miter lim="800000"/>
            <a:headEnd/>
            <a:tailEnd/>
          </a:ln>
        </p:spPr>
      </p:pic>
      <p:pic>
        <p:nvPicPr>
          <p:cNvPr id="41990" name="图片 7"/>
          <p:cNvPicPr>
            <a:picLocks noChangeAspect="1" noChangeArrowheads="1"/>
          </p:cNvPicPr>
          <p:nvPr/>
        </p:nvPicPr>
        <p:blipFill>
          <a:blip r:embed="rId3" cstate="print"/>
          <a:srcRect/>
          <a:stretch>
            <a:fillRect/>
          </a:stretch>
        </p:blipFill>
        <p:spPr bwMode="auto">
          <a:xfrm>
            <a:off x="4824730" y="940435"/>
            <a:ext cx="3622675" cy="2415540"/>
          </a:xfrm>
          <a:prstGeom prst="rect">
            <a:avLst/>
          </a:prstGeom>
          <a:noFill/>
          <a:ln w="9525">
            <a:noFill/>
            <a:miter lim="800000"/>
            <a:headEnd/>
            <a:tailEnd/>
          </a:ln>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81915" y="-5715"/>
            <a:ext cx="9236075" cy="6869430"/>
          </a:xfrm>
          <a:prstGeom prst="rect">
            <a:avLst/>
          </a:prstGeom>
        </p:spPr>
      </p:pic>
      <p:sp>
        <p:nvSpPr>
          <p:cNvPr id="43010" name="Text Box 2"/>
          <p:cNvSpPr txBox="1">
            <a:spLocks noChangeArrowheads="1"/>
          </p:cNvSpPr>
          <p:nvPr/>
        </p:nvSpPr>
        <p:spPr bwMode="auto">
          <a:xfrm>
            <a:off x="34925" y="44450"/>
            <a:ext cx="5616575" cy="457200"/>
          </a:xfrm>
          <a:prstGeom prst="rect">
            <a:avLst/>
          </a:prstGeom>
          <a:gradFill rotWithShape="1">
            <a:gsLst>
              <a:gs pos="0">
                <a:srgbClr val="9999FF"/>
              </a:gs>
              <a:gs pos="100000">
                <a:srgbClr val="474776"/>
              </a:gs>
            </a:gsLst>
            <a:lin ang="5400000" scaled="1"/>
          </a:grad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二、涂装工程</a:t>
            </a:r>
            <a:endParaRPr lang="en-US" sz="2400" b="0">
              <a:solidFill>
                <a:srgbClr val="FFFFFF"/>
              </a:solidFill>
              <a:latin typeface="Times New Roman" panose="02020603050405020304" pitchFamily="18" charset="0"/>
              <a:ea typeface="黑体" panose="02010609060101010101" pitchFamily="2" charset="-122"/>
            </a:endParaRPr>
          </a:p>
        </p:txBody>
      </p:sp>
      <p:sp>
        <p:nvSpPr>
          <p:cNvPr id="43011" name="TextBox 1"/>
          <p:cNvSpPr txBox="1">
            <a:spLocks noChangeArrowheads="1"/>
          </p:cNvSpPr>
          <p:nvPr/>
        </p:nvSpPr>
        <p:spPr bwMode="auto">
          <a:xfrm>
            <a:off x="34925" y="549275"/>
            <a:ext cx="523875" cy="5688013"/>
          </a:xfrm>
          <a:prstGeom prst="rect">
            <a:avLst/>
          </a:prstGeom>
          <a:gradFill rotWithShape="1">
            <a:gsLst>
              <a:gs pos="0">
                <a:srgbClr val="DDEBCF"/>
              </a:gs>
              <a:gs pos="50000">
                <a:srgbClr val="9CB86E"/>
              </a:gs>
              <a:gs pos="100000">
                <a:srgbClr val="156B13"/>
              </a:gs>
            </a:gsLst>
            <a:lin ang="0" scaled="1"/>
          </a:gradFill>
          <a:ln w="9525">
            <a:noFill/>
            <a:miter lim="800000"/>
          </a:ln>
        </p:spPr>
        <p:txBody>
          <a:bodyPr vert="eaVert">
            <a:spAutoFit/>
          </a:bodyPr>
          <a:lstStyle/>
          <a:p>
            <a:pPr algn="l"/>
            <a:r>
              <a:rPr lang="en-US" altLang="zh-CN" sz="2200" b="0">
                <a:solidFill>
                  <a:schemeClr val="tx1"/>
                </a:solidFill>
                <a:ea typeface="黑体" panose="02010609060101010101" pitchFamily="2" charset="-122"/>
              </a:rPr>
              <a:t>B04	</a:t>
            </a:r>
            <a:r>
              <a:rPr lang="zh-CN" altLang="en-US" sz="2200" b="0">
                <a:solidFill>
                  <a:schemeClr val="tx1"/>
                </a:solidFill>
                <a:ea typeface="黑体" panose="02010609060101010101" pitchFamily="2" charset="-122"/>
              </a:rPr>
              <a:t>涂料分色</a:t>
            </a:r>
            <a:endParaRPr lang="zh-CN" altLang="en-US" sz="2200" b="0">
              <a:solidFill>
                <a:schemeClr val="tx1"/>
              </a:solidFill>
              <a:ea typeface="黑体" panose="02010609060101010101" pitchFamily="2" charset="-122"/>
            </a:endParaRPr>
          </a:p>
        </p:txBody>
      </p:sp>
      <p:sp>
        <p:nvSpPr>
          <p:cNvPr id="43012" name="矩形 3"/>
          <p:cNvSpPr>
            <a:spLocks noChangeArrowheads="1"/>
          </p:cNvSpPr>
          <p:nvPr/>
        </p:nvSpPr>
        <p:spPr bwMode="auto">
          <a:xfrm>
            <a:off x="558800" y="4271963"/>
            <a:ext cx="8585200" cy="75565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墙面四周涂料颜色一致，严禁采用不同颜色的涂料，避免咬色（墙面阴角分色应该可以实现）；</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墙面与天棚颜色不同时，需设置石膏角线或挂镜线过度，墙面涂料收于石膏角线或挂镜线下口，避免涂料在结构</a:t>
            </a:r>
            <a:r>
              <a:rPr lang="en-US" altLang="zh-CN" sz="1400" b="0">
                <a:solidFill>
                  <a:srgbClr val="000000"/>
                </a:solidFill>
                <a:ea typeface="仿宋" panose="02010609060101010101" pitchFamily="49" charset="-122"/>
              </a:rPr>
              <a:t>90</a:t>
            </a:r>
            <a:r>
              <a:rPr lang="zh-CN" altLang="en-US" sz="1400" b="0">
                <a:solidFill>
                  <a:srgbClr val="000000"/>
                </a:solidFill>
                <a:ea typeface="仿宋" panose="02010609060101010101" pitchFamily="49" charset="-122"/>
              </a:rPr>
              <a:t>°阴角分色放大天棚水平度和直线度不足缺陷。</a:t>
            </a:r>
            <a:endParaRPr lang="zh-CN" altLang="en-US" sz="1400" b="0">
              <a:solidFill>
                <a:srgbClr val="000000"/>
              </a:solidFill>
              <a:ea typeface="黑体" panose="02010609060101010101" pitchFamily="2" charset="-122"/>
            </a:endParaRPr>
          </a:p>
        </p:txBody>
      </p:sp>
      <p:pic>
        <p:nvPicPr>
          <p:cNvPr id="43013" name="图片 6"/>
          <p:cNvPicPr>
            <a:picLocks noChangeAspect="1" noChangeArrowheads="1"/>
          </p:cNvPicPr>
          <p:nvPr/>
        </p:nvPicPr>
        <p:blipFill>
          <a:blip r:embed="rId2" cstate="print"/>
          <a:srcRect/>
          <a:stretch>
            <a:fillRect/>
          </a:stretch>
        </p:blipFill>
        <p:spPr bwMode="auto">
          <a:xfrm>
            <a:off x="558800" y="557213"/>
            <a:ext cx="4319588" cy="2879725"/>
          </a:xfrm>
          <a:prstGeom prst="rect">
            <a:avLst/>
          </a:prstGeom>
          <a:noFill/>
          <a:ln w="9525">
            <a:noFill/>
            <a:miter lim="800000"/>
            <a:headEnd/>
            <a:tailEnd/>
          </a:ln>
        </p:spPr>
      </p:pic>
      <p:pic>
        <p:nvPicPr>
          <p:cNvPr id="43014" name="图片 7" descr="DSC_0317"/>
          <p:cNvPicPr>
            <a:picLocks noChangeAspect="1" noChangeArrowheads="1"/>
          </p:cNvPicPr>
          <p:nvPr/>
        </p:nvPicPr>
        <p:blipFill>
          <a:blip r:embed="rId3" cstate="print"/>
          <a:srcRect/>
          <a:stretch>
            <a:fillRect/>
          </a:stretch>
        </p:blipFill>
        <p:spPr bwMode="auto">
          <a:xfrm>
            <a:off x="4829175" y="549275"/>
            <a:ext cx="4314825" cy="2876550"/>
          </a:xfrm>
          <a:prstGeom prst="rect">
            <a:avLst/>
          </a:prstGeom>
          <a:noFill/>
          <a:ln w="9525">
            <a:noFill/>
            <a:miter lim="800000"/>
            <a:headEnd/>
            <a:tailEnd/>
          </a:ln>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2075" y="-5715"/>
            <a:ext cx="9236075" cy="6869430"/>
          </a:xfrm>
          <a:prstGeom prst="rect">
            <a:avLst/>
          </a:prstGeom>
        </p:spPr>
      </p:pic>
      <p:sp>
        <p:nvSpPr>
          <p:cNvPr id="44034" name="Text Box 2"/>
          <p:cNvSpPr txBox="1">
            <a:spLocks noChangeArrowheads="1"/>
          </p:cNvSpPr>
          <p:nvPr/>
        </p:nvSpPr>
        <p:spPr bwMode="auto">
          <a:xfrm>
            <a:off x="558800" y="1797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二、涂装工程</a:t>
            </a:r>
            <a:endParaRPr lang="en-US" sz="2400" b="0">
              <a:solidFill>
                <a:srgbClr val="FFFFFF"/>
              </a:solidFill>
              <a:latin typeface="Times New Roman" panose="02020603050405020304" pitchFamily="18" charset="0"/>
              <a:ea typeface="黑体" panose="02010609060101010101" pitchFamily="2" charset="-122"/>
            </a:endParaRPr>
          </a:p>
        </p:txBody>
      </p:sp>
      <p:sp>
        <p:nvSpPr>
          <p:cNvPr id="44035" name="TextBox 1"/>
          <p:cNvSpPr txBox="1">
            <a:spLocks noChangeArrowheads="1"/>
          </p:cNvSpPr>
          <p:nvPr/>
        </p:nvSpPr>
        <p:spPr bwMode="auto">
          <a:xfrm>
            <a:off x="34925" y="53022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B05	</a:t>
            </a:r>
            <a:r>
              <a:rPr lang="zh-CN" altLang="en-US" sz="2200" b="0">
                <a:solidFill>
                  <a:schemeClr val="tx1"/>
                </a:solidFill>
                <a:ea typeface="黑体" panose="02010609060101010101" pitchFamily="2" charset="-122"/>
              </a:rPr>
              <a:t>窗边梁侧面做法</a:t>
            </a:r>
            <a:endParaRPr lang="zh-CN" altLang="en-US" sz="2200" b="0">
              <a:solidFill>
                <a:schemeClr val="tx1"/>
              </a:solidFill>
              <a:ea typeface="黑体" panose="02010609060101010101" pitchFamily="2" charset="-122"/>
            </a:endParaRPr>
          </a:p>
        </p:txBody>
      </p:sp>
      <p:sp>
        <p:nvSpPr>
          <p:cNvPr id="44036" name="矩形 3"/>
          <p:cNvSpPr>
            <a:spLocks noChangeArrowheads="1"/>
          </p:cNvSpPr>
          <p:nvPr/>
        </p:nvSpPr>
        <p:spPr bwMode="auto">
          <a:xfrm>
            <a:off x="558800" y="4271963"/>
            <a:ext cx="8585200" cy="54292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窗边梁侧涂料施工需在固定玻璃安装前完成；</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窗内侧玻璃打胶枪采用加长管进行，保证窗玻璃边打胶完整性。</a:t>
            </a:r>
            <a:endParaRPr lang="zh-CN" altLang="en-US" sz="1400" b="0">
              <a:solidFill>
                <a:srgbClr val="000000"/>
              </a:solidFill>
              <a:ea typeface="黑体" panose="02010609060101010101" pitchFamily="2" charset="-122"/>
            </a:endParaRPr>
          </a:p>
        </p:txBody>
      </p:sp>
      <p:pic>
        <p:nvPicPr>
          <p:cNvPr id="44037" name="图片 6"/>
          <p:cNvPicPr>
            <a:picLocks noChangeAspect="1" noChangeArrowheads="1"/>
          </p:cNvPicPr>
          <p:nvPr/>
        </p:nvPicPr>
        <p:blipFill>
          <a:blip r:embed="rId2" cstate="print"/>
          <a:srcRect r="27" b="58"/>
          <a:stretch>
            <a:fillRect/>
          </a:stretch>
        </p:blipFill>
        <p:spPr bwMode="auto">
          <a:xfrm>
            <a:off x="651510" y="1003300"/>
            <a:ext cx="3867150" cy="2876550"/>
          </a:xfrm>
          <a:prstGeom prst="rect">
            <a:avLst/>
          </a:prstGeom>
          <a:noFill/>
          <a:ln w="9525">
            <a:noFill/>
            <a:miter lim="800000"/>
            <a:headEnd/>
            <a:tailEnd/>
          </a:ln>
        </p:spPr>
      </p:pic>
      <p:pic>
        <p:nvPicPr>
          <p:cNvPr id="44038" name="图片 7"/>
          <p:cNvPicPr>
            <a:picLocks noChangeAspect="1" noChangeArrowheads="1"/>
          </p:cNvPicPr>
          <p:nvPr/>
        </p:nvPicPr>
        <p:blipFill>
          <a:blip r:embed="rId3" cstate="print"/>
          <a:srcRect b="78"/>
          <a:stretch>
            <a:fillRect/>
          </a:stretch>
        </p:blipFill>
        <p:spPr bwMode="auto">
          <a:xfrm>
            <a:off x="5396865" y="1217930"/>
            <a:ext cx="2876550" cy="2876550"/>
          </a:xfrm>
          <a:prstGeom prst="rect">
            <a:avLst/>
          </a:prstGeom>
          <a:noFill/>
          <a:ln w="9525">
            <a:noFill/>
            <a:miter lim="800000"/>
            <a:headEnd/>
            <a:tailEnd/>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81915" y="-5715"/>
            <a:ext cx="9236075" cy="6869430"/>
          </a:xfrm>
          <a:prstGeom prst="rect">
            <a:avLst/>
          </a:prstGeom>
        </p:spPr>
      </p:pic>
      <p:sp>
        <p:nvSpPr>
          <p:cNvPr id="45058" name="Text Box 2"/>
          <p:cNvSpPr txBox="1">
            <a:spLocks noChangeArrowheads="1"/>
          </p:cNvSpPr>
          <p:nvPr/>
        </p:nvSpPr>
        <p:spPr bwMode="auto">
          <a:xfrm>
            <a:off x="762000" y="21336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三、裱糊工程</a:t>
            </a:r>
            <a:endParaRPr lang="en-US" sz="2400" b="0">
              <a:solidFill>
                <a:srgbClr val="FFFFFF"/>
              </a:solidFill>
              <a:latin typeface="Times New Roman" panose="02020603050405020304" pitchFamily="18" charset="0"/>
              <a:ea typeface="黑体" panose="02010609060101010101" pitchFamily="2" charset="-122"/>
            </a:endParaRPr>
          </a:p>
        </p:txBody>
      </p:sp>
      <p:sp>
        <p:nvSpPr>
          <p:cNvPr id="45059"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C01	</a:t>
            </a:r>
            <a:r>
              <a:rPr lang="zh-CN" altLang="en-US" sz="2200" b="0">
                <a:solidFill>
                  <a:schemeClr val="tx1"/>
                </a:solidFill>
                <a:ea typeface="黑体" panose="02010609060101010101" pitchFamily="2" charset="-122"/>
              </a:rPr>
              <a:t>壁纸整体观感</a:t>
            </a:r>
            <a:endParaRPr lang="zh-CN" altLang="en-US" sz="2200" b="0">
              <a:solidFill>
                <a:schemeClr val="tx1"/>
              </a:solidFill>
              <a:ea typeface="黑体" panose="02010609060101010101" pitchFamily="2" charset="-122"/>
            </a:endParaRPr>
          </a:p>
        </p:txBody>
      </p:sp>
      <p:sp>
        <p:nvSpPr>
          <p:cNvPr id="45060" name="矩形 3"/>
          <p:cNvSpPr>
            <a:spLocks noChangeArrowheads="1"/>
          </p:cNvSpPr>
          <p:nvPr/>
        </p:nvSpPr>
        <p:spPr bwMode="auto">
          <a:xfrm>
            <a:off x="558800" y="4292600"/>
            <a:ext cx="8585200" cy="160655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壁纸密缝拼接，拼接应横平竖直，阴阳转角棱角分明，拼接花纹、图案吻合，不离缝，不搭接，边缘平直整齐，</a:t>
            </a:r>
            <a:r>
              <a:rPr lang="en-US" altLang="zh-CN" sz="1400" b="0">
                <a:solidFill>
                  <a:srgbClr val="000000"/>
                </a:solidFill>
                <a:latin typeface="Times New Roman" panose="02020603050405020304" pitchFamily="18" charset="0"/>
                <a:ea typeface="仿宋" panose="02010609060101010101" pitchFamily="49" charset="-122"/>
              </a:rPr>
              <a:t>1.5m</a:t>
            </a:r>
            <a:r>
              <a:rPr lang="zh-CN" altLang="en-US" sz="1400" b="0">
                <a:solidFill>
                  <a:srgbClr val="000000"/>
                </a:solidFill>
                <a:latin typeface="Times New Roman" panose="02020603050405020304" pitchFamily="18" charset="0"/>
                <a:ea typeface="仿宋" panose="02010609060101010101" pitchFamily="49" charset="-122"/>
              </a:rPr>
              <a:t>正视各幅无明显拼缝；</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粘贴牢固，表面平整干净，色泽一致，无气泡、裂缝、漏贴、补贴、皱折、翘边、斑污、死皱、色差、疙瘩、波纹起伏，斜视时应无胶痕；</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复合压花壁纸的无压痕，发泡壁纸的发泡层无损坏； </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与各种装饰线、设备线盒应交接严密；</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AutoNum type="arabicPeriod"/>
              <a:tabLst>
                <a:tab pos="228600" algn="l"/>
              </a:tabLst>
            </a:pPr>
            <a:r>
              <a:rPr lang="zh-CN" altLang="en-US" sz="1400" b="0">
                <a:solidFill>
                  <a:srgbClr val="000000"/>
                </a:solidFill>
                <a:ea typeface="仿宋" panose="02010609060101010101" pitchFamily="49" charset="-122"/>
              </a:rPr>
              <a:t>边缘平直整齐，不得有纸毛、飞刺。</a:t>
            </a:r>
            <a:endParaRPr lang="zh-CN" altLang="en-US" sz="1400" b="0">
              <a:solidFill>
                <a:srgbClr val="000000"/>
              </a:solidFill>
              <a:ea typeface="黑体" panose="02010609060101010101" pitchFamily="2" charset="-122"/>
            </a:endParaRPr>
          </a:p>
        </p:txBody>
      </p:sp>
      <p:pic>
        <p:nvPicPr>
          <p:cNvPr id="45061" name="图片 6"/>
          <p:cNvPicPr>
            <a:picLocks noChangeAspect="1" noChangeArrowheads="1"/>
          </p:cNvPicPr>
          <p:nvPr/>
        </p:nvPicPr>
        <p:blipFill>
          <a:blip r:embed="rId2" cstate="print"/>
          <a:srcRect/>
          <a:stretch>
            <a:fillRect/>
          </a:stretch>
        </p:blipFill>
        <p:spPr bwMode="auto">
          <a:xfrm>
            <a:off x="558800" y="953770"/>
            <a:ext cx="4319588" cy="2886075"/>
          </a:xfrm>
          <a:prstGeom prst="rect">
            <a:avLst/>
          </a:prstGeom>
          <a:noFill/>
          <a:ln w="9525">
            <a:noFill/>
            <a:miter lim="800000"/>
            <a:headEnd/>
            <a:tailEnd/>
          </a:ln>
        </p:spPr>
      </p:pic>
      <p:pic>
        <p:nvPicPr>
          <p:cNvPr id="45062" name="图片 7"/>
          <p:cNvPicPr>
            <a:picLocks noChangeAspect="1" noChangeArrowheads="1"/>
          </p:cNvPicPr>
          <p:nvPr/>
        </p:nvPicPr>
        <p:blipFill>
          <a:blip r:embed="rId3" cstate="print"/>
          <a:srcRect/>
          <a:stretch>
            <a:fillRect/>
          </a:stretch>
        </p:blipFill>
        <p:spPr bwMode="auto">
          <a:xfrm>
            <a:off x="4878705" y="953770"/>
            <a:ext cx="4082415" cy="2879725"/>
          </a:xfrm>
          <a:prstGeom prst="rect">
            <a:avLst/>
          </a:prstGeom>
          <a:noFill/>
          <a:ln w="9525">
            <a:noFill/>
            <a:miter lim="800000"/>
            <a:headEnd/>
            <a:tailEnd/>
          </a:ln>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2075" y="-41275"/>
            <a:ext cx="9236075" cy="6869430"/>
          </a:xfrm>
          <a:prstGeom prst="rect">
            <a:avLst/>
          </a:prstGeom>
        </p:spPr>
      </p:pic>
      <p:sp>
        <p:nvSpPr>
          <p:cNvPr id="46082" name="Text Box 2"/>
          <p:cNvSpPr txBox="1">
            <a:spLocks noChangeArrowheads="1"/>
          </p:cNvSpPr>
          <p:nvPr/>
        </p:nvSpPr>
        <p:spPr bwMode="auto">
          <a:xfrm>
            <a:off x="762000" y="1797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三、裱糊工程</a:t>
            </a:r>
            <a:endParaRPr lang="en-US" sz="2400" b="0">
              <a:solidFill>
                <a:srgbClr val="FFFFFF"/>
              </a:solidFill>
              <a:latin typeface="Times New Roman" panose="02020603050405020304" pitchFamily="18" charset="0"/>
              <a:ea typeface="黑体" panose="02010609060101010101" pitchFamily="2" charset="-122"/>
            </a:endParaRPr>
          </a:p>
        </p:txBody>
      </p:sp>
      <p:sp>
        <p:nvSpPr>
          <p:cNvPr id="46083"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C02	</a:t>
            </a:r>
            <a:r>
              <a:rPr lang="zh-CN" altLang="en-US" sz="2200" b="0">
                <a:solidFill>
                  <a:schemeClr val="tx1"/>
                </a:solidFill>
                <a:ea typeface="黑体" panose="02010609060101010101" pitchFamily="2" charset="-122"/>
              </a:rPr>
              <a:t>壁纸施工</a:t>
            </a:r>
            <a:endParaRPr lang="zh-CN" altLang="en-US" sz="2200" b="0">
              <a:solidFill>
                <a:schemeClr val="tx1"/>
              </a:solidFill>
              <a:ea typeface="黑体" panose="02010609060101010101" pitchFamily="2" charset="-122"/>
            </a:endParaRPr>
          </a:p>
        </p:txBody>
      </p:sp>
      <p:sp>
        <p:nvSpPr>
          <p:cNvPr id="46084" name="矩形 3"/>
          <p:cNvSpPr>
            <a:spLocks noChangeArrowheads="1"/>
          </p:cNvSpPr>
          <p:nvPr/>
        </p:nvSpPr>
        <p:spPr bwMode="auto">
          <a:xfrm>
            <a:off x="558800" y="3716338"/>
            <a:ext cx="8585200" cy="181927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壁纸选定前需现场施工样板，检验墙纸拼缝处理效果，防止拼缝露边；</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壁纸基膜涂刷前，现场需配备含水率测试仪需测定抹灰基层含水率不大于</a:t>
            </a:r>
            <a:r>
              <a:rPr lang="en-US" altLang="zh-CN" sz="1400" b="0">
                <a:solidFill>
                  <a:srgbClr val="000000"/>
                </a:solidFill>
                <a:latin typeface="Times New Roman" panose="02020603050405020304" pitchFamily="18" charset="0"/>
                <a:ea typeface="仿宋" panose="02010609060101010101" pitchFamily="49" charset="-122"/>
              </a:rPr>
              <a:t>8%</a:t>
            </a:r>
            <a:r>
              <a:rPr lang="zh-CN" altLang="en-US" sz="1400" b="0">
                <a:solidFill>
                  <a:srgbClr val="000000"/>
                </a:solidFill>
                <a:latin typeface="Times New Roman" panose="02020603050405020304" pitchFamily="18" charset="0"/>
                <a:ea typeface="仿宋" panose="02010609060101010101" pitchFamily="49" charset="-122"/>
              </a:rPr>
              <a:t>，木材基层的含水率不得大于</a:t>
            </a:r>
            <a:r>
              <a:rPr lang="en-US" sz="1400" b="0">
                <a:solidFill>
                  <a:srgbClr val="000000"/>
                </a:solidFill>
                <a:latin typeface="Times New Roman" panose="02020603050405020304" pitchFamily="18" charset="0"/>
                <a:ea typeface="仿宋" panose="02010609060101010101" pitchFamily="49" charset="-122"/>
              </a:rPr>
              <a:t> </a:t>
            </a:r>
            <a:r>
              <a:rPr lang="en-US" altLang="zh-CN" sz="1400" b="0">
                <a:solidFill>
                  <a:srgbClr val="000000"/>
                </a:solidFill>
                <a:latin typeface="Times New Roman" panose="02020603050405020304" pitchFamily="18" charset="0"/>
                <a:ea typeface="仿宋" panose="02010609060101010101" pitchFamily="49" charset="-122"/>
              </a:rPr>
              <a:t>12%</a:t>
            </a:r>
            <a:r>
              <a:rPr lang="zh-CN" altLang="en-US" sz="1400" b="0">
                <a:solidFill>
                  <a:srgbClr val="000000"/>
                </a:solidFill>
                <a:latin typeface="Times New Roman" panose="02020603050405020304" pitchFamily="18" charset="0"/>
                <a:ea typeface="仿宋" panose="02010609060101010101" pitchFamily="49" charset="-122"/>
              </a:rPr>
              <a:t>，并做好含水率测试记录；</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深色系及墙纸表面为丝绸、绒质及粗糙面等类型的墙纸一定要用接缝胶带处理；</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壁纸必须采用机械自动上胶机，机械自动上胶、粘结胶带、切割长度，铺贴完成后采用专用滚筒滚压接缝位置，使切缝位置密封；</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壁纸铺贴后需要封闭门窗三天</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保证自然干燥，避免快速干燥引起墙纸收缩，而暴露切缝位置；</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墙纸裱糊完的房间应及时清理干净，不准做料房或休息室，避免污染和损坏。</a:t>
            </a:r>
            <a:endParaRPr lang="zh-CN" altLang="en-US" sz="1400" b="0">
              <a:solidFill>
                <a:srgbClr val="000000"/>
              </a:solidFill>
              <a:ea typeface="黑体" panose="02010609060101010101" pitchFamily="2" charset="-122"/>
            </a:endParaRPr>
          </a:p>
        </p:txBody>
      </p:sp>
      <p:pic>
        <p:nvPicPr>
          <p:cNvPr id="46085" name="图片 6"/>
          <p:cNvPicPr>
            <a:picLocks noChangeAspect="1" noChangeArrowheads="1"/>
          </p:cNvPicPr>
          <p:nvPr/>
        </p:nvPicPr>
        <p:blipFill>
          <a:blip r:embed="rId2" cstate="print"/>
          <a:srcRect/>
          <a:stretch>
            <a:fillRect/>
          </a:stretch>
        </p:blipFill>
        <p:spPr bwMode="auto">
          <a:xfrm>
            <a:off x="611505" y="915670"/>
            <a:ext cx="3769995" cy="2513330"/>
          </a:xfrm>
          <a:prstGeom prst="rect">
            <a:avLst/>
          </a:prstGeom>
          <a:noFill/>
          <a:ln w="9525">
            <a:noFill/>
            <a:miter lim="800000"/>
            <a:headEnd/>
            <a:tailEnd/>
          </a:ln>
        </p:spPr>
      </p:pic>
      <p:pic>
        <p:nvPicPr>
          <p:cNvPr id="46086" name="图片 7" descr="说明: IMG_0989"/>
          <p:cNvPicPr>
            <a:picLocks noChangeAspect="1" noChangeArrowheads="1"/>
          </p:cNvPicPr>
          <p:nvPr/>
        </p:nvPicPr>
        <p:blipFill>
          <a:blip r:embed="rId3" cstate="print"/>
          <a:srcRect/>
          <a:stretch>
            <a:fillRect/>
          </a:stretch>
        </p:blipFill>
        <p:spPr bwMode="auto">
          <a:xfrm>
            <a:off x="5181600" y="923290"/>
            <a:ext cx="3447415" cy="2502535"/>
          </a:xfrm>
          <a:prstGeom prst="rect">
            <a:avLst/>
          </a:prstGeom>
          <a:noFill/>
          <a:ln w="9525">
            <a:noFill/>
            <a:miter lim="800000"/>
            <a:headEnd/>
            <a:tailEnd/>
          </a:ln>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81915" y="-5715"/>
            <a:ext cx="9236075" cy="6869430"/>
          </a:xfrm>
          <a:prstGeom prst="rect">
            <a:avLst/>
          </a:prstGeom>
        </p:spPr>
      </p:pic>
      <p:sp>
        <p:nvSpPr>
          <p:cNvPr id="47106" name="Text Box 2"/>
          <p:cNvSpPr txBox="1">
            <a:spLocks noChangeArrowheads="1"/>
          </p:cNvSpPr>
          <p:nvPr/>
        </p:nvSpPr>
        <p:spPr bwMode="auto">
          <a:xfrm>
            <a:off x="34925" y="4445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三、裱糊工程</a:t>
            </a:r>
            <a:endParaRPr lang="en-US" sz="2400" b="0">
              <a:solidFill>
                <a:srgbClr val="FFFFFF"/>
              </a:solidFill>
              <a:latin typeface="Times New Roman" panose="02020603050405020304" pitchFamily="18" charset="0"/>
              <a:ea typeface="黑体" panose="02010609060101010101" pitchFamily="2" charset="-122"/>
            </a:endParaRPr>
          </a:p>
        </p:txBody>
      </p:sp>
      <p:sp>
        <p:nvSpPr>
          <p:cNvPr id="47107"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C03	</a:t>
            </a:r>
            <a:r>
              <a:rPr lang="zh-CN" altLang="en-US" sz="2200" b="0">
                <a:solidFill>
                  <a:schemeClr val="tx1"/>
                </a:solidFill>
                <a:ea typeface="黑体" panose="02010609060101010101" pitchFamily="2" charset="-122"/>
              </a:rPr>
              <a:t>壁纸阴角收头做法</a:t>
            </a:r>
            <a:endParaRPr lang="zh-CN" altLang="en-US" sz="2200" b="0">
              <a:solidFill>
                <a:schemeClr val="tx1"/>
              </a:solidFill>
              <a:ea typeface="黑体" panose="02010609060101010101" pitchFamily="2" charset="-122"/>
            </a:endParaRPr>
          </a:p>
        </p:txBody>
      </p:sp>
      <p:sp>
        <p:nvSpPr>
          <p:cNvPr id="47108" name="矩形 3"/>
          <p:cNvSpPr>
            <a:spLocks noChangeArrowheads="1"/>
          </p:cNvSpPr>
          <p:nvPr/>
        </p:nvSpPr>
        <p:spPr bwMode="auto">
          <a:xfrm>
            <a:off x="558800" y="4271963"/>
            <a:ext cx="8585200" cy="139382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玄关吊顶墙面壁纸与吊顶涂料之间应设置外飘线条，保证壁纸收于线条上口阴角；</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天棚阴角需设置石膏角线或挂镜线收头，保证壁纸收于线条下口阴角；</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铝合金</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塑钢门窗框、窗台石与壁纸阴角收头； </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室内不同种类壁纸拼缝应收于阴角，并保证深色壁纸先行铺贴；</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室内相同种类壁纸拼缝严禁收于墙面阴阳角处，翻卷阴阳角不少于</a:t>
            </a:r>
            <a:r>
              <a:rPr lang="en-US" altLang="zh-CN" sz="1400" b="0">
                <a:solidFill>
                  <a:srgbClr val="000000"/>
                </a:solidFill>
                <a:latin typeface="Times New Roman" panose="02020603050405020304" pitchFamily="18" charset="0"/>
                <a:ea typeface="仿宋" panose="02010609060101010101" pitchFamily="49" charset="-122"/>
              </a:rPr>
              <a:t>20mm</a:t>
            </a:r>
            <a:r>
              <a:rPr lang="zh-CN" altLang="en-US" sz="1400" b="0">
                <a:solidFill>
                  <a:srgbClr val="000000"/>
                </a:solidFill>
                <a:latin typeface="Times New Roman" panose="02020603050405020304" pitchFamily="18" charset="0"/>
                <a:ea typeface="仿宋" panose="02010609060101010101" pitchFamily="49" charset="-122"/>
              </a:rPr>
              <a:t>；</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室内存在壁纸与涂料相接时，涂料应先于壁纸施工，防止涂料咬色。</a:t>
            </a:r>
            <a:endParaRPr lang="zh-CN" altLang="en-US" sz="1400" b="0">
              <a:solidFill>
                <a:srgbClr val="000000"/>
              </a:solidFill>
              <a:ea typeface="黑体" panose="02010609060101010101" pitchFamily="2" charset="-122"/>
            </a:endParaRPr>
          </a:p>
        </p:txBody>
      </p:sp>
      <p:pic>
        <p:nvPicPr>
          <p:cNvPr id="47109" name="图片 6" descr="DSC_0135"/>
          <p:cNvPicPr>
            <a:picLocks noChangeAspect="1" noChangeArrowheads="1"/>
          </p:cNvPicPr>
          <p:nvPr/>
        </p:nvPicPr>
        <p:blipFill>
          <a:blip r:embed="rId2" cstate="print"/>
          <a:srcRect/>
          <a:stretch>
            <a:fillRect/>
          </a:stretch>
        </p:blipFill>
        <p:spPr bwMode="auto">
          <a:xfrm>
            <a:off x="558483" y="1090295"/>
            <a:ext cx="3889375" cy="2876550"/>
          </a:xfrm>
          <a:prstGeom prst="rect">
            <a:avLst/>
          </a:prstGeom>
          <a:noFill/>
          <a:ln w="9525">
            <a:noFill/>
            <a:miter lim="800000"/>
            <a:headEnd/>
            <a:tailEnd/>
          </a:ln>
        </p:spPr>
      </p:pic>
      <p:pic>
        <p:nvPicPr>
          <p:cNvPr id="47110" name="图片 7"/>
          <p:cNvPicPr>
            <a:picLocks noChangeAspect="1" noChangeArrowheads="1"/>
          </p:cNvPicPr>
          <p:nvPr/>
        </p:nvPicPr>
        <p:blipFill>
          <a:blip r:embed="rId3" cstate="print"/>
          <a:srcRect/>
          <a:stretch>
            <a:fillRect/>
          </a:stretch>
        </p:blipFill>
        <p:spPr bwMode="auto">
          <a:xfrm>
            <a:off x="4727893" y="1087120"/>
            <a:ext cx="4319587" cy="2879725"/>
          </a:xfrm>
          <a:prstGeom prst="rect">
            <a:avLst/>
          </a:prstGeom>
          <a:noFill/>
          <a:ln w="9525">
            <a:noFill/>
            <a:miter lim="800000"/>
            <a:headEnd/>
            <a:tailEnd/>
          </a:ln>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2075" y="-5715"/>
            <a:ext cx="9236075" cy="6869430"/>
          </a:xfrm>
          <a:prstGeom prst="rect">
            <a:avLst/>
          </a:prstGeom>
        </p:spPr>
      </p:pic>
      <p:sp>
        <p:nvSpPr>
          <p:cNvPr id="48130" name="Text Box 2"/>
          <p:cNvSpPr txBox="1">
            <a:spLocks noChangeArrowheads="1"/>
          </p:cNvSpPr>
          <p:nvPr/>
        </p:nvSpPr>
        <p:spPr bwMode="auto">
          <a:xfrm>
            <a:off x="610235" y="2559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二、涂装工程</a:t>
            </a:r>
            <a:endParaRPr lang="en-US" sz="2400" b="0">
              <a:solidFill>
                <a:srgbClr val="FFFFFF"/>
              </a:solidFill>
              <a:latin typeface="Times New Roman" panose="02020603050405020304" pitchFamily="18" charset="0"/>
              <a:ea typeface="黑体" panose="02010609060101010101" pitchFamily="2" charset="-122"/>
            </a:endParaRPr>
          </a:p>
        </p:txBody>
      </p:sp>
      <p:sp>
        <p:nvSpPr>
          <p:cNvPr id="48131"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B06	</a:t>
            </a:r>
            <a:r>
              <a:rPr lang="zh-CN" altLang="en-US" sz="2200" b="0">
                <a:solidFill>
                  <a:schemeClr val="tx1"/>
                </a:solidFill>
                <a:ea typeface="黑体" panose="02010609060101010101" pitchFamily="2" charset="-122"/>
              </a:rPr>
              <a:t>涂料墙面打胶部位限定</a:t>
            </a:r>
            <a:endParaRPr lang="zh-CN" altLang="en-US" sz="2200" b="0">
              <a:solidFill>
                <a:schemeClr val="tx1"/>
              </a:solidFill>
              <a:ea typeface="黑体" panose="02010609060101010101" pitchFamily="2" charset="-122"/>
            </a:endParaRPr>
          </a:p>
        </p:txBody>
      </p:sp>
      <p:sp>
        <p:nvSpPr>
          <p:cNvPr id="48132" name="矩形 3"/>
          <p:cNvSpPr>
            <a:spLocks noChangeArrowheads="1"/>
          </p:cNvSpPr>
          <p:nvPr/>
        </p:nvSpPr>
        <p:spPr bwMode="auto">
          <a:xfrm>
            <a:off x="558800" y="4271963"/>
            <a:ext cx="8585200" cy="75565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涂料墙面与内开内倒窗框周边可以打细胶，质感涂料墙面与门贴脸之间可以打细胶，其余部位严禁打胶；</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采用中性硅胶，细胶外露宽度不超过</a:t>
            </a:r>
            <a:r>
              <a:rPr lang="en-US" altLang="zh-CN" sz="1400" b="0">
                <a:solidFill>
                  <a:srgbClr val="000000"/>
                </a:solidFill>
                <a:ea typeface="仿宋" panose="02010609060101010101" pitchFamily="49" charset="-122"/>
              </a:rPr>
              <a:t>5mm</a:t>
            </a:r>
            <a:r>
              <a:rPr lang="zh-CN" altLang="en-US" sz="1400" b="0">
                <a:solidFill>
                  <a:srgbClr val="000000"/>
                </a:solidFill>
                <a:ea typeface="仿宋" panose="02010609060101010101" pitchFamily="49" charset="-122"/>
              </a:rPr>
              <a:t>。</a:t>
            </a:r>
            <a:endParaRPr lang="zh-CN" altLang="en-US" sz="1400" b="0">
              <a:solidFill>
                <a:srgbClr val="000000"/>
              </a:solidFill>
              <a:ea typeface="黑体" panose="02010609060101010101" pitchFamily="2" charset="-122"/>
            </a:endParaRPr>
          </a:p>
        </p:txBody>
      </p:sp>
      <p:pic>
        <p:nvPicPr>
          <p:cNvPr id="48133" name="图片 6"/>
          <p:cNvPicPr>
            <a:picLocks noChangeAspect="1" noChangeArrowheads="1"/>
          </p:cNvPicPr>
          <p:nvPr/>
        </p:nvPicPr>
        <p:blipFill>
          <a:blip r:embed="rId2" cstate="print"/>
          <a:srcRect/>
          <a:stretch>
            <a:fillRect/>
          </a:stretch>
        </p:blipFill>
        <p:spPr bwMode="auto">
          <a:xfrm>
            <a:off x="609918" y="947420"/>
            <a:ext cx="4321175" cy="2879725"/>
          </a:xfrm>
          <a:prstGeom prst="rect">
            <a:avLst/>
          </a:prstGeom>
          <a:noFill/>
          <a:ln w="9525">
            <a:noFill/>
            <a:miter lim="800000"/>
            <a:headEnd/>
            <a:tailEnd/>
          </a:ln>
        </p:spPr>
      </p:pic>
      <p:pic>
        <p:nvPicPr>
          <p:cNvPr id="48134" name="图片 7"/>
          <p:cNvPicPr>
            <a:picLocks noChangeAspect="1" noChangeArrowheads="1"/>
          </p:cNvPicPr>
          <p:nvPr/>
        </p:nvPicPr>
        <p:blipFill>
          <a:blip r:embed="rId3" cstate="print"/>
          <a:srcRect/>
          <a:stretch>
            <a:fillRect/>
          </a:stretch>
        </p:blipFill>
        <p:spPr bwMode="auto">
          <a:xfrm>
            <a:off x="4824413" y="947420"/>
            <a:ext cx="4319587" cy="2879725"/>
          </a:xfrm>
          <a:prstGeom prst="rect">
            <a:avLst/>
          </a:prstGeom>
          <a:noFill/>
          <a:ln w="9525">
            <a:noFill/>
            <a:miter lim="800000"/>
            <a:headEnd/>
            <a:tailEnd/>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25400" y="3175"/>
            <a:ext cx="9185275" cy="6869430"/>
          </a:xfrm>
          <a:prstGeom prst="rect">
            <a:avLst/>
          </a:prstGeom>
        </p:spPr>
      </p:pic>
      <p:sp>
        <p:nvSpPr>
          <p:cNvPr id="10242" name="Rectangle 2"/>
          <p:cNvSpPr>
            <a:spLocks noGrp="1" noChangeArrowheads="1"/>
          </p:cNvSpPr>
          <p:nvPr>
            <p:ph type="title"/>
          </p:nvPr>
        </p:nvSpPr>
        <p:spPr>
          <a:xfrm>
            <a:off x="323850" y="321310"/>
            <a:ext cx="8231505" cy="6172835"/>
          </a:xfrm>
        </p:spPr>
        <p:txBody>
          <a:bodyPr/>
          <a:lstStyle/>
          <a:p>
            <a:pPr eaLnBrk="1" hangingPunct="1">
              <a:buFont typeface="Wingdings" panose="05000000000000000000" pitchFamily="2" charset="2"/>
              <a:buChar char="n"/>
            </a:pPr>
            <a:r>
              <a:rPr lang="zh-CN" altLang="en-US" sz="1200" b="1" smtClean="0">
                <a:solidFill>
                  <a:srgbClr val="FF6600"/>
                </a:solidFill>
                <a:latin typeface="宋体" panose="02010600030101010101" pitchFamily="2" charset="-122"/>
              </a:rPr>
              <a:t>八、精装房物业验收标准</a:t>
            </a:r>
            <a:br>
              <a:rPr lang="zh-CN" altLang="en-US" sz="1200" b="1" smtClean="0">
                <a:solidFill>
                  <a:srgbClr val="FF6600"/>
                </a:solidFill>
                <a:latin typeface="宋体" panose="02010600030101010101" pitchFamily="2" charset="-122"/>
              </a:rPr>
            </a:br>
            <a:br>
              <a:rPr lang="zh-CN" altLang="en-US" sz="1200" b="1" smtClean="0">
                <a:solidFill>
                  <a:srgbClr val="FF6600"/>
                </a:solidFill>
                <a:latin typeface="宋体" panose="02010600030101010101" pitchFamily="2" charset="-122"/>
              </a:rPr>
            </a:br>
            <a:r>
              <a:rPr lang="zh-CN" altLang="en-US" sz="1200" b="1" smtClean="0">
                <a:solidFill>
                  <a:srgbClr val="FF6600"/>
                </a:solidFill>
                <a:latin typeface="宋体" panose="02010600030101010101" pitchFamily="2" charset="-122"/>
              </a:rPr>
              <a:t>  </a:t>
            </a:r>
            <a:r>
              <a:rPr lang="en-US" altLang="zh-CN" sz="1200" b="1" smtClean="0">
                <a:latin typeface="宋体" panose="02010600030101010101" pitchFamily="2" charset="-122"/>
              </a:rPr>
              <a:t>a</a:t>
            </a:r>
            <a:r>
              <a:rPr lang="zh-CN" altLang="en-US" sz="1200" b="1" smtClean="0">
                <a:latin typeface="宋体" panose="02010600030101010101" pitchFamily="2" charset="-122"/>
              </a:rPr>
              <a:t>、目的      </a:t>
            </a:r>
            <a:r>
              <a:rPr lang="en-US" altLang="zh-CN" sz="1200" b="1" smtClean="0">
                <a:latin typeface="宋体" panose="02010600030101010101" pitchFamily="2" charset="-122"/>
              </a:rPr>
              <a:t>b</a:t>
            </a:r>
            <a:r>
              <a:rPr lang="zh-CN" altLang="en-US" sz="1200" b="1" smtClean="0">
                <a:latin typeface="宋体" panose="02010600030101010101" pitchFamily="2" charset="-122"/>
              </a:rPr>
              <a:t>、通用原则    </a:t>
            </a:r>
            <a:r>
              <a:rPr lang="en-US" altLang="zh-CN" sz="1200" b="1" smtClean="0">
                <a:latin typeface="宋体" panose="02010600030101010101" pitchFamily="2" charset="-122"/>
              </a:rPr>
              <a:t>c</a:t>
            </a:r>
            <a:r>
              <a:rPr lang="zh-CN" altLang="en-US" sz="1200" b="1" smtClean="0">
                <a:latin typeface="宋体" panose="02010600030101010101" pitchFamily="2" charset="-122"/>
              </a:rPr>
              <a:t>、工程类验收内容    </a:t>
            </a:r>
            <a:r>
              <a:rPr lang="en-US" altLang="zh-CN" sz="1200" b="1" smtClean="0">
                <a:latin typeface="宋体" panose="02010600030101010101" pitchFamily="2" charset="-122"/>
              </a:rPr>
              <a:t>d</a:t>
            </a:r>
            <a:r>
              <a:rPr lang="zh-CN" altLang="en-US" sz="1200" b="1" smtClean="0">
                <a:latin typeface="宋体" panose="02010600030101010101" pitchFamily="2" charset="-122"/>
              </a:rPr>
              <a:t>、清洁类难收内容</a:t>
            </a:r>
            <a:br>
              <a:rPr lang="zh-CN" altLang="en-US" sz="1200" b="1" smtClean="0">
                <a:latin typeface="宋体" panose="02010600030101010101" pitchFamily="2" charset="-122"/>
              </a:rPr>
            </a:br>
            <a:br>
              <a:rPr lang="zh-CN" altLang="en-US" sz="1200" b="1" smtClean="0">
                <a:solidFill>
                  <a:srgbClr val="FF6600"/>
                </a:solidFill>
                <a:latin typeface="宋体" panose="02010600030101010101" pitchFamily="2" charset="-122"/>
              </a:rPr>
            </a:br>
            <a:r>
              <a:rPr lang="zh-CN" altLang="en-US" sz="1200" b="1" smtClean="0">
                <a:solidFill>
                  <a:srgbClr val="FF6600"/>
                </a:solidFill>
                <a:latin typeface="宋体" panose="02010600030101010101" pitchFamily="2" charset="-122"/>
              </a:rPr>
              <a:t>九、精装修项目预验房活动方案</a:t>
            </a:r>
            <a:br>
              <a:rPr lang="zh-CN" altLang="en-US" sz="1200" b="1" smtClean="0">
                <a:solidFill>
                  <a:srgbClr val="FF6600"/>
                </a:solidFill>
                <a:latin typeface="宋体" panose="02010600030101010101" pitchFamily="2" charset="-122"/>
              </a:rPr>
            </a:br>
            <a:r>
              <a:rPr lang="zh-CN" altLang="en-US" sz="1200" b="1" smtClean="0">
                <a:solidFill>
                  <a:srgbClr val="FF6600"/>
                </a:solidFill>
                <a:latin typeface="宋体" panose="02010600030101010101" pitchFamily="2" charset="-122"/>
              </a:rPr>
              <a:t>    </a:t>
            </a:r>
            <a:br>
              <a:rPr lang="zh-CN" altLang="en-US" sz="1200" b="1" smtClean="0">
                <a:solidFill>
                  <a:srgbClr val="FF6600"/>
                </a:solidFill>
                <a:latin typeface="宋体" panose="02010600030101010101" pitchFamily="2" charset="-122"/>
              </a:rPr>
            </a:br>
            <a:r>
              <a:rPr lang="zh-CN" altLang="en-US" sz="1200" b="1" smtClean="0">
                <a:solidFill>
                  <a:srgbClr val="FF6600"/>
                </a:solidFill>
                <a:latin typeface="宋体" panose="02010600030101010101" pitchFamily="2" charset="-122"/>
              </a:rPr>
              <a:t>  </a:t>
            </a:r>
            <a:r>
              <a:rPr lang="en-US" altLang="zh-CN" sz="1200" b="1" smtClean="0">
                <a:latin typeface="宋体" panose="02010600030101010101" pitchFamily="2" charset="-122"/>
              </a:rPr>
              <a:t>a</a:t>
            </a:r>
            <a:r>
              <a:rPr lang="zh-CN" altLang="en-US" sz="1200" b="1" smtClean="0">
                <a:latin typeface="宋体" panose="02010600030101010101" pitchFamily="2" charset="-122"/>
              </a:rPr>
              <a:t>、确定时间   </a:t>
            </a:r>
            <a:r>
              <a:rPr lang="en-US" altLang="zh-CN" sz="1200" b="1" smtClean="0">
                <a:latin typeface="宋体" panose="02010600030101010101" pitchFamily="2" charset="-122"/>
              </a:rPr>
              <a:t>b</a:t>
            </a:r>
            <a:r>
              <a:rPr lang="zh-CN" altLang="en-US" sz="1200" b="1" smtClean="0">
                <a:latin typeface="宋体" panose="02010600030101010101" pitchFamily="2" charset="-122"/>
              </a:rPr>
              <a:t>、确定接待地点  </a:t>
            </a:r>
            <a:r>
              <a:rPr lang="en-US" altLang="zh-CN" sz="1200" b="1" smtClean="0">
                <a:latin typeface="宋体" panose="02010600030101010101" pitchFamily="2" charset="-122"/>
              </a:rPr>
              <a:t>c</a:t>
            </a:r>
            <a:r>
              <a:rPr lang="zh-CN" altLang="en-US" sz="1200" b="1" smtClean="0">
                <a:latin typeface="宋体" panose="02010600030101010101" pitchFamily="2" charset="-122"/>
              </a:rPr>
              <a:t>、预验房地点  </a:t>
            </a:r>
            <a:r>
              <a:rPr lang="en-US" altLang="zh-CN" sz="1200" b="1" smtClean="0">
                <a:latin typeface="宋体" panose="02010600030101010101" pitchFamily="2" charset="-122"/>
              </a:rPr>
              <a:t>d</a:t>
            </a:r>
            <a:r>
              <a:rPr lang="zh-CN" altLang="en-US" sz="1200" b="1" smtClean="0">
                <a:latin typeface="宋体" panose="02010600030101010101" pitchFamily="2" charset="-122"/>
              </a:rPr>
              <a:t>、活动流程安排  </a:t>
            </a:r>
            <a:r>
              <a:rPr lang="en-US" altLang="zh-CN" sz="1200" b="1" smtClean="0">
                <a:latin typeface="宋体" panose="02010600030101010101" pitchFamily="2" charset="-122"/>
              </a:rPr>
              <a:t>e</a:t>
            </a:r>
            <a:r>
              <a:rPr lang="zh-CN" altLang="en-US" sz="1200" b="1" smtClean="0">
                <a:latin typeface="宋体" panose="02010600030101010101" pitchFamily="2" charset="-122"/>
              </a:rPr>
              <a:t>、注意事项</a:t>
            </a:r>
            <a:br>
              <a:rPr lang="zh-CN" altLang="en-US" sz="1200" b="1" smtClean="0">
                <a:latin typeface="宋体" panose="02010600030101010101" pitchFamily="2" charset="-122"/>
              </a:rPr>
            </a:br>
            <a:br>
              <a:rPr lang="zh-CN" altLang="en-US" sz="1200" b="1" smtClean="0">
                <a:latin typeface="宋体" panose="02010600030101010101" pitchFamily="2" charset="-122"/>
              </a:rPr>
            </a:br>
            <a:r>
              <a:rPr lang="zh-CN" altLang="en-US" sz="1200" b="1" smtClean="0">
                <a:solidFill>
                  <a:srgbClr val="FF6600"/>
                </a:solidFill>
                <a:latin typeface="宋体" panose="02010600030101010101" pitchFamily="2" charset="-122"/>
              </a:rPr>
              <a:t>十、业主接房流程</a:t>
            </a:r>
            <a:br>
              <a:rPr lang="zh-CN" altLang="en-US" sz="1200" b="1" smtClean="0">
                <a:solidFill>
                  <a:srgbClr val="FF6600"/>
                </a:solidFill>
                <a:latin typeface="宋体" panose="02010600030101010101" pitchFamily="2" charset="-122"/>
              </a:rPr>
            </a:br>
            <a:br>
              <a:rPr lang="zh-CN" altLang="en-US" sz="1200" b="1" smtClean="0">
                <a:solidFill>
                  <a:srgbClr val="FF6600"/>
                </a:solidFill>
                <a:latin typeface="宋体" panose="02010600030101010101" pitchFamily="2" charset="-122"/>
              </a:rPr>
            </a:br>
            <a:r>
              <a:rPr lang="zh-CN" altLang="en-US" sz="1200" b="1" smtClean="0">
                <a:solidFill>
                  <a:srgbClr val="FF6600"/>
                </a:solidFill>
                <a:latin typeface="宋体" panose="02010600030101010101" pitchFamily="2" charset="-122"/>
              </a:rPr>
              <a:t>十一、精装房验收规定动作的设计</a:t>
            </a:r>
            <a:br>
              <a:rPr lang="zh-CN" altLang="en-US" sz="1200" b="1" smtClean="0">
                <a:solidFill>
                  <a:srgbClr val="FF6600"/>
                </a:solidFill>
                <a:latin typeface="宋体" panose="02010600030101010101" pitchFamily="2" charset="-122"/>
              </a:rPr>
            </a:br>
            <a:br>
              <a:rPr lang="zh-CN" altLang="en-US" sz="1200" b="1" smtClean="0">
                <a:solidFill>
                  <a:srgbClr val="FF6600"/>
                </a:solidFill>
                <a:latin typeface="宋体" panose="02010600030101010101" pitchFamily="2" charset="-122"/>
              </a:rPr>
            </a:br>
            <a:r>
              <a:rPr lang="zh-CN" altLang="en-US" sz="1200" b="1" smtClean="0">
                <a:solidFill>
                  <a:srgbClr val="FF6600"/>
                </a:solidFill>
                <a:latin typeface="宋体" panose="02010600030101010101" pitchFamily="2" charset="-122"/>
              </a:rPr>
              <a:t>十二、预验房整改和交房集中返修流程</a:t>
            </a:r>
            <a:br>
              <a:rPr lang="zh-CN" altLang="en-US" sz="1200" b="1" smtClean="0">
                <a:solidFill>
                  <a:srgbClr val="FF6600"/>
                </a:solidFill>
                <a:latin typeface="宋体" panose="02010600030101010101" pitchFamily="2" charset="-122"/>
              </a:rPr>
            </a:br>
            <a:br>
              <a:rPr lang="zh-CN" altLang="en-US" sz="1200" b="1" smtClean="0">
                <a:latin typeface="宋体" panose="02010600030101010101" pitchFamily="2" charset="-122"/>
              </a:rPr>
            </a:br>
            <a:r>
              <a:rPr lang="zh-CN" altLang="en-US" sz="1200" b="1" smtClean="0">
                <a:latin typeface="宋体" panose="02010600030101010101" pitchFamily="2" charset="-122"/>
              </a:rPr>
              <a:t>  </a:t>
            </a:r>
            <a:r>
              <a:rPr lang="en-US" altLang="zh-CN" sz="1200" b="1" smtClean="0">
                <a:latin typeface="宋体" panose="02010600030101010101" pitchFamily="2" charset="-122"/>
              </a:rPr>
              <a:t>a</a:t>
            </a:r>
            <a:r>
              <a:rPr lang="zh-CN" altLang="en-US" sz="1200" b="1" smtClean="0">
                <a:latin typeface="宋体" panose="02010600030101010101" pitchFamily="2" charset="-122"/>
              </a:rPr>
              <a:t>、预验房整改问题流程</a:t>
            </a:r>
            <a:br>
              <a:rPr lang="zh-CN" altLang="en-US" sz="1200" b="1" smtClean="0">
                <a:latin typeface="宋体" panose="02010600030101010101" pitchFamily="2" charset="-122"/>
              </a:rPr>
            </a:br>
            <a:br>
              <a:rPr lang="zh-CN" altLang="en-US" sz="1200" b="1" smtClean="0">
                <a:latin typeface="宋体" panose="02010600030101010101" pitchFamily="2" charset="-122"/>
              </a:rPr>
            </a:br>
            <a:r>
              <a:rPr lang="zh-CN" altLang="en-US" sz="1200" b="1" smtClean="0">
                <a:latin typeface="宋体" panose="02010600030101010101" pitchFamily="2" charset="-122"/>
              </a:rPr>
              <a:t>  </a:t>
            </a:r>
            <a:r>
              <a:rPr lang="en-US" altLang="zh-CN" sz="1200" b="1" smtClean="0">
                <a:latin typeface="宋体" panose="02010600030101010101" pitchFamily="2" charset="-122"/>
              </a:rPr>
              <a:t>b</a:t>
            </a:r>
            <a:r>
              <a:rPr lang="zh-CN" altLang="en-US" sz="1200" b="1" smtClean="0">
                <a:latin typeface="宋体" panose="02010600030101010101" pitchFamily="2" charset="-122"/>
              </a:rPr>
              <a:t>、交房后集中返修流程</a:t>
            </a:r>
            <a:br>
              <a:rPr lang="zh-CN" altLang="en-US" sz="1200" b="1" smtClean="0">
                <a:latin typeface="宋体" panose="02010600030101010101" pitchFamily="2" charset="-122"/>
              </a:rPr>
            </a:br>
            <a:br>
              <a:rPr lang="zh-CN" altLang="en-US" sz="1200" b="1" smtClean="0">
                <a:solidFill>
                  <a:srgbClr val="FF6600"/>
                </a:solidFill>
                <a:latin typeface="宋体" panose="02010600030101010101" pitchFamily="2" charset="-122"/>
              </a:rPr>
            </a:br>
            <a:r>
              <a:rPr lang="zh-CN" altLang="en-US" sz="1200" b="1" smtClean="0">
                <a:solidFill>
                  <a:srgbClr val="FF6600"/>
                </a:solidFill>
                <a:latin typeface="宋体" panose="02010600030101010101" pitchFamily="2" charset="-122"/>
              </a:rPr>
              <a:t>十三、业主入住后易出现的问题</a:t>
            </a:r>
            <a:br>
              <a:rPr lang="zh-CN" altLang="en-US" sz="1200" b="1" smtClean="0">
                <a:solidFill>
                  <a:srgbClr val="FF6600"/>
                </a:solidFill>
                <a:latin typeface="宋体" panose="02010600030101010101" pitchFamily="2" charset="-122"/>
              </a:rPr>
            </a:br>
            <a:endParaRPr lang="zh-CN" altLang="en-US" sz="1200" b="1" smtClean="0">
              <a:solidFill>
                <a:srgbClr val="FF6600"/>
              </a:solidFill>
              <a:latin typeface="宋体" panose="02010600030101010101" pitchFamily="2" charset="-122"/>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2075" y="-41275"/>
            <a:ext cx="9236075" cy="6869430"/>
          </a:xfrm>
          <a:prstGeom prst="rect">
            <a:avLst/>
          </a:prstGeom>
        </p:spPr>
      </p:pic>
      <p:sp>
        <p:nvSpPr>
          <p:cNvPr id="49154" name="Text Box 2"/>
          <p:cNvSpPr txBox="1">
            <a:spLocks noChangeArrowheads="1"/>
          </p:cNvSpPr>
          <p:nvPr/>
        </p:nvSpPr>
        <p:spPr bwMode="auto">
          <a:xfrm>
            <a:off x="686435" y="21399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三、裱糊工程</a:t>
            </a:r>
            <a:endParaRPr lang="en-US" sz="2400" b="0">
              <a:solidFill>
                <a:srgbClr val="FFFFFF"/>
              </a:solidFill>
              <a:latin typeface="Times New Roman" panose="02020603050405020304" pitchFamily="18" charset="0"/>
              <a:ea typeface="黑体" panose="02010609060101010101" pitchFamily="2" charset="-122"/>
            </a:endParaRPr>
          </a:p>
        </p:txBody>
      </p:sp>
      <p:sp>
        <p:nvSpPr>
          <p:cNvPr id="49155"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C04</a:t>
            </a:r>
            <a:r>
              <a:rPr lang="en-US" altLang="zh-CN" sz="2000" b="0">
                <a:solidFill>
                  <a:schemeClr val="tx1"/>
                </a:solidFill>
                <a:ea typeface="黑体" panose="02010609060101010101" pitchFamily="2" charset="-122"/>
              </a:rPr>
              <a:t>	</a:t>
            </a:r>
            <a:r>
              <a:rPr lang="zh-CN" altLang="en-US" sz="2000" b="0">
                <a:solidFill>
                  <a:schemeClr val="tx1"/>
                </a:solidFill>
                <a:ea typeface="黑体" panose="02010609060101010101" pitchFamily="2" charset="-122"/>
              </a:rPr>
              <a:t>壁纸与门贴脸、踢脚线、衣柜调节板关系</a:t>
            </a:r>
            <a:endParaRPr lang="zh-CN" altLang="en-US" sz="2000" b="0">
              <a:solidFill>
                <a:schemeClr val="tx1"/>
              </a:solidFill>
              <a:ea typeface="黑体" panose="02010609060101010101" pitchFamily="2" charset="-122"/>
            </a:endParaRPr>
          </a:p>
        </p:txBody>
      </p:sp>
      <p:sp>
        <p:nvSpPr>
          <p:cNvPr id="49156" name="矩形 3"/>
          <p:cNvSpPr>
            <a:spLocks noChangeArrowheads="1"/>
          </p:cNvSpPr>
          <p:nvPr/>
        </p:nvSpPr>
        <p:spPr bwMode="auto">
          <a:xfrm>
            <a:off x="558800" y="4271963"/>
            <a:ext cx="8585200" cy="54292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壁纸应在地面铺装以及瓷砖</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石材踢脚线完成后进行；</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壁纸应先于木质</a:t>
            </a:r>
            <a:r>
              <a:rPr lang="en-US" altLang="zh-CN" sz="1400" b="0">
                <a:solidFill>
                  <a:srgbClr val="000000"/>
                </a:solidFill>
                <a:ea typeface="仿宋" panose="02010609060101010101" pitchFamily="49" charset="-122"/>
              </a:rPr>
              <a:t>/PVC</a:t>
            </a:r>
            <a:r>
              <a:rPr lang="zh-CN" altLang="en-US" sz="1400" b="0">
                <a:solidFill>
                  <a:srgbClr val="000000"/>
                </a:solidFill>
                <a:ea typeface="仿宋" panose="02010609060101010101" pitchFamily="49" charset="-122"/>
              </a:rPr>
              <a:t>质踢脚线、门贴脸、衣柜调节板施工。</a:t>
            </a:r>
            <a:endParaRPr lang="zh-CN" altLang="en-US" sz="1400" b="0">
              <a:solidFill>
                <a:srgbClr val="000000"/>
              </a:solidFill>
              <a:ea typeface="黑体" panose="02010609060101010101" pitchFamily="2" charset="-122"/>
            </a:endParaRPr>
          </a:p>
        </p:txBody>
      </p:sp>
      <p:pic>
        <p:nvPicPr>
          <p:cNvPr id="49157" name="图片 6"/>
          <p:cNvPicPr>
            <a:picLocks noChangeAspect="1" noChangeArrowheads="1"/>
          </p:cNvPicPr>
          <p:nvPr/>
        </p:nvPicPr>
        <p:blipFill>
          <a:blip r:embed="rId2" cstate="print"/>
          <a:srcRect/>
          <a:stretch>
            <a:fillRect/>
          </a:stretch>
        </p:blipFill>
        <p:spPr bwMode="auto">
          <a:xfrm>
            <a:off x="611188" y="907733"/>
            <a:ext cx="4319587" cy="2879725"/>
          </a:xfrm>
          <a:prstGeom prst="rect">
            <a:avLst/>
          </a:prstGeom>
          <a:noFill/>
          <a:ln w="9525">
            <a:noFill/>
            <a:miter lim="800000"/>
            <a:headEnd/>
            <a:tailEnd/>
          </a:ln>
        </p:spPr>
      </p:pic>
      <p:pic>
        <p:nvPicPr>
          <p:cNvPr id="49158" name="图片 7"/>
          <p:cNvPicPr>
            <a:picLocks noChangeAspect="1" noChangeArrowheads="1"/>
          </p:cNvPicPr>
          <p:nvPr/>
        </p:nvPicPr>
        <p:blipFill>
          <a:blip r:embed="rId3" cstate="print"/>
          <a:srcRect/>
          <a:stretch>
            <a:fillRect/>
          </a:stretch>
        </p:blipFill>
        <p:spPr bwMode="auto">
          <a:xfrm>
            <a:off x="4932680" y="908050"/>
            <a:ext cx="3671570" cy="2879725"/>
          </a:xfrm>
          <a:prstGeom prst="rect">
            <a:avLst/>
          </a:prstGeom>
          <a:noFill/>
          <a:ln w="9525">
            <a:noFill/>
            <a:miter lim="800000"/>
            <a:headEnd/>
            <a:tailEnd/>
          </a:ln>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2075" y="-5715"/>
            <a:ext cx="9236075" cy="6869430"/>
          </a:xfrm>
          <a:prstGeom prst="rect">
            <a:avLst/>
          </a:prstGeom>
        </p:spPr>
      </p:pic>
      <p:sp>
        <p:nvSpPr>
          <p:cNvPr id="50178" name="Text Box 2"/>
          <p:cNvSpPr txBox="1">
            <a:spLocks noChangeArrowheads="1"/>
          </p:cNvSpPr>
          <p:nvPr/>
        </p:nvSpPr>
        <p:spPr bwMode="auto">
          <a:xfrm>
            <a:off x="728345" y="24765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三、裱糊工程</a:t>
            </a:r>
            <a:endParaRPr lang="en-US" sz="2400" b="0">
              <a:solidFill>
                <a:srgbClr val="FFFFFF"/>
              </a:solidFill>
              <a:latin typeface="Times New Roman" panose="02020603050405020304" pitchFamily="18" charset="0"/>
              <a:ea typeface="黑体" panose="02010609060101010101" pitchFamily="2" charset="-122"/>
            </a:endParaRPr>
          </a:p>
        </p:txBody>
      </p:sp>
      <p:sp>
        <p:nvSpPr>
          <p:cNvPr id="50179"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C05	</a:t>
            </a:r>
            <a:r>
              <a:rPr lang="zh-CN" altLang="en-US" sz="2200" b="0">
                <a:solidFill>
                  <a:schemeClr val="tx1"/>
                </a:solidFill>
                <a:ea typeface="黑体" panose="02010609060101010101" pitchFamily="2" charset="-122"/>
              </a:rPr>
              <a:t>壁纸墙面打胶部位限定</a:t>
            </a:r>
            <a:endParaRPr lang="zh-CN" altLang="en-US" sz="2200" b="0">
              <a:solidFill>
                <a:schemeClr val="tx1"/>
              </a:solidFill>
              <a:ea typeface="黑体" panose="02010609060101010101" pitchFamily="2" charset="-122"/>
            </a:endParaRPr>
          </a:p>
        </p:txBody>
      </p:sp>
      <p:sp>
        <p:nvSpPr>
          <p:cNvPr id="50180" name="矩形 3"/>
          <p:cNvSpPr>
            <a:spLocks noChangeArrowheads="1"/>
          </p:cNvSpPr>
          <p:nvPr/>
        </p:nvSpPr>
        <p:spPr bwMode="auto">
          <a:xfrm>
            <a:off x="558800" y="4271963"/>
            <a:ext cx="8585200" cy="54292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壁纸墙面与铝合金</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塑钢门窗框、窗台石交接外露面可以打细胶，其余部位严禁打胶；</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采用中性硅胶，细胶外露宽度不超过</a:t>
            </a:r>
            <a:r>
              <a:rPr lang="en-US" altLang="zh-CN" sz="1400" b="0">
                <a:solidFill>
                  <a:srgbClr val="000000"/>
                </a:solidFill>
                <a:ea typeface="仿宋" panose="02010609060101010101" pitchFamily="49" charset="-122"/>
              </a:rPr>
              <a:t>5mm</a:t>
            </a:r>
            <a:r>
              <a:rPr lang="zh-CN" altLang="en-US" sz="1400" b="0">
                <a:solidFill>
                  <a:srgbClr val="000000"/>
                </a:solidFill>
                <a:ea typeface="仿宋" panose="02010609060101010101" pitchFamily="49" charset="-122"/>
              </a:rPr>
              <a:t>。</a:t>
            </a:r>
            <a:endParaRPr lang="zh-CN" altLang="en-US" sz="1400" b="0">
              <a:solidFill>
                <a:srgbClr val="000000"/>
              </a:solidFill>
              <a:ea typeface="黑体" panose="02010609060101010101" pitchFamily="2" charset="-122"/>
            </a:endParaRPr>
          </a:p>
        </p:txBody>
      </p:sp>
      <p:pic>
        <p:nvPicPr>
          <p:cNvPr id="50181" name="图片 6"/>
          <p:cNvPicPr>
            <a:picLocks noChangeAspect="1" noChangeArrowheads="1"/>
          </p:cNvPicPr>
          <p:nvPr/>
        </p:nvPicPr>
        <p:blipFill>
          <a:blip r:embed="rId2" cstate="print"/>
          <a:srcRect/>
          <a:stretch>
            <a:fillRect/>
          </a:stretch>
        </p:blipFill>
        <p:spPr bwMode="auto">
          <a:xfrm>
            <a:off x="558800" y="1107440"/>
            <a:ext cx="4319588" cy="2879725"/>
          </a:xfrm>
          <a:prstGeom prst="rect">
            <a:avLst/>
          </a:prstGeom>
          <a:noFill/>
          <a:ln w="9525">
            <a:noFill/>
            <a:miter lim="800000"/>
            <a:headEnd/>
            <a:tailEnd/>
          </a:ln>
        </p:spPr>
      </p:pic>
      <p:pic>
        <p:nvPicPr>
          <p:cNvPr id="50182" name="图片 7"/>
          <p:cNvPicPr>
            <a:picLocks noChangeAspect="1" noChangeArrowheads="1"/>
          </p:cNvPicPr>
          <p:nvPr/>
        </p:nvPicPr>
        <p:blipFill>
          <a:blip r:embed="rId3" cstate="print"/>
          <a:srcRect/>
          <a:stretch>
            <a:fillRect/>
          </a:stretch>
        </p:blipFill>
        <p:spPr bwMode="auto">
          <a:xfrm>
            <a:off x="4878705" y="1107440"/>
            <a:ext cx="4166870" cy="2879725"/>
          </a:xfrm>
          <a:prstGeom prst="rect">
            <a:avLst/>
          </a:prstGeom>
          <a:noFill/>
          <a:ln w="9525">
            <a:noFill/>
            <a:miter lim="800000"/>
            <a:headEnd/>
            <a:tailEnd/>
          </a:ln>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2075" y="-5715"/>
            <a:ext cx="9236075" cy="6869430"/>
          </a:xfrm>
          <a:prstGeom prst="rect">
            <a:avLst/>
          </a:prstGeom>
        </p:spPr>
      </p:pic>
      <p:sp>
        <p:nvSpPr>
          <p:cNvPr id="51202" name="Text Box 2"/>
          <p:cNvSpPr txBox="1">
            <a:spLocks noChangeArrowheads="1"/>
          </p:cNvSpPr>
          <p:nvPr/>
        </p:nvSpPr>
        <p:spPr bwMode="auto">
          <a:xfrm>
            <a:off x="643890" y="171450"/>
            <a:ext cx="5616575" cy="460375"/>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四、软硬包工程</a:t>
            </a:r>
            <a:endParaRPr lang="en-US" sz="2400" b="0">
              <a:solidFill>
                <a:srgbClr val="FFFFFF"/>
              </a:solidFill>
              <a:latin typeface="Times New Roman" panose="02020603050405020304" pitchFamily="18" charset="0"/>
              <a:ea typeface="黑体" panose="02010609060101010101" pitchFamily="2" charset="-122"/>
            </a:endParaRPr>
          </a:p>
        </p:txBody>
      </p:sp>
      <p:sp>
        <p:nvSpPr>
          <p:cNvPr id="51203"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D01	</a:t>
            </a:r>
            <a:r>
              <a:rPr lang="zh-CN" altLang="en-US" sz="2200" b="0">
                <a:solidFill>
                  <a:schemeClr val="tx1"/>
                </a:solidFill>
                <a:ea typeface="黑体" panose="02010609060101010101" pitchFamily="2" charset="-122"/>
              </a:rPr>
              <a:t>软包墙面整体观感</a:t>
            </a:r>
            <a:endParaRPr lang="zh-CN" altLang="en-US" sz="2200" b="0">
              <a:solidFill>
                <a:schemeClr val="tx1"/>
              </a:solidFill>
              <a:ea typeface="黑体" panose="02010609060101010101" pitchFamily="2" charset="-122"/>
            </a:endParaRPr>
          </a:p>
        </p:txBody>
      </p:sp>
      <p:sp>
        <p:nvSpPr>
          <p:cNvPr id="51204" name="矩形 3"/>
          <p:cNvSpPr>
            <a:spLocks noChangeArrowheads="1"/>
          </p:cNvSpPr>
          <p:nvPr/>
        </p:nvSpPr>
        <p:spPr bwMode="auto">
          <a:xfrm>
            <a:off x="558800" y="4292600"/>
            <a:ext cx="8585200" cy="139382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龙骨、衬板、边框安装牢固，粘结密实，无翘曲，拼缝、裁口整齐，花纹美观；</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板条或木基层之间需要留缝</a:t>
            </a:r>
            <a:r>
              <a:rPr lang="en-US" altLang="zh-CN" sz="1400" b="0">
                <a:solidFill>
                  <a:srgbClr val="000000"/>
                </a:solidFill>
                <a:latin typeface="Times New Roman" panose="02020603050405020304" pitchFamily="18" charset="0"/>
                <a:ea typeface="仿宋" panose="02010609060101010101" pitchFamily="49" charset="-122"/>
              </a:rPr>
              <a:t>3~5mm</a:t>
            </a:r>
            <a:r>
              <a:rPr lang="zh-CN" altLang="en-US" sz="1400" b="0">
                <a:solidFill>
                  <a:srgbClr val="000000"/>
                </a:solidFill>
                <a:latin typeface="Times New Roman" panose="02020603050405020304" pitchFamily="18" charset="0"/>
                <a:ea typeface="仿宋" panose="02010609060101010101" pitchFamily="49" charset="-122"/>
              </a:rPr>
              <a:t>，防止软包墙面翘曲变形；</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单块软包面料不应有接缝，四周绷压严密；</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软包工程表面平整、洁净，无凹凸不平及皱折，图案清晰，无色差、胶痕，整体协调美观；</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分缝均匀，拼缝整齐，边口压条顺直、平整，接缝吻合，不露基层；</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软包边框高宽误差不大于</a:t>
            </a:r>
            <a:r>
              <a:rPr lang="en-US" altLang="zh-CN" sz="1400" b="0">
                <a:solidFill>
                  <a:srgbClr val="000000"/>
                </a:solidFill>
                <a:ea typeface="仿宋" panose="02010609060101010101" pitchFamily="49" charset="-122"/>
              </a:rPr>
              <a:t>2mm</a:t>
            </a:r>
            <a:r>
              <a:rPr lang="zh-CN" altLang="en-US" sz="1400" b="0">
                <a:solidFill>
                  <a:srgbClr val="000000"/>
                </a:solidFill>
                <a:ea typeface="仿宋" panose="02010609060101010101" pitchFamily="49" charset="-122"/>
              </a:rPr>
              <a:t>，对角线长度差不大于</a:t>
            </a:r>
            <a:r>
              <a:rPr lang="en-US" altLang="zh-CN" sz="1400" b="0">
                <a:solidFill>
                  <a:srgbClr val="000000"/>
                </a:solidFill>
                <a:ea typeface="仿宋" panose="02010609060101010101" pitchFamily="49" charset="-122"/>
              </a:rPr>
              <a:t>3mm</a:t>
            </a:r>
            <a:r>
              <a:rPr lang="zh-CN" altLang="en-US" sz="1400" b="0">
                <a:solidFill>
                  <a:srgbClr val="000000"/>
                </a:solidFill>
                <a:ea typeface="仿宋" panose="02010609060101010101" pitchFamily="49" charset="-122"/>
              </a:rPr>
              <a:t>，裁口、线条接缝高低差不大于</a:t>
            </a:r>
            <a:r>
              <a:rPr lang="en-US" altLang="zh-CN" sz="1400" b="0">
                <a:solidFill>
                  <a:srgbClr val="000000"/>
                </a:solidFill>
                <a:ea typeface="仿宋" panose="02010609060101010101" pitchFamily="49" charset="-122"/>
              </a:rPr>
              <a:t>1mm</a:t>
            </a:r>
            <a:r>
              <a:rPr lang="zh-CN" altLang="en-US" sz="1400" b="0">
                <a:solidFill>
                  <a:srgbClr val="000000"/>
                </a:solidFill>
                <a:ea typeface="仿宋" panose="02010609060101010101" pitchFamily="49" charset="-122"/>
              </a:rPr>
              <a:t>。</a:t>
            </a:r>
            <a:endParaRPr lang="zh-CN" altLang="en-US" sz="1400" b="0">
              <a:solidFill>
                <a:srgbClr val="000000"/>
              </a:solidFill>
              <a:ea typeface="黑体" panose="02010609060101010101" pitchFamily="2" charset="-122"/>
            </a:endParaRPr>
          </a:p>
        </p:txBody>
      </p:sp>
      <p:pic>
        <p:nvPicPr>
          <p:cNvPr id="51205" name="图片 6"/>
          <p:cNvPicPr>
            <a:picLocks noChangeAspect="1" noChangeArrowheads="1"/>
          </p:cNvPicPr>
          <p:nvPr/>
        </p:nvPicPr>
        <p:blipFill>
          <a:blip r:embed="rId2" cstate="print"/>
          <a:srcRect/>
          <a:stretch>
            <a:fillRect/>
          </a:stretch>
        </p:blipFill>
        <p:spPr bwMode="auto">
          <a:xfrm>
            <a:off x="558800" y="1014095"/>
            <a:ext cx="4319588" cy="2879725"/>
          </a:xfrm>
          <a:prstGeom prst="rect">
            <a:avLst/>
          </a:prstGeom>
          <a:noFill/>
          <a:ln w="9525">
            <a:noFill/>
            <a:miter lim="800000"/>
            <a:headEnd/>
            <a:tailEnd/>
          </a:ln>
        </p:spPr>
      </p:pic>
      <p:pic>
        <p:nvPicPr>
          <p:cNvPr id="51206" name="图片 7"/>
          <p:cNvPicPr>
            <a:picLocks noChangeAspect="1" noChangeArrowheads="1"/>
          </p:cNvPicPr>
          <p:nvPr/>
        </p:nvPicPr>
        <p:blipFill>
          <a:blip r:embed="rId3" cstate="print"/>
          <a:srcRect/>
          <a:stretch>
            <a:fillRect/>
          </a:stretch>
        </p:blipFill>
        <p:spPr bwMode="auto">
          <a:xfrm>
            <a:off x="4878705" y="1014095"/>
            <a:ext cx="4108450" cy="2879725"/>
          </a:xfrm>
          <a:prstGeom prst="rect">
            <a:avLst/>
          </a:prstGeom>
          <a:noFill/>
          <a:ln w="9525">
            <a:noFill/>
            <a:miter lim="800000"/>
            <a:headEnd/>
            <a:tailEnd/>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6355" y="-41275"/>
            <a:ext cx="9236075" cy="6869430"/>
          </a:xfrm>
          <a:prstGeom prst="rect">
            <a:avLst/>
          </a:prstGeom>
        </p:spPr>
      </p:pic>
      <p:sp>
        <p:nvSpPr>
          <p:cNvPr id="52226" name="Text Box 2"/>
          <p:cNvSpPr txBox="1">
            <a:spLocks noChangeArrowheads="1"/>
          </p:cNvSpPr>
          <p:nvPr/>
        </p:nvSpPr>
        <p:spPr bwMode="auto">
          <a:xfrm>
            <a:off x="779145" y="2051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四、软包工程</a:t>
            </a:r>
            <a:endParaRPr lang="en-US" sz="2400" b="0">
              <a:solidFill>
                <a:srgbClr val="FFFFFF"/>
              </a:solidFill>
              <a:latin typeface="Times New Roman" panose="02020603050405020304" pitchFamily="18" charset="0"/>
              <a:ea typeface="黑体" panose="02010609060101010101" pitchFamily="2" charset="-122"/>
            </a:endParaRPr>
          </a:p>
        </p:txBody>
      </p:sp>
      <p:sp>
        <p:nvSpPr>
          <p:cNvPr id="52227"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D02	</a:t>
            </a:r>
            <a:r>
              <a:rPr lang="zh-CN" altLang="en-US" sz="2200" b="0">
                <a:solidFill>
                  <a:schemeClr val="tx1"/>
                </a:solidFill>
                <a:ea typeface="黑体" panose="02010609060101010101" pitchFamily="2" charset="-122"/>
              </a:rPr>
              <a:t>木饰墙面整体观感</a:t>
            </a:r>
            <a:endParaRPr lang="zh-CN" altLang="en-US" sz="2200" b="0">
              <a:solidFill>
                <a:schemeClr val="tx1"/>
              </a:solidFill>
              <a:ea typeface="黑体" panose="02010609060101010101" pitchFamily="2" charset="-122"/>
            </a:endParaRPr>
          </a:p>
        </p:txBody>
      </p:sp>
      <p:sp>
        <p:nvSpPr>
          <p:cNvPr id="52228" name="矩形 3"/>
          <p:cNvSpPr>
            <a:spLocks noChangeArrowheads="1"/>
          </p:cNvSpPr>
          <p:nvPr/>
        </p:nvSpPr>
        <p:spPr bwMode="auto">
          <a:xfrm>
            <a:off x="558800" y="3716338"/>
            <a:ext cx="8585200" cy="160655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龙骨、衬板、边框安装牢固，粘结密实，无翘曲，拼缝、裁口整齐，色泽均匀，花纹美观无明显钉眼；</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基层板严禁采用整版，板条或木基层之间需要留缝</a:t>
            </a:r>
            <a:r>
              <a:rPr lang="en-US" altLang="zh-CN" sz="1400" b="0">
                <a:solidFill>
                  <a:srgbClr val="000000"/>
                </a:solidFill>
                <a:latin typeface="Times New Roman" panose="02020603050405020304" pitchFamily="18" charset="0"/>
                <a:ea typeface="仿宋" panose="02010609060101010101" pitchFamily="49" charset="-122"/>
              </a:rPr>
              <a:t>3~5mm</a:t>
            </a:r>
            <a:r>
              <a:rPr lang="zh-CN" altLang="en-US" sz="1400" b="0">
                <a:solidFill>
                  <a:srgbClr val="000000"/>
                </a:solidFill>
                <a:latin typeface="Times New Roman" panose="02020603050405020304" pitchFamily="18" charset="0"/>
                <a:ea typeface="仿宋" panose="02010609060101010101" pitchFamily="49" charset="-122"/>
              </a:rPr>
              <a:t>，防止木饰墙面变形；</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大面平整，阳角顺直，对纹自然，色泽协调； </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边口压条顺直、平整，接缝吻合；</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分缝均匀，拼缝整齐，开缝深浅均匀，接头处采用金属压条；</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镜面下部设置柔性垫块，严禁与槽口直接接触；</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镜面需采用银镜，中性胶玻璃胶粘胶，严禁采用汞镜。</a:t>
            </a:r>
            <a:endParaRPr lang="zh-CN" altLang="en-US" sz="1400" b="0">
              <a:solidFill>
                <a:srgbClr val="000000"/>
              </a:solidFill>
              <a:ea typeface="黑体" panose="02010609060101010101" pitchFamily="2" charset="-122"/>
            </a:endParaRPr>
          </a:p>
        </p:txBody>
      </p:sp>
      <p:pic>
        <p:nvPicPr>
          <p:cNvPr id="52229" name="图片 6"/>
          <p:cNvPicPr>
            <a:picLocks noChangeAspect="1" noChangeArrowheads="1"/>
          </p:cNvPicPr>
          <p:nvPr/>
        </p:nvPicPr>
        <p:blipFill>
          <a:blip r:embed="rId2" cstate="print"/>
          <a:srcRect/>
          <a:stretch>
            <a:fillRect/>
          </a:stretch>
        </p:blipFill>
        <p:spPr bwMode="auto">
          <a:xfrm>
            <a:off x="539750" y="835025"/>
            <a:ext cx="4319588" cy="2879725"/>
          </a:xfrm>
          <a:prstGeom prst="rect">
            <a:avLst/>
          </a:prstGeom>
          <a:noFill/>
          <a:ln w="9525">
            <a:noFill/>
            <a:miter lim="800000"/>
            <a:headEnd/>
            <a:tailEnd/>
          </a:ln>
        </p:spPr>
      </p:pic>
      <p:pic>
        <p:nvPicPr>
          <p:cNvPr id="52230" name="图片 7" descr="说明: C:\Documents and Settings\fengyang.VANKE\桌面\新建文件夹\背景墙采用装饰板与镜子的照片\背景墙采用装饰板与镜子的照片\IMG_1357.jpg"/>
          <p:cNvPicPr>
            <a:picLocks noChangeAspect="1" noChangeArrowheads="1"/>
          </p:cNvPicPr>
          <p:nvPr/>
        </p:nvPicPr>
        <p:blipFill>
          <a:blip r:embed="rId3" cstate="print"/>
          <a:srcRect/>
          <a:stretch>
            <a:fillRect/>
          </a:stretch>
        </p:blipFill>
        <p:spPr bwMode="auto">
          <a:xfrm>
            <a:off x="4824413" y="835025"/>
            <a:ext cx="4319587" cy="2876550"/>
          </a:xfrm>
          <a:prstGeom prst="rect">
            <a:avLst/>
          </a:prstGeom>
          <a:noFill/>
          <a:ln w="9525">
            <a:noFill/>
            <a:miter lim="800000"/>
            <a:headEnd/>
            <a:tailEnd/>
          </a:ln>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2075" y="-5715"/>
            <a:ext cx="9236075" cy="6869430"/>
          </a:xfrm>
          <a:prstGeom prst="rect">
            <a:avLst/>
          </a:prstGeom>
        </p:spPr>
      </p:pic>
      <p:sp>
        <p:nvSpPr>
          <p:cNvPr id="53250" name="Text Box 2"/>
          <p:cNvSpPr txBox="1">
            <a:spLocks noChangeArrowheads="1"/>
          </p:cNvSpPr>
          <p:nvPr/>
        </p:nvSpPr>
        <p:spPr bwMode="auto">
          <a:xfrm>
            <a:off x="643890" y="2051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四、软包工程</a:t>
            </a:r>
            <a:endParaRPr lang="en-US" sz="2400" b="0">
              <a:solidFill>
                <a:srgbClr val="FFFFFF"/>
              </a:solidFill>
              <a:latin typeface="Times New Roman" panose="02020603050405020304" pitchFamily="18" charset="0"/>
              <a:ea typeface="黑体" panose="02010609060101010101" pitchFamily="2" charset="-122"/>
            </a:endParaRPr>
          </a:p>
        </p:txBody>
      </p:sp>
      <p:sp>
        <p:nvSpPr>
          <p:cNvPr id="53251"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D03	</a:t>
            </a:r>
            <a:r>
              <a:rPr lang="zh-CN" altLang="en-US" sz="2200" b="0">
                <a:solidFill>
                  <a:schemeClr val="tx1"/>
                </a:solidFill>
                <a:ea typeface="黑体" panose="02010609060101010101" pitchFamily="2" charset="-122"/>
              </a:rPr>
              <a:t>木饰墙面根部收口</a:t>
            </a:r>
            <a:endParaRPr lang="zh-CN" altLang="en-US" sz="2200" b="0">
              <a:solidFill>
                <a:schemeClr val="tx1"/>
              </a:solidFill>
              <a:ea typeface="黑体" panose="02010609060101010101" pitchFamily="2" charset="-122"/>
            </a:endParaRPr>
          </a:p>
        </p:txBody>
      </p:sp>
      <p:sp>
        <p:nvSpPr>
          <p:cNvPr id="53252" name="矩形 3"/>
          <p:cNvSpPr>
            <a:spLocks noChangeArrowheads="1"/>
          </p:cNvSpPr>
          <p:nvPr/>
        </p:nvSpPr>
        <p:spPr bwMode="auto">
          <a:xfrm>
            <a:off x="558800" y="4271963"/>
            <a:ext cx="8585200" cy="54292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ea typeface="仿宋" panose="02010609060101010101" pitchFamily="49" charset="-122"/>
              </a:rPr>
              <a:t>木饰墙面与石材</a:t>
            </a:r>
            <a:r>
              <a:rPr lang="en-US" altLang="zh-CN" sz="1400" b="0">
                <a:solidFill>
                  <a:srgbClr val="000000"/>
                </a:solidFill>
                <a:ea typeface="仿宋" panose="02010609060101010101" pitchFamily="49" charset="-122"/>
              </a:rPr>
              <a:t>/</a:t>
            </a:r>
            <a:r>
              <a:rPr lang="zh-CN" altLang="en-US" sz="1400" b="0">
                <a:solidFill>
                  <a:srgbClr val="000000"/>
                </a:solidFill>
                <a:ea typeface="仿宋" panose="02010609060101010101" pitchFamily="49" charset="-122"/>
              </a:rPr>
              <a:t>瓷砖地面交界处，严禁木饰面直接落地，底部应采用不锈钢条收边（宽度为</a:t>
            </a:r>
            <a:r>
              <a:rPr lang="en-US" altLang="zh-CN" sz="1400" b="0">
                <a:solidFill>
                  <a:srgbClr val="000000"/>
                </a:solidFill>
                <a:ea typeface="仿宋" panose="02010609060101010101" pitchFamily="49" charset="-122"/>
              </a:rPr>
              <a:t>10-20mm</a:t>
            </a:r>
            <a:r>
              <a:rPr lang="zh-CN" altLang="en-US" sz="1400" b="0">
                <a:solidFill>
                  <a:srgbClr val="000000"/>
                </a:solidFill>
                <a:ea typeface="仿宋" panose="02010609060101010101" pitchFamily="49" charset="-122"/>
              </a:rPr>
              <a:t>）或采用踢脚线收口。</a:t>
            </a:r>
            <a:endParaRPr lang="zh-CN" altLang="en-US" sz="1400" b="0">
              <a:solidFill>
                <a:srgbClr val="000000"/>
              </a:solidFill>
              <a:ea typeface="黑体" panose="02010609060101010101" pitchFamily="2" charset="-122"/>
            </a:endParaRPr>
          </a:p>
        </p:txBody>
      </p:sp>
      <p:pic>
        <p:nvPicPr>
          <p:cNvPr id="53253" name="图片 6"/>
          <p:cNvPicPr>
            <a:picLocks noChangeAspect="1" noChangeArrowheads="1"/>
          </p:cNvPicPr>
          <p:nvPr/>
        </p:nvPicPr>
        <p:blipFill>
          <a:blip r:embed="rId2" cstate="print"/>
          <a:srcRect/>
          <a:stretch>
            <a:fillRect/>
          </a:stretch>
        </p:blipFill>
        <p:spPr bwMode="auto">
          <a:xfrm>
            <a:off x="539750" y="979805"/>
            <a:ext cx="4324350" cy="2876550"/>
          </a:xfrm>
          <a:prstGeom prst="rect">
            <a:avLst/>
          </a:prstGeom>
          <a:noFill/>
          <a:ln w="9525">
            <a:noFill/>
            <a:miter lim="800000"/>
            <a:headEnd/>
            <a:tailEnd/>
          </a:ln>
        </p:spPr>
      </p:pic>
      <p:pic>
        <p:nvPicPr>
          <p:cNvPr id="53254" name="图片 7"/>
          <p:cNvPicPr>
            <a:picLocks noChangeAspect="1" noChangeArrowheads="1"/>
          </p:cNvPicPr>
          <p:nvPr/>
        </p:nvPicPr>
        <p:blipFill>
          <a:blip r:embed="rId3" cstate="print"/>
          <a:srcRect/>
          <a:stretch>
            <a:fillRect/>
          </a:stretch>
        </p:blipFill>
        <p:spPr bwMode="auto">
          <a:xfrm>
            <a:off x="4824413" y="979805"/>
            <a:ext cx="4319587" cy="2879725"/>
          </a:xfrm>
          <a:prstGeom prst="rect">
            <a:avLst/>
          </a:prstGeom>
          <a:noFill/>
          <a:ln w="9525">
            <a:noFill/>
            <a:miter lim="800000"/>
            <a:headEnd/>
            <a:tailEnd/>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81915" y="-5715"/>
            <a:ext cx="9236075" cy="6869430"/>
          </a:xfrm>
          <a:prstGeom prst="rect">
            <a:avLst/>
          </a:prstGeom>
        </p:spPr>
      </p:pic>
      <p:sp>
        <p:nvSpPr>
          <p:cNvPr id="54274" name="Text Box 2"/>
          <p:cNvSpPr txBox="1">
            <a:spLocks noChangeArrowheads="1"/>
          </p:cNvSpPr>
          <p:nvPr/>
        </p:nvSpPr>
        <p:spPr bwMode="auto">
          <a:xfrm>
            <a:off x="677545" y="18796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五、吊顶工程</a:t>
            </a:r>
            <a:endParaRPr lang="en-US" sz="2400" b="0">
              <a:solidFill>
                <a:srgbClr val="FFFFFF"/>
              </a:solidFill>
              <a:latin typeface="Times New Roman" panose="02020603050405020304" pitchFamily="18" charset="0"/>
              <a:ea typeface="黑体" panose="02010609060101010101" pitchFamily="2" charset="-122"/>
            </a:endParaRPr>
          </a:p>
        </p:txBody>
      </p:sp>
      <p:sp>
        <p:nvSpPr>
          <p:cNvPr id="54275"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E01	</a:t>
            </a:r>
            <a:r>
              <a:rPr lang="zh-CN" altLang="en-US" sz="2200" b="0">
                <a:solidFill>
                  <a:schemeClr val="tx1"/>
                </a:solidFill>
                <a:ea typeface="黑体" panose="02010609060101010101" pitchFamily="2" charset="-122"/>
              </a:rPr>
              <a:t>吊顶整体观感</a:t>
            </a:r>
            <a:endParaRPr lang="zh-CN" altLang="en-US" sz="2200" b="0">
              <a:solidFill>
                <a:schemeClr val="tx1"/>
              </a:solidFill>
              <a:ea typeface="黑体" panose="02010609060101010101" pitchFamily="2" charset="-122"/>
            </a:endParaRPr>
          </a:p>
        </p:txBody>
      </p:sp>
      <p:sp>
        <p:nvSpPr>
          <p:cNvPr id="54276" name="矩形 3"/>
          <p:cNvSpPr>
            <a:spLocks noChangeArrowheads="1"/>
          </p:cNvSpPr>
          <p:nvPr/>
        </p:nvSpPr>
        <p:spPr bwMode="auto">
          <a:xfrm>
            <a:off x="558800" y="4292600"/>
            <a:ext cx="8585200" cy="139382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石膏板的接缝进行板缝防裂处理，双层石膏板之间接缝应错开，防止接缝开裂；</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表面应洁净平整、色泽一致、边缘整齐、界面清晰，接缝、接口严密，板缝顺直，无错台错位，宽窄一致，无翘曲、裂缝、起皮、缺角、污垢及缺损，压条平直、宽窄一致；</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灯具、烟感器、喷淋头、风口箅子等设备，位置合理、美观，套割尺寸准确边缘整齐，与饰面板的交接应吻合、严密；</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吊顶平整度不大于</a:t>
            </a:r>
            <a:r>
              <a:rPr lang="en-US" altLang="zh-CN" sz="1400" b="0">
                <a:solidFill>
                  <a:srgbClr val="000000"/>
                </a:solidFill>
                <a:ea typeface="仿宋" panose="02010609060101010101" pitchFamily="49" charset="-122"/>
              </a:rPr>
              <a:t>3mm</a:t>
            </a:r>
            <a:r>
              <a:rPr lang="zh-CN" altLang="en-US" sz="1400" b="0">
                <a:solidFill>
                  <a:srgbClr val="000000"/>
                </a:solidFill>
                <a:ea typeface="仿宋" panose="02010609060101010101" pitchFamily="49" charset="-122"/>
              </a:rPr>
              <a:t>，接缝直线度不大于</a:t>
            </a:r>
            <a:r>
              <a:rPr lang="en-US" altLang="zh-CN" sz="1400" b="0">
                <a:solidFill>
                  <a:srgbClr val="000000"/>
                </a:solidFill>
                <a:ea typeface="仿宋" panose="02010609060101010101" pitchFamily="49" charset="-122"/>
              </a:rPr>
              <a:t>3mm</a:t>
            </a:r>
            <a:r>
              <a:rPr lang="zh-CN" altLang="en-US" sz="1400" b="0">
                <a:solidFill>
                  <a:srgbClr val="000000"/>
                </a:solidFill>
                <a:ea typeface="仿宋" panose="02010609060101010101" pitchFamily="49" charset="-122"/>
              </a:rPr>
              <a:t>，接缝高低差不大于</a:t>
            </a:r>
            <a:r>
              <a:rPr lang="en-US" altLang="zh-CN" sz="1400" b="0">
                <a:solidFill>
                  <a:srgbClr val="000000"/>
                </a:solidFill>
                <a:ea typeface="仿宋" panose="02010609060101010101" pitchFamily="49" charset="-122"/>
              </a:rPr>
              <a:t>1mm</a:t>
            </a:r>
            <a:r>
              <a:rPr lang="zh-CN" altLang="en-US" sz="1400" b="0">
                <a:solidFill>
                  <a:srgbClr val="000000"/>
                </a:solidFill>
                <a:ea typeface="仿宋" panose="02010609060101010101" pitchFamily="49" charset="-122"/>
              </a:rPr>
              <a:t>。</a:t>
            </a:r>
            <a:endParaRPr lang="zh-CN" altLang="en-US" sz="1400" b="0">
              <a:solidFill>
                <a:srgbClr val="000000"/>
              </a:solidFill>
              <a:ea typeface="黑体" panose="02010609060101010101" pitchFamily="2" charset="-122"/>
            </a:endParaRPr>
          </a:p>
        </p:txBody>
      </p:sp>
      <p:pic>
        <p:nvPicPr>
          <p:cNvPr id="54277" name="图片 6"/>
          <p:cNvPicPr>
            <a:picLocks noChangeAspect="1" noChangeArrowheads="1"/>
          </p:cNvPicPr>
          <p:nvPr/>
        </p:nvPicPr>
        <p:blipFill>
          <a:blip r:embed="rId2" cstate="print"/>
          <a:srcRect/>
          <a:stretch>
            <a:fillRect/>
          </a:stretch>
        </p:blipFill>
        <p:spPr bwMode="auto">
          <a:xfrm>
            <a:off x="558800" y="1051560"/>
            <a:ext cx="4319588" cy="2879725"/>
          </a:xfrm>
          <a:prstGeom prst="rect">
            <a:avLst/>
          </a:prstGeom>
          <a:noFill/>
          <a:ln w="9525">
            <a:noFill/>
            <a:miter lim="800000"/>
            <a:headEnd/>
            <a:tailEnd/>
          </a:ln>
        </p:spPr>
      </p:pic>
      <p:pic>
        <p:nvPicPr>
          <p:cNvPr id="54278" name="图片 7"/>
          <p:cNvPicPr>
            <a:picLocks noChangeAspect="1" noChangeArrowheads="1"/>
          </p:cNvPicPr>
          <p:nvPr/>
        </p:nvPicPr>
        <p:blipFill>
          <a:blip r:embed="rId3" cstate="print"/>
          <a:srcRect/>
          <a:stretch>
            <a:fillRect/>
          </a:stretch>
        </p:blipFill>
        <p:spPr bwMode="auto">
          <a:xfrm>
            <a:off x="4824413" y="1051560"/>
            <a:ext cx="4319587" cy="2879725"/>
          </a:xfrm>
          <a:prstGeom prst="rect">
            <a:avLst/>
          </a:prstGeom>
          <a:noFill/>
          <a:ln w="9525">
            <a:noFill/>
            <a:miter lim="800000"/>
            <a:headEnd/>
            <a:tailEnd/>
          </a:ln>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6355" y="-5715"/>
            <a:ext cx="9236075" cy="6869430"/>
          </a:xfrm>
          <a:prstGeom prst="rect">
            <a:avLst/>
          </a:prstGeom>
        </p:spPr>
      </p:pic>
      <p:sp>
        <p:nvSpPr>
          <p:cNvPr id="55298" name="Text Box 2"/>
          <p:cNvSpPr txBox="1">
            <a:spLocks noChangeArrowheads="1"/>
          </p:cNvSpPr>
          <p:nvPr/>
        </p:nvSpPr>
        <p:spPr bwMode="auto">
          <a:xfrm>
            <a:off x="558800" y="1797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五、吊顶工程</a:t>
            </a:r>
            <a:endParaRPr lang="en-US" sz="2400" b="0">
              <a:solidFill>
                <a:srgbClr val="FFFFFF"/>
              </a:solidFill>
              <a:latin typeface="Times New Roman" panose="02020603050405020304" pitchFamily="18" charset="0"/>
              <a:ea typeface="黑体" panose="02010609060101010101" pitchFamily="2" charset="-122"/>
            </a:endParaRPr>
          </a:p>
        </p:txBody>
      </p:sp>
      <p:sp>
        <p:nvSpPr>
          <p:cNvPr id="55299"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E02	</a:t>
            </a:r>
            <a:r>
              <a:rPr lang="zh-CN" altLang="en-US" sz="2200" b="0">
                <a:solidFill>
                  <a:schemeClr val="tx1"/>
                </a:solidFill>
                <a:ea typeface="黑体" panose="02010609060101010101" pitchFamily="2" charset="-122"/>
              </a:rPr>
              <a:t>吊顶完成面标高</a:t>
            </a:r>
            <a:endParaRPr lang="zh-CN" altLang="en-US" sz="2200" b="0">
              <a:solidFill>
                <a:schemeClr val="tx1"/>
              </a:solidFill>
              <a:ea typeface="黑体" panose="02010609060101010101" pitchFamily="2" charset="-122"/>
            </a:endParaRPr>
          </a:p>
        </p:txBody>
      </p:sp>
      <p:sp>
        <p:nvSpPr>
          <p:cNvPr id="55300" name="矩形 3"/>
          <p:cNvSpPr>
            <a:spLocks noChangeArrowheads="1"/>
          </p:cNvSpPr>
          <p:nvPr/>
        </p:nvSpPr>
        <p:spPr bwMode="auto">
          <a:xfrm>
            <a:off x="558800" y="4271963"/>
            <a:ext cx="8585200" cy="54292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吊顶施工前要求墙砖先行铺贴，铺贴高度高于吊顶完成面标高；</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窗天盘完成面标高应低于吊顶完成面标高。</a:t>
            </a:r>
            <a:endParaRPr lang="zh-CN" altLang="en-US" sz="1400" b="0">
              <a:solidFill>
                <a:srgbClr val="000000"/>
              </a:solidFill>
              <a:ea typeface="黑体" panose="02010609060101010101" pitchFamily="2" charset="-122"/>
            </a:endParaRPr>
          </a:p>
        </p:txBody>
      </p:sp>
      <p:pic>
        <p:nvPicPr>
          <p:cNvPr id="55301" name="图片 6" descr="DSC00211"/>
          <p:cNvPicPr>
            <a:picLocks noChangeAspect="1" noChangeArrowheads="1"/>
          </p:cNvPicPr>
          <p:nvPr/>
        </p:nvPicPr>
        <p:blipFill>
          <a:blip r:embed="rId2" cstate="print"/>
          <a:srcRect/>
          <a:stretch>
            <a:fillRect/>
          </a:stretch>
        </p:blipFill>
        <p:spPr bwMode="auto">
          <a:xfrm>
            <a:off x="558800" y="1057910"/>
            <a:ext cx="4314825" cy="2876550"/>
          </a:xfrm>
          <a:prstGeom prst="rect">
            <a:avLst/>
          </a:prstGeom>
          <a:noFill/>
          <a:ln w="9525">
            <a:noFill/>
            <a:miter lim="800000"/>
            <a:headEnd/>
            <a:tailEnd/>
          </a:ln>
        </p:spPr>
      </p:pic>
      <p:pic>
        <p:nvPicPr>
          <p:cNvPr id="55302" name="图片 7"/>
          <p:cNvPicPr>
            <a:picLocks noChangeAspect="1" noChangeArrowheads="1"/>
          </p:cNvPicPr>
          <p:nvPr/>
        </p:nvPicPr>
        <p:blipFill>
          <a:blip r:embed="rId3" cstate="print"/>
          <a:srcRect/>
          <a:stretch>
            <a:fillRect/>
          </a:stretch>
        </p:blipFill>
        <p:spPr bwMode="auto">
          <a:xfrm>
            <a:off x="4824413" y="1051560"/>
            <a:ext cx="4319587" cy="2879725"/>
          </a:xfrm>
          <a:prstGeom prst="rect">
            <a:avLst/>
          </a:prstGeom>
          <a:noFill/>
          <a:ln w="9525">
            <a:noFill/>
            <a:miter lim="800000"/>
            <a:headEnd/>
            <a:tailEnd/>
          </a:ln>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2075" y="-5715"/>
            <a:ext cx="9236075" cy="6869430"/>
          </a:xfrm>
          <a:prstGeom prst="rect">
            <a:avLst/>
          </a:prstGeom>
        </p:spPr>
      </p:pic>
      <p:sp>
        <p:nvSpPr>
          <p:cNvPr id="56322" name="Text Box 2"/>
          <p:cNvSpPr txBox="1">
            <a:spLocks noChangeArrowheads="1"/>
          </p:cNvSpPr>
          <p:nvPr/>
        </p:nvSpPr>
        <p:spPr bwMode="auto">
          <a:xfrm>
            <a:off x="558800" y="22225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五、吊顶工程</a:t>
            </a:r>
            <a:endParaRPr lang="en-US" sz="2400" b="0">
              <a:solidFill>
                <a:srgbClr val="FFFFFF"/>
              </a:solidFill>
              <a:latin typeface="Times New Roman" panose="02020603050405020304" pitchFamily="18" charset="0"/>
              <a:ea typeface="黑体" panose="02010609060101010101" pitchFamily="2" charset="-122"/>
            </a:endParaRPr>
          </a:p>
        </p:txBody>
      </p:sp>
      <p:sp>
        <p:nvSpPr>
          <p:cNvPr id="56323"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E03	</a:t>
            </a:r>
            <a:r>
              <a:rPr lang="zh-CN" altLang="en-US" sz="2200" b="0">
                <a:solidFill>
                  <a:schemeClr val="tx1"/>
                </a:solidFill>
                <a:ea typeface="黑体" panose="02010609060101010101" pitchFamily="2" charset="-122"/>
              </a:rPr>
              <a:t>金属扣板吊顶</a:t>
            </a:r>
            <a:endParaRPr lang="zh-CN" altLang="en-US" sz="2200" b="0">
              <a:solidFill>
                <a:schemeClr val="tx1"/>
              </a:solidFill>
              <a:ea typeface="黑体" panose="02010609060101010101" pitchFamily="2" charset="-122"/>
            </a:endParaRPr>
          </a:p>
        </p:txBody>
      </p:sp>
      <p:sp>
        <p:nvSpPr>
          <p:cNvPr id="56324" name="矩形 3"/>
          <p:cNvSpPr>
            <a:spLocks noChangeArrowheads="1"/>
          </p:cNvSpPr>
          <p:nvPr/>
        </p:nvSpPr>
        <p:spPr bwMode="auto">
          <a:xfrm>
            <a:off x="558800" y="4271963"/>
            <a:ext cx="8585200" cy="160655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条形铝扣板天花，顺光方向安装；</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金属扣板采用咬扣式，不采用平缝式；</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收边条采用胶粘方式固定；</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收边条的阴角采用</a:t>
            </a:r>
            <a:r>
              <a:rPr lang="en-US" altLang="zh-CN" sz="1400" b="0">
                <a:solidFill>
                  <a:srgbClr val="000000"/>
                </a:solidFill>
                <a:latin typeface="Times New Roman" panose="02020603050405020304" pitchFamily="18" charset="0"/>
                <a:ea typeface="仿宋" panose="02010609060101010101" pitchFamily="49" charset="-122"/>
              </a:rPr>
              <a:t>45</a:t>
            </a:r>
            <a:r>
              <a:rPr lang="zh-CN" altLang="en-US" sz="1400" b="0">
                <a:solidFill>
                  <a:srgbClr val="000000"/>
                </a:solidFill>
                <a:latin typeface="Times New Roman" panose="02020603050405020304" pitchFamily="18" charset="0"/>
                <a:ea typeface="仿宋" panose="02010609060101010101" pitchFamily="49" charset="-122"/>
              </a:rPr>
              <a:t>°拼接；</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扣板吊顶开孔需在地面进行，严禁扣板安装完成后再行开孔，导致扣板吊顶变形；</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灯具、排气扇等需整版居中或跨版居中安装；</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需复核金属扣板厚度是否相符。</a:t>
            </a:r>
            <a:endParaRPr lang="zh-CN" altLang="en-US" sz="1400" b="0">
              <a:solidFill>
                <a:srgbClr val="000000"/>
              </a:solidFill>
              <a:ea typeface="黑体" panose="02010609060101010101" pitchFamily="2" charset="-122"/>
            </a:endParaRPr>
          </a:p>
        </p:txBody>
      </p:sp>
      <p:pic>
        <p:nvPicPr>
          <p:cNvPr id="56325" name="图片 6"/>
          <p:cNvPicPr>
            <a:picLocks noChangeAspect="1" noChangeArrowheads="1"/>
          </p:cNvPicPr>
          <p:nvPr/>
        </p:nvPicPr>
        <p:blipFill>
          <a:blip r:embed="rId2" cstate="print"/>
          <a:srcRect/>
          <a:stretch>
            <a:fillRect/>
          </a:stretch>
        </p:blipFill>
        <p:spPr bwMode="auto">
          <a:xfrm>
            <a:off x="558800" y="979805"/>
            <a:ext cx="4319588" cy="2879725"/>
          </a:xfrm>
          <a:prstGeom prst="rect">
            <a:avLst/>
          </a:prstGeom>
          <a:noFill/>
          <a:ln w="9525">
            <a:noFill/>
            <a:miter lim="800000"/>
            <a:headEnd/>
            <a:tailEnd/>
          </a:ln>
        </p:spPr>
      </p:pic>
      <p:pic>
        <p:nvPicPr>
          <p:cNvPr id="56326" name="图片 7"/>
          <p:cNvPicPr>
            <a:picLocks noChangeAspect="1" noChangeArrowheads="1"/>
          </p:cNvPicPr>
          <p:nvPr/>
        </p:nvPicPr>
        <p:blipFill>
          <a:blip r:embed="rId3" cstate="print"/>
          <a:srcRect/>
          <a:stretch>
            <a:fillRect/>
          </a:stretch>
        </p:blipFill>
        <p:spPr bwMode="auto">
          <a:xfrm>
            <a:off x="4824413" y="979805"/>
            <a:ext cx="4319587" cy="2879725"/>
          </a:xfrm>
          <a:prstGeom prst="rect">
            <a:avLst/>
          </a:prstGeom>
          <a:noFill/>
          <a:ln w="9525">
            <a:noFill/>
            <a:miter lim="800000"/>
            <a:headEnd/>
            <a:tailEnd/>
          </a:ln>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81915" y="-5715"/>
            <a:ext cx="9236075" cy="6869430"/>
          </a:xfrm>
          <a:prstGeom prst="rect">
            <a:avLst/>
          </a:prstGeom>
        </p:spPr>
      </p:pic>
      <p:sp>
        <p:nvSpPr>
          <p:cNvPr id="57346" name="Text Box 2"/>
          <p:cNvSpPr txBox="1">
            <a:spLocks noChangeArrowheads="1"/>
          </p:cNvSpPr>
          <p:nvPr/>
        </p:nvSpPr>
        <p:spPr bwMode="auto">
          <a:xfrm>
            <a:off x="34925" y="4445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五、吊顶工程</a:t>
            </a:r>
            <a:endParaRPr lang="en-US" sz="2400" b="0">
              <a:solidFill>
                <a:srgbClr val="FFFFFF"/>
              </a:solidFill>
              <a:latin typeface="Times New Roman" panose="02020603050405020304" pitchFamily="18" charset="0"/>
              <a:ea typeface="黑体" panose="02010609060101010101" pitchFamily="2" charset="-122"/>
            </a:endParaRPr>
          </a:p>
        </p:txBody>
      </p:sp>
      <p:sp>
        <p:nvSpPr>
          <p:cNvPr id="57347"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E04	</a:t>
            </a:r>
            <a:r>
              <a:rPr lang="zh-CN" altLang="en-US" sz="2200" b="0">
                <a:solidFill>
                  <a:schemeClr val="tx1"/>
                </a:solidFill>
                <a:ea typeface="黑体" panose="02010609060101010101" pitchFamily="2" charset="-122"/>
              </a:rPr>
              <a:t>石膏板吊顶</a:t>
            </a:r>
            <a:endParaRPr lang="zh-CN" altLang="en-US" sz="2200" b="0">
              <a:solidFill>
                <a:schemeClr val="tx1"/>
              </a:solidFill>
              <a:ea typeface="黑体" panose="02010609060101010101" pitchFamily="2" charset="-122"/>
            </a:endParaRPr>
          </a:p>
        </p:txBody>
      </p:sp>
      <p:sp>
        <p:nvSpPr>
          <p:cNvPr id="57348" name="矩形 3"/>
          <p:cNvSpPr>
            <a:spLocks noChangeArrowheads="1"/>
          </p:cNvSpPr>
          <p:nvPr/>
        </p:nvSpPr>
        <p:spPr bwMode="auto">
          <a:xfrm>
            <a:off x="558800" y="4271963"/>
            <a:ext cx="8585200" cy="52197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ea typeface="仿宋" panose="02010609060101010101" pitchFamily="49" charset="-122"/>
              </a:rPr>
              <a:t>厨卫如用石膏板吊顶应采用防水石膏板</a:t>
            </a:r>
            <a:r>
              <a:rPr lang="en-US" altLang="zh-CN" sz="1400" b="0">
                <a:solidFill>
                  <a:srgbClr val="000000"/>
                </a:solidFill>
                <a:ea typeface="仿宋" panose="02010609060101010101" pitchFamily="49" charset="-122"/>
              </a:rPr>
              <a:t>+</a:t>
            </a:r>
            <a:r>
              <a:rPr lang="zh-CN" altLang="en-US" sz="1400" b="0">
                <a:solidFill>
                  <a:srgbClr val="000000"/>
                </a:solidFill>
                <a:ea typeface="仿宋" panose="02010609060101010101" pitchFamily="49" charset="-122"/>
              </a:rPr>
              <a:t>防水腻子</a:t>
            </a:r>
            <a:r>
              <a:rPr lang="en-US" altLang="zh-CN" sz="1400" b="0">
                <a:solidFill>
                  <a:srgbClr val="000000"/>
                </a:solidFill>
                <a:ea typeface="仿宋" panose="02010609060101010101" pitchFamily="49" charset="-122"/>
              </a:rPr>
              <a:t>+</a:t>
            </a:r>
            <a:r>
              <a:rPr lang="zh-CN" altLang="en-US" sz="1400" b="0">
                <a:solidFill>
                  <a:srgbClr val="000000"/>
                </a:solidFill>
                <a:ea typeface="仿宋" panose="02010609060101010101" pitchFamily="49" charset="-122"/>
              </a:rPr>
              <a:t>防水涂料，严禁采用内墙腻子和内墙涂料，防止发霉起泡。</a:t>
            </a:r>
            <a:endParaRPr lang="zh-CN" altLang="en-US" sz="1400" b="0">
              <a:solidFill>
                <a:srgbClr val="000000"/>
              </a:solidFill>
              <a:ea typeface="黑体" panose="02010609060101010101" pitchFamily="2" charset="-122"/>
            </a:endParaRPr>
          </a:p>
        </p:txBody>
      </p:sp>
      <p:pic>
        <p:nvPicPr>
          <p:cNvPr id="57349" name="图片 6"/>
          <p:cNvPicPr>
            <a:picLocks noChangeAspect="1" noChangeArrowheads="1"/>
          </p:cNvPicPr>
          <p:nvPr/>
        </p:nvPicPr>
        <p:blipFill>
          <a:blip r:embed="rId2" cstate="print"/>
          <a:srcRect/>
          <a:stretch>
            <a:fillRect/>
          </a:stretch>
        </p:blipFill>
        <p:spPr bwMode="auto">
          <a:xfrm>
            <a:off x="558800" y="1051560"/>
            <a:ext cx="4319588" cy="2879725"/>
          </a:xfrm>
          <a:prstGeom prst="rect">
            <a:avLst/>
          </a:prstGeom>
          <a:noFill/>
          <a:ln w="9525">
            <a:noFill/>
            <a:miter lim="800000"/>
            <a:headEnd/>
            <a:tailEnd/>
          </a:ln>
        </p:spPr>
      </p:pic>
      <p:pic>
        <p:nvPicPr>
          <p:cNvPr id="57350" name="图片 7"/>
          <p:cNvPicPr>
            <a:picLocks noChangeAspect="1" noChangeArrowheads="1"/>
          </p:cNvPicPr>
          <p:nvPr/>
        </p:nvPicPr>
        <p:blipFill>
          <a:blip r:embed="rId3" cstate="print"/>
          <a:srcRect/>
          <a:stretch>
            <a:fillRect/>
          </a:stretch>
        </p:blipFill>
        <p:spPr bwMode="auto">
          <a:xfrm>
            <a:off x="4824413" y="1051560"/>
            <a:ext cx="4319587" cy="2879725"/>
          </a:xfrm>
          <a:prstGeom prst="rect">
            <a:avLst/>
          </a:prstGeom>
          <a:noFill/>
          <a:ln w="9525">
            <a:noFill/>
            <a:miter lim="800000"/>
            <a:headEnd/>
            <a:tailEnd/>
          </a:ln>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58370" name="Text Box 2"/>
          <p:cNvSpPr txBox="1">
            <a:spLocks noChangeArrowheads="1"/>
          </p:cNvSpPr>
          <p:nvPr/>
        </p:nvSpPr>
        <p:spPr bwMode="auto">
          <a:xfrm>
            <a:off x="635635" y="2051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五、吊顶工程</a:t>
            </a:r>
            <a:endParaRPr lang="en-US" sz="2400" b="0">
              <a:solidFill>
                <a:srgbClr val="FFFFFF"/>
              </a:solidFill>
              <a:latin typeface="Times New Roman" panose="02020603050405020304" pitchFamily="18" charset="0"/>
              <a:ea typeface="黑体" panose="02010609060101010101" pitchFamily="2" charset="-122"/>
            </a:endParaRPr>
          </a:p>
        </p:txBody>
      </p:sp>
      <p:sp>
        <p:nvSpPr>
          <p:cNvPr id="58371"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E05	</a:t>
            </a:r>
            <a:r>
              <a:rPr lang="zh-CN" altLang="en-US" sz="2200" b="0">
                <a:solidFill>
                  <a:schemeClr val="tx1"/>
                </a:solidFill>
                <a:ea typeface="黑体" panose="02010609060101010101" pitchFamily="2" charset="-122"/>
              </a:rPr>
              <a:t>吊顶空调出风口及检修口</a:t>
            </a:r>
            <a:endParaRPr lang="zh-CN" altLang="en-US" sz="2200" b="0">
              <a:solidFill>
                <a:schemeClr val="tx1"/>
              </a:solidFill>
              <a:ea typeface="黑体" panose="02010609060101010101" pitchFamily="2" charset="-122"/>
            </a:endParaRPr>
          </a:p>
        </p:txBody>
      </p:sp>
      <p:sp>
        <p:nvSpPr>
          <p:cNvPr id="58372" name="矩形 3"/>
          <p:cNvSpPr>
            <a:spLocks noChangeArrowheads="1"/>
          </p:cNvSpPr>
          <p:nvPr/>
        </p:nvSpPr>
        <p:spPr bwMode="auto">
          <a:xfrm>
            <a:off x="558800" y="4221163"/>
            <a:ext cx="8585200" cy="52197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吊顶上风口篦子位置合理，为了保证美观，采用成品空调出风口，与饰面板的交接吻合、严密；</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厨卫吊顶采用成品检修口。</a:t>
            </a:r>
            <a:endParaRPr lang="zh-CN" altLang="en-US" sz="1400" b="0">
              <a:solidFill>
                <a:srgbClr val="000000"/>
              </a:solidFill>
              <a:ea typeface="黑体" panose="02010609060101010101" pitchFamily="2" charset="-122"/>
            </a:endParaRPr>
          </a:p>
        </p:txBody>
      </p:sp>
      <p:pic>
        <p:nvPicPr>
          <p:cNvPr id="58373" name="图片 6"/>
          <p:cNvPicPr>
            <a:picLocks noChangeAspect="1" noChangeArrowheads="1"/>
          </p:cNvPicPr>
          <p:nvPr/>
        </p:nvPicPr>
        <p:blipFill>
          <a:blip r:embed="rId2" cstate="print"/>
          <a:srcRect/>
          <a:stretch>
            <a:fillRect/>
          </a:stretch>
        </p:blipFill>
        <p:spPr bwMode="auto">
          <a:xfrm>
            <a:off x="558800" y="1051560"/>
            <a:ext cx="4319588" cy="2879725"/>
          </a:xfrm>
          <a:prstGeom prst="rect">
            <a:avLst/>
          </a:prstGeom>
          <a:noFill/>
          <a:ln w="9525">
            <a:noFill/>
            <a:miter lim="800000"/>
            <a:headEnd/>
            <a:tailEnd/>
          </a:ln>
        </p:spPr>
      </p:pic>
      <p:pic>
        <p:nvPicPr>
          <p:cNvPr id="58374" name="图片 7" descr="IMAG2631"/>
          <p:cNvPicPr>
            <a:picLocks noChangeAspect="1" noChangeArrowheads="1"/>
          </p:cNvPicPr>
          <p:nvPr/>
        </p:nvPicPr>
        <p:blipFill>
          <a:blip r:embed="rId3" cstate="print"/>
          <a:srcRect/>
          <a:stretch>
            <a:fillRect/>
          </a:stretch>
        </p:blipFill>
        <p:spPr bwMode="auto">
          <a:xfrm>
            <a:off x="4829175" y="1051560"/>
            <a:ext cx="4314825" cy="2876550"/>
          </a:xfrm>
          <a:prstGeom prst="rect">
            <a:avLst/>
          </a:prstGeom>
          <a:noFill/>
          <a:ln w="9525">
            <a:noFill/>
            <a:miter lim="800000"/>
            <a:headEnd/>
            <a:tailEnd/>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25400" y="3175"/>
            <a:ext cx="9185275" cy="6869430"/>
          </a:xfrm>
          <a:prstGeom prst="rect">
            <a:avLst/>
          </a:prstGeom>
        </p:spPr>
      </p:pic>
      <p:sp>
        <p:nvSpPr>
          <p:cNvPr id="11266" name="Rectangle 2"/>
          <p:cNvSpPr>
            <a:spLocks noGrp="1" noChangeArrowheads="1"/>
          </p:cNvSpPr>
          <p:nvPr>
            <p:ph type="title"/>
          </p:nvPr>
        </p:nvSpPr>
        <p:spPr/>
        <p:txBody>
          <a:bodyPr/>
          <a:lstStyle/>
          <a:p>
            <a:pPr eaLnBrk="1" hangingPunct="1"/>
            <a:r>
              <a:rPr lang="zh-CN" altLang="en-US" sz="2800" b="1" smtClean="0"/>
              <a:t>一、精装修管理架构流程</a:t>
            </a:r>
            <a:r>
              <a:rPr lang="zh-CN" altLang="en-US" sz="2400" b="1" smtClean="0"/>
              <a:t> </a:t>
            </a:r>
            <a:endParaRPr lang="zh-CN" altLang="en-US" sz="2400" b="1" smtClean="0"/>
          </a:p>
        </p:txBody>
      </p:sp>
      <p:graphicFrame>
        <p:nvGraphicFramePr>
          <p:cNvPr id="11267" name="Object 3"/>
          <p:cNvGraphicFramePr>
            <a:graphicFrameLocks noChangeAspect="1"/>
          </p:cNvGraphicFramePr>
          <p:nvPr>
            <p:ph idx="1"/>
          </p:nvPr>
        </p:nvGraphicFramePr>
        <p:xfrm>
          <a:off x="395605" y="1989455"/>
          <a:ext cx="8191500" cy="4482465"/>
        </p:xfrm>
        <a:graphic>
          <a:graphicData uri="http://schemas.openxmlformats.org/presentationml/2006/ole">
            <mc:AlternateContent xmlns:mc="http://schemas.openxmlformats.org/markup-compatibility/2006">
              <mc:Choice xmlns:v="urn:schemas-microsoft-com:vml" Requires="v">
                <p:oleObj spid="_x0000_s1025" name="" r:id="rId2" imgW="5141595" imgH="3432810" progId="MSGraph.Chart.8">
                  <p:embed/>
                </p:oleObj>
              </mc:Choice>
              <mc:Fallback>
                <p:oleObj name="" r:id="rId2" imgW="5141595" imgH="3432810" progId="MSGraph.Chart.8">
                  <p:embed/>
                  <p:pic>
                    <p:nvPicPr>
                      <p:cNvPr id="0" name="Object 3"/>
                      <p:cNvPicPr>
                        <a:picLocks noChangeAspect="1"/>
                      </p:cNvPicPr>
                      <p:nvPr/>
                    </p:nvPicPr>
                    <p:blipFill>
                      <a:blip r:embed="rId3"/>
                      <a:stretch>
                        <a:fillRect/>
                      </a:stretch>
                    </p:blipFill>
                    <p:spPr>
                      <a:xfrm>
                        <a:off x="395605" y="1989455"/>
                        <a:ext cx="8191500" cy="4482465"/>
                      </a:xfrm>
                      <a:prstGeom prst="rect">
                        <a:avLst/>
                      </a:prstGeom>
                      <a:noFill/>
                      <a:ln w="9525">
                        <a:noFill/>
                      </a:ln>
                    </p:spPr>
                  </p:pic>
                </p:oleObj>
              </mc:Fallback>
            </mc:AlternateContent>
          </a:graphicData>
        </a:graphic>
      </p:graphicFrame>
      <p:sp>
        <p:nvSpPr>
          <p:cNvPr id="11268" name="Text Box 4"/>
          <p:cNvSpPr txBox="1">
            <a:spLocks noChangeArrowheads="1"/>
          </p:cNvSpPr>
          <p:nvPr/>
        </p:nvSpPr>
        <p:spPr bwMode="auto">
          <a:xfrm>
            <a:off x="539750" y="2781300"/>
            <a:ext cx="1655763" cy="685800"/>
          </a:xfrm>
          <a:prstGeom prst="rect">
            <a:avLst/>
          </a:prstGeom>
          <a:solidFill>
            <a:srgbClr val="FFFFFF"/>
          </a:solidFill>
          <a:ln w="9525">
            <a:solidFill>
              <a:srgbClr val="000000"/>
            </a:solidFill>
            <a:miter lim="800000"/>
          </a:ln>
        </p:spPr>
        <p:txBody>
          <a:bodyPr/>
          <a:lstStyle/>
          <a:p>
            <a:pPr algn="l"/>
            <a:r>
              <a:rPr lang="zh-CN" sz="1200" b="0">
                <a:solidFill>
                  <a:srgbClr val="FF0000"/>
                </a:solidFill>
                <a:latin typeface="Times New Roman" panose="02020603050405020304" pitchFamily="18" charset="0"/>
              </a:rPr>
              <a:t>精装修设计公司招投标工作并最终确认设计公司。</a:t>
            </a:r>
            <a:endParaRPr lang="zh-CN" sz="1200" b="0">
              <a:solidFill>
                <a:srgbClr val="FF0000"/>
              </a:solidFill>
              <a:latin typeface="Times New Roman" panose="02020603050405020304" pitchFamily="18" charset="0"/>
            </a:endParaRPr>
          </a:p>
          <a:p>
            <a:pPr algn="l" eaLnBrk="0" hangingPunct="0"/>
            <a:endParaRPr lang="zh-CN" altLang="zh-CN" sz="1200" b="0">
              <a:solidFill>
                <a:srgbClr val="FF0000"/>
              </a:solidFill>
              <a:latin typeface="Times New Roman" panose="02020603050405020304" pitchFamily="18" charset="0"/>
            </a:endParaRPr>
          </a:p>
        </p:txBody>
      </p:sp>
      <p:sp>
        <p:nvSpPr>
          <p:cNvPr id="11269" name="箭头 2"/>
          <p:cNvSpPr>
            <a:spLocks noChangeShapeType="1"/>
          </p:cNvSpPr>
          <p:nvPr/>
        </p:nvSpPr>
        <p:spPr bwMode="auto">
          <a:xfrm>
            <a:off x="4140200" y="3068638"/>
            <a:ext cx="457200" cy="0"/>
          </a:xfrm>
          <a:prstGeom prst="line">
            <a:avLst/>
          </a:prstGeom>
          <a:noFill/>
          <a:ln w="9525">
            <a:solidFill>
              <a:srgbClr val="000000"/>
            </a:solidFill>
            <a:round/>
            <a:tailEnd type="triangle" w="med" len="med"/>
          </a:ln>
        </p:spPr>
        <p:txBody>
          <a:bodyPr/>
          <a:lstStyle/>
          <a:p>
            <a:endParaRPr lang="zh-CN" altLang="en-US"/>
          </a:p>
        </p:txBody>
      </p:sp>
      <p:sp>
        <p:nvSpPr>
          <p:cNvPr id="11270" name="Text Box 6"/>
          <p:cNvSpPr txBox="1">
            <a:spLocks noChangeArrowheads="1"/>
          </p:cNvSpPr>
          <p:nvPr/>
        </p:nvSpPr>
        <p:spPr bwMode="auto">
          <a:xfrm>
            <a:off x="2700338" y="2781300"/>
            <a:ext cx="2016125" cy="687388"/>
          </a:xfrm>
          <a:prstGeom prst="rect">
            <a:avLst/>
          </a:prstGeom>
          <a:solidFill>
            <a:srgbClr val="FFFFFF"/>
          </a:solidFill>
          <a:ln w="9525">
            <a:solidFill>
              <a:srgbClr val="000000"/>
            </a:solidFill>
            <a:miter lim="800000"/>
          </a:ln>
        </p:spPr>
        <p:txBody>
          <a:bodyPr/>
          <a:lstStyle/>
          <a:p>
            <a:pPr algn="l"/>
            <a:r>
              <a:rPr lang="zh-CN" sz="1200" b="0">
                <a:solidFill>
                  <a:srgbClr val="FF0000"/>
                </a:solidFill>
                <a:latin typeface="Times New Roman" panose="02020603050405020304" pitchFamily="18" charset="0"/>
              </a:rPr>
              <a:t>先对瓷砖、石材、地板等等，规格、型号，要求进行排版设计。</a:t>
            </a:r>
            <a:endParaRPr lang="zh-CN" sz="1200" b="0">
              <a:solidFill>
                <a:srgbClr val="FF0000"/>
              </a:solidFill>
              <a:latin typeface="Times New Roman" panose="02020603050405020304" pitchFamily="18" charset="0"/>
            </a:endParaRPr>
          </a:p>
          <a:p>
            <a:pPr algn="l" eaLnBrk="0" hangingPunct="0"/>
            <a:endParaRPr lang="zh-CN" altLang="zh-CN" sz="1800" b="0">
              <a:solidFill>
                <a:schemeClr val="tx1"/>
              </a:solidFill>
            </a:endParaRPr>
          </a:p>
        </p:txBody>
      </p:sp>
      <p:sp>
        <p:nvSpPr>
          <p:cNvPr id="11271" name="Line 7"/>
          <p:cNvSpPr>
            <a:spLocks noChangeShapeType="1"/>
          </p:cNvSpPr>
          <p:nvPr/>
        </p:nvSpPr>
        <p:spPr bwMode="auto">
          <a:xfrm>
            <a:off x="2195513" y="3068638"/>
            <a:ext cx="457200" cy="0"/>
          </a:xfrm>
          <a:prstGeom prst="line">
            <a:avLst/>
          </a:prstGeom>
          <a:noFill/>
          <a:ln w="9525">
            <a:solidFill>
              <a:srgbClr val="000000"/>
            </a:solidFill>
            <a:round/>
            <a:tailEnd type="triangle" w="med" len="med"/>
          </a:ln>
        </p:spPr>
        <p:txBody>
          <a:bodyPr/>
          <a:lstStyle/>
          <a:p>
            <a:endParaRPr lang="zh-CN" altLang="en-US"/>
          </a:p>
        </p:txBody>
      </p:sp>
      <p:sp>
        <p:nvSpPr>
          <p:cNvPr id="11272" name="Text Box 8"/>
          <p:cNvSpPr txBox="1">
            <a:spLocks noChangeArrowheads="1"/>
          </p:cNvSpPr>
          <p:nvPr/>
        </p:nvSpPr>
        <p:spPr bwMode="auto">
          <a:xfrm>
            <a:off x="5364163" y="2781300"/>
            <a:ext cx="2447925" cy="687388"/>
          </a:xfrm>
          <a:prstGeom prst="rect">
            <a:avLst/>
          </a:prstGeom>
          <a:solidFill>
            <a:srgbClr val="FFFFFF"/>
          </a:solidFill>
          <a:ln w="9525">
            <a:solidFill>
              <a:srgbClr val="000000"/>
            </a:solidFill>
            <a:miter lim="800000"/>
          </a:ln>
        </p:spPr>
        <p:txBody>
          <a:bodyPr/>
          <a:lstStyle/>
          <a:p>
            <a:pPr algn="l"/>
            <a:r>
              <a:rPr lang="zh-CN" sz="1200" b="0">
                <a:solidFill>
                  <a:srgbClr val="FF0000"/>
                </a:solidFill>
                <a:latin typeface="Times New Roman" panose="02020603050405020304" pitchFamily="18" charset="0"/>
              </a:rPr>
              <a:t>初、扩初囹等设计进行跟踪和审核并及时修改。</a:t>
            </a:r>
            <a:endParaRPr lang="zh-CN" sz="1200" b="0">
              <a:solidFill>
                <a:srgbClr val="FF0000"/>
              </a:solidFill>
              <a:latin typeface="Times New Roman" panose="02020603050405020304" pitchFamily="18" charset="0"/>
            </a:endParaRPr>
          </a:p>
          <a:p>
            <a:pPr algn="l" eaLnBrk="0" hangingPunct="0"/>
            <a:endParaRPr lang="zh-CN" altLang="zh-CN" sz="1200" b="0">
              <a:solidFill>
                <a:schemeClr val="tx1"/>
              </a:solidFill>
            </a:endParaRPr>
          </a:p>
        </p:txBody>
      </p:sp>
      <p:sp>
        <p:nvSpPr>
          <p:cNvPr id="11273" name="Text Box 9"/>
          <p:cNvSpPr txBox="1">
            <a:spLocks noChangeArrowheads="1"/>
          </p:cNvSpPr>
          <p:nvPr/>
        </p:nvSpPr>
        <p:spPr bwMode="auto">
          <a:xfrm>
            <a:off x="539750" y="4149725"/>
            <a:ext cx="1584325" cy="792163"/>
          </a:xfrm>
          <a:prstGeom prst="rect">
            <a:avLst/>
          </a:prstGeom>
          <a:solidFill>
            <a:srgbClr val="FFFFFF"/>
          </a:solidFill>
          <a:ln w="9525">
            <a:solidFill>
              <a:srgbClr val="000000"/>
            </a:solidFill>
            <a:miter lim="800000"/>
          </a:ln>
        </p:spPr>
        <p:txBody>
          <a:bodyPr/>
          <a:lstStyle/>
          <a:p>
            <a:pPr algn="l"/>
            <a:r>
              <a:rPr lang="zh-CN" sz="1200" b="0">
                <a:solidFill>
                  <a:srgbClr val="FF0000"/>
                </a:solidFill>
                <a:latin typeface="Times New Roman" panose="02020603050405020304" pitchFamily="18" charset="0"/>
              </a:rPr>
              <a:t>配合合约部对精装修公司招投标工作并最终确认精装修公司的工作。</a:t>
            </a:r>
            <a:endParaRPr lang="zh-CN" sz="1200" b="0">
              <a:solidFill>
                <a:schemeClr val="tx1"/>
              </a:solidFill>
            </a:endParaRPr>
          </a:p>
        </p:txBody>
      </p:sp>
      <p:sp>
        <p:nvSpPr>
          <p:cNvPr id="11274" name="Line 10"/>
          <p:cNvSpPr>
            <a:spLocks noChangeShapeType="1"/>
          </p:cNvSpPr>
          <p:nvPr/>
        </p:nvSpPr>
        <p:spPr bwMode="auto">
          <a:xfrm>
            <a:off x="2124075" y="4581525"/>
            <a:ext cx="476250" cy="0"/>
          </a:xfrm>
          <a:prstGeom prst="line">
            <a:avLst/>
          </a:prstGeom>
          <a:noFill/>
          <a:ln w="9525">
            <a:solidFill>
              <a:srgbClr val="000000"/>
            </a:solidFill>
            <a:round/>
            <a:tailEnd type="triangle" w="med" len="med"/>
          </a:ln>
        </p:spPr>
        <p:txBody>
          <a:bodyPr/>
          <a:lstStyle/>
          <a:p>
            <a:endParaRPr lang="zh-CN" altLang="en-US"/>
          </a:p>
        </p:txBody>
      </p:sp>
      <p:sp>
        <p:nvSpPr>
          <p:cNvPr id="11275" name="Text Box 11"/>
          <p:cNvSpPr txBox="1">
            <a:spLocks noChangeArrowheads="1"/>
          </p:cNvSpPr>
          <p:nvPr/>
        </p:nvSpPr>
        <p:spPr bwMode="auto">
          <a:xfrm>
            <a:off x="2700338" y="4149725"/>
            <a:ext cx="2014537" cy="792163"/>
          </a:xfrm>
          <a:prstGeom prst="rect">
            <a:avLst/>
          </a:prstGeom>
          <a:solidFill>
            <a:srgbClr val="FFFFFF"/>
          </a:solidFill>
          <a:ln w="9525">
            <a:solidFill>
              <a:srgbClr val="000000"/>
            </a:solidFill>
            <a:miter lim="800000"/>
          </a:ln>
        </p:spPr>
        <p:txBody>
          <a:bodyPr/>
          <a:lstStyle/>
          <a:p>
            <a:pPr algn="l"/>
            <a:r>
              <a:rPr lang="zh-CN" sz="1200" b="0">
                <a:solidFill>
                  <a:srgbClr val="FF0000"/>
                </a:solidFill>
                <a:latin typeface="Times New Roman" panose="02020603050405020304" pitchFamily="18" charset="0"/>
              </a:rPr>
              <a:t>和装修公司项目经理前期对接及我司各种要求。</a:t>
            </a:r>
            <a:endParaRPr lang="zh-CN" sz="1200" b="0">
              <a:solidFill>
                <a:srgbClr val="FF0000"/>
              </a:solidFill>
              <a:latin typeface="Times New Roman" panose="02020603050405020304" pitchFamily="18" charset="0"/>
            </a:endParaRPr>
          </a:p>
        </p:txBody>
      </p:sp>
      <p:sp>
        <p:nvSpPr>
          <p:cNvPr id="11276" name="Line 12"/>
          <p:cNvSpPr>
            <a:spLocks noChangeShapeType="1"/>
          </p:cNvSpPr>
          <p:nvPr/>
        </p:nvSpPr>
        <p:spPr bwMode="auto">
          <a:xfrm>
            <a:off x="4716463" y="4508500"/>
            <a:ext cx="457200" cy="0"/>
          </a:xfrm>
          <a:prstGeom prst="line">
            <a:avLst/>
          </a:prstGeom>
          <a:noFill/>
          <a:ln w="9525">
            <a:solidFill>
              <a:srgbClr val="000000"/>
            </a:solidFill>
            <a:round/>
            <a:tailEnd type="triangle" w="med" len="med"/>
          </a:ln>
        </p:spPr>
        <p:txBody>
          <a:bodyPr/>
          <a:lstStyle/>
          <a:p>
            <a:endParaRPr lang="zh-CN" altLang="en-US"/>
          </a:p>
        </p:txBody>
      </p:sp>
      <p:sp>
        <p:nvSpPr>
          <p:cNvPr id="11277" name="Text Box 13"/>
          <p:cNvSpPr txBox="1">
            <a:spLocks noChangeArrowheads="1"/>
          </p:cNvSpPr>
          <p:nvPr/>
        </p:nvSpPr>
        <p:spPr bwMode="auto">
          <a:xfrm>
            <a:off x="5364163" y="4149725"/>
            <a:ext cx="2447925" cy="792163"/>
          </a:xfrm>
          <a:prstGeom prst="rect">
            <a:avLst/>
          </a:prstGeom>
          <a:solidFill>
            <a:srgbClr val="FFFFFF"/>
          </a:solidFill>
          <a:ln w="9525">
            <a:solidFill>
              <a:srgbClr val="000000"/>
            </a:solidFill>
            <a:miter lim="800000"/>
          </a:ln>
        </p:spPr>
        <p:txBody>
          <a:bodyPr/>
          <a:lstStyle/>
          <a:p>
            <a:pPr algn="l"/>
            <a:r>
              <a:rPr lang="zh-CN" sz="1200" b="0">
                <a:solidFill>
                  <a:srgbClr val="FF0000"/>
                </a:solidFill>
                <a:latin typeface="宋体" panose="02010600030101010101" pitchFamily="2" charset="-122"/>
              </a:rPr>
              <a:t>对装修公司要求提供各种装饰材料各</a:t>
            </a:r>
            <a:r>
              <a:rPr lang="zh-CN" altLang="zh-CN" sz="1200" b="0">
                <a:solidFill>
                  <a:srgbClr val="FF0000"/>
                </a:solidFill>
                <a:latin typeface="宋体" panose="02010600030101010101" pitchFamily="2" charset="-122"/>
              </a:rPr>
              <a:t>4</a:t>
            </a:r>
            <a:r>
              <a:rPr lang="zh-CN" sz="1200" b="0">
                <a:solidFill>
                  <a:srgbClr val="FF0000"/>
                </a:solidFill>
                <a:latin typeface="宋体" panose="02010600030101010101" pitchFamily="2" charset="-122"/>
              </a:rPr>
              <a:t>种并确认签字后进行封样。</a:t>
            </a:r>
            <a:endParaRPr lang="zh-CN" sz="1200" b="0">
              <a:solidFill>
                <a:srgbClr val="FF0000"/>
              </a:solidFill>
              <a:latin typeface="宋体" panose="02010600030101010101" pitchFamily="2" charset="-122"/>
            </a:endParaRPr>
          </a:p>
        </p:txBody>
      </p:sp>
      <p:sp>
        <p:nvSpPr>
          <p:cNvPr id="11278" name="Text Box 14"/>
          <p:cNvSpPr txBox="1">
            <a:spLocks noChangeArrowheads="1"/>
          </p:cNvSpPr>
          <p:nvPr/>
        </p:nvSpPr>
        <p:spPr bwMode="auto">
          <a:xfrm>
            <a:off x="539750" y="5373688"/>
            <a:ext cx="1584325" cy="865187"/>
          </a:xfrm>
          <a:prstGeom prst="rect">
            <a:avLst/>
          </a:prstGeom>
          <a:solidFill>
            <a:srgbClr val="FFFFFF"/>
          </a:solidFill>
          <a:ln w="9525">
            <a:solidFill>
              <a:srgbClr val="000000"/>
            </a:solidFill>
            <a:miter lim="800000"/>
          </a:ln>
        </p:spPr>
        <p:txBody>
          <a:bodyPr/>
          <a:lstStyle/>
          <a:p>
            <a:pPr algn="l"/>
            <a:r>
              <a:rPr lang="zh-CN" sz="1200" b="0">
                <a:solidFill>
                  <a:srgbClr val="FF0000"/>
                </a:solidFill>
                <a:latin typeface="Times New Roman" panose="02020603050405020304" pitchFamily="18" charset="0"/>
              </a:rPr>
              <a:t>对各种材料进行验收方可进场，并对现场进行施工质量、安全等跟踪。</a:t>
            </a:r>
            <a:endParaRPr lang="zh-CN" sz="1200" b="0">
              <a:solidFill>
                <a:srgbClr val="FF0000"/>
              </a:solidFill>
              <a:latin typeface="Times New Roman" panose="02020603050405020304" pitchFamily="18" charset="0"/>
            </a:endParaRPr>
          </a:p>
        </p:txBody>
      </p:sp>
      <p:sp>
        <p:nvSpPr>
          <p:cNvPr id="11279" name="Text Box 15"/>
          <p:cNvSpPr txBox="1">
            <a:spLocks noChangeArrowheads="1"/>
          </p:cNvSpPr>
          <p:nvPr/>
        </p:nvSpPr>
        <p:spPr bwMode="auto">
          <a:xfrm>
            <a:off x="2771775" y="5373688"/>
            <a:ext cx="1800225" cy="865187"/>
          </a:xfrm>
          <a:prstGeom prst="rect">
            <a:avLst/>
          </a:prstGeom>
          <a:solidFill>
            <a:srgbClr val="FFFFFF"/>
          </a:solidFill>
          <a:ln w="9525">
            <a:solidFill>
              <a:srgbClr val="000000"/>
            </a:solidFill>
            <a:miter lim="800000"/>
          </a:ln>
        </p:spPr>
        <p:txBody>
          <a:bodyPr/>
          <a:lstStyle/>
          <a:p>
            <a:pPr algn="l"/>
            <a:r>
              <a:rPr lang="zh-CN" sz="1200" b="0">
                <a:solidFill>
                  <a:srgbClr val="FF0000"/>
                </a:solidFill>
                <a:latin typeface="Times New Roman" panose="02020603050405020304" pitchFamily="18" charset="0"/>
              </a:rPr>
              <a:t>竣工验收工作，移交物业公司管理；对住宅楼交房要进行维保工作的跟进。</a:t>
            </a:r>
            <a:endParaRPr lang="zh-CN" sz="1200" b="0">
              <a:solidFill>
                <a:schemeClr val="tx1"/>
              </a:solidFill>
            </a:endParaRPr>
          </a:p>
        </p:txBody>
      </p:sp>
      <p:sp>
        <p:nvSpPr>
          <p:cNvPr id="11280" name="Line 16"/>
          <p:cNvSpPr>
            <a:spLocks noChangeShapeType="1"/>
          </p:cNvSpPr>
          <p:nvPr/>
        </p:nvSpPr>
        <p:spPr bwMode="auto">
          <a:xfrm>
            <a:off x="7812088" y="3141663"/>
            <a:ext cx="457200" cy="0"/>
          </a:xfrm>
          <a:prstGeom prst="line">
            <a:avLst/>
          </a:prstGeom>
          <a:noFill/>
          <a:ln w="9525">
            <a:solidFill>
              <a:srgbClr val="000000"/>
            </a:solidFill>
            <a:round/>
            <a:tailEnd type="triangle" w="med" len="med"/>
          </a:ln>
        </p:spPr>
        <p:txBody>
          <a:bodyPr/>
          <a:lstStyle/>
          <a:p>
            <a:endParaRPr lang="zh-CN" altLang="en-US"/>
          </a:p>
        </p:txBody>
      </p:sp>
      <p:sp>
        <p:nvSpPr>
          <p:cNvPr id="11281" name="Line 17"/>
          <p:cNvSpPr>
            <a:spLocks noChangeShapeType="1"/>
          </p:cNvSpPr>
          <p:nvPr/>
        </p:nvSpPr>
        <p:spPr bwMode="auto">
          <a:xfrm>
            <a:off x="7812088" y="4508500"/>
            <a:ext cx="457200" cy="0"/>
          </a:xfrm>
          <a:prstGeom prst="line">
            <a:avLst/>
          </a:prstGeom>
          <a:noFill/>
          <a:ln w="9525">
            <a:solidFill>
              <a:srgbClr val="000000"/>
            </a:solidFill>
            <a:round/>
            <a:tailEnd type="triangle" w="med" len="med"/>
          </a:ln>
        </p:spPr>
        <p:txBody>
          <a:bodyPr/>
          <a:lstStyle/>
          <a:p>
            <a:endParaRPr lang="zh-CN" altLang="en-US"/>
          </a:p>
        </p:txBody>
      </p:sp>
      <p:sp>
        <p:nvSpPr>
          <p:cNvPr id="11282" name="Rectangle 18"/>
          <p:cNvSpPr>
            <a:spLocks noChangeArrowheads="1"/>
          </p:cNvSpPr>
          <p:nvPr/>
        </p:nvSpPr>
        <p:spPr bwMode="auto">
          <a:xfrm>
            <a:off x="395288" y="2420938"/>
            <a:ext cx="10174287" cy="274637"/>
          </a:xfrm>
          <a:prstGeom prst="rect">
            <a:avLst/>
          </a:prstGeom>
          <a:noFill/>
          <a:ln w="9525">
            <a:noFill/>
            <a:miter lim="800000"/>
          </a:ln>
          <a:effectLst/>
        </p:spPr>
        <p:txBody>
          <a:bodyPr anchor="ctr">
            <a:spAutoFit/>
          </a:bodyPr>
          <a:lstStyle/>
          <a:p>
            <a:pPr algn="l"/>
            <a:r>
              <a:rPr lang="zh-CN" altLang="en-US" sz="1200">
                <a:solidFill>
                  <a:schemeClr val="tx1"/>
                </a:solidFill>
                <a:latin typeface="Times New Roman" panose="02020603050405020304" pitchFamily="18" charset="0"/>
                <a:ea typeface="仿宋_GB2312" pitchFamily="49" charset="-122"/>
              </a:rPr>
              <a:t> </a:t>
            </a:r>
            <a:r>
              <a:rPr lang="zh-CN" altLang="en-US" sz="1200">
                <a:solidFill>
                  <a:schemeClr val="tx1"/>
                </a:solidFill>
                <a:latin typeface="宋体" panose="02010600030101010101" pitchFamily="2" charset="-122"/>
              </a:rPr>
              <a:t>配合合约部招投标工作</a:t>
            </a:r>
            <a:r>
              <a:rPr lang="zh-CN" altLang="en-US" sz="1200" b="0">
                <a:solidFill>
                  <a:schemeClr val="tx1"/>
                </a:solidFill>
                <a:latin typeface="宋体" panose="02010600030101010101" pitchFamily="2" charset="-122"/>
              </a:rPr>
              <a:t>         </a:t>
            </a:r>
            <a:r>
              <a:rPr lang="zh-CN" altLang="en-US" sz="1200">
                <a:solidFill>
                  <a:schemeClr val="tx1"/>
                </a:solidFill>
                <a:latin typeface="宋体" panose="02010600030101010101" pitchFamily="2" charset="-122"/>
              </a:rPr>
              <a:t>配合我司主材料成本管控要求</a:t>
            </a:r>
            <a:r>
              <a:rPr lang="zh-CN" altLang="en-US" sz="1200" b="0">
                <a:solidFill>
                  <a:schemeClr val="tx1"/>
                </a:solidFill>
                <a:latin typeface="宋体" panose="02010600030101010101" pitchFamily="2" charset="-122"/>
              </a:rPr>
              <a:t>  </a:t>
            </a:r>
            <a:r>
              <a:rPr lang="zh-CN" altLang="en-US" sz="1000" b="0">
                <a:solidFill>
                  <a:schemeClr val="tx1"/>
                </a:solidFill>
                <a:latin typeface="宋体" panose="02010600030101010101" pitchFamily="2" charset="-122"/>
              </a:rPr>
              <a:t>        </a:t>
            </a:r>
            <a:r>
              <a:rPr lang="zh-CN" altLang="en-US" sz="1200">
                <a:solidFill>
                  <a:schemeClr val="tx1"/>
                </a:solidFill>
                <a:latin typeface="宋体" panose="02010600030101010101" pitchFamily="2" charset="-122"/>
              </a:rPr>
              <a:t>配合设计部对设计公司设计的跟踪</a:t>
            </a:r>
            <a:r>
              <a:rPr lang="zh-CN" altLang="en-US" sz="1200" b="0">
                <a:solidFill>
                  <a:schemeClr val="tx1"/>
                </a:solidFill>
                <a:latin typeface="宋体" panose="02010600030101010101" pitchFamily="2" charset="-122"/>
              </a:rPr>
              <a:t> </a:t>
            </a:r>
            <a:r>
              <a:rPr lang="zh-CN" altLang="en-US" sz="1000" b="0">
                <a:solidFill>
                  <a:schemeClr val="tx1"/>
                </a:solidFill>
                <a:latin typeface="宋体" panose="02010600030101010101" pitchFamily="2" charset="-122"/>
              </a:rPr>
              <a:t>     </a:t>
            </a:r>
            <a:r>
              <a:rPr lang="zh-CN" altLang="en-US" sz="1000" b="0">
                <a:solidFill>
                  <a:schemeClr val="tx1"/>
                </a:solidFill>
                <a:latin typeface="Times New Roman" panose="02020603050405020304" pitchFamily="18" charset="0"/>
                <a:ea typeface="仿宋_GB2312" pitchFamily="49" charset="-122"/>
              </a:rPr>
              <a:t>                                                                                                                                            </a:t>
            </a:r>
            <a:r>
              <a:rPr lang="zh-CN" altLang="en-US" sz="1200" b="0">
                <a:solidFill>
                  <a:schemeClr val="tx1"/>
                </a:solidFill>
                <a:latin typeface="Times New Roman" panose="02020603050405020304" pitchFamily="18" charset="0"/>
                <a:ea typeface="仿宋_GB2312" pitchFamily="49" charset="-122"/>
              </a:rPr>
              <a:t>     </a:t>
            </a:r>
            <a:endParaRPr lang="zh-CN" altLang="en-US" sz="1800" b="0">
              <a:solidFill>
                <a:schemeClr val="tx1"/>
              </a:solidFill>
            </a:endParaRPr>
          </a:p>
        </p:txBody>
      </p:sp>
      <p:sp>
        <p:nvSpPr>
          <p:cNvPr id="11283" name="Rectangle 19"/>
          <p:cNvSpPr>
            <a:spLocks noChangeArrowheads="1"/>
          </p:cNvSpPr>
          <p:nvPr/>
        </p:nvSpPr>
        <p:spPr bwMode="auto">
          <a:xfrm>
            <a:off x="468313" y="3788886"/>
            <a:ext cx="7488237" cy="275590"/>
          </a:xfrm>
          <a:prstGeom prst="rect">
            <a:avLst/>
          </a:prstGeom>
          <a:noFill/>
          <a:ln w="9525">
            <a:noFill/>
            <a:miter lim="800000"/>
          </a:ln>
          <a:effectLst/>
        </p:spPr>
        <p:txBody>
          <a:bodyPr anchor="ctr">
            <a:spAutoFit/>
          </a:bodyPr>
          <a:lstStyle/>
          <a:p>
            <a:pPr algn="l"/>
            <a:r>
              <a:rPr lang="zh-CN" altLang="zh-CN" sz="1200" b="0">
                <a:solidFill>
                  <a:schemeClr val="tx1"/>
                </a:solidFill>
                <a:latin typeface="Times New Roman" panose="02020603050405020304" pitchFamily="18" charset="0"/>
                <a:ea typeface="仿宋_GB2312" pitchFamily="49" charset="-122"/>
              </a:rPr>
              <a:t> </a:t>
            </a:r>
            <a:r>
              <a:rPr lang="zh-CN" sz="1200">
                <a:solidFill>
                  <a:schemeClr val="tx1"/>
                </a:solidFill>
                <a:latin typeface="宋体" panose="02010600030101010101" pitchFamily="2" charset="-122"/>
              </a:rPr>
              <a:t>最终确认兰图</a:t>
            </a:r>
            <a:r>
              <a:rPr lang="zh-CN" sz="1200" b="0">
                <a:solidFill>
                  <a:schemeClr val="tx1"/>
                </a:solidFill>
                <a:latin typeface="宋体" panose="02010600030101010101" pitchFamily="2" charset="-122"/>
              </a:rPr>
              <a:t>  </a:t>
            </a:r>
            <a:r>
              <a:rPr lang="zh-CN" sz="1000" b="0">
                <a:solidFill>
                  <a:schemeClr val="tx1"/>
                </a:solidFill>
                <a:latin typeface="宋体" panose="02010600030101010101" pitchFamily="2" charset="-122"/>
              </a:rPr>
              <a:t>                 </a:t>
            </a:r>
            <a:r>
              <a:rPr lang="zh-CN" sz="1200">
                <a:solidFill>
                  <a:schemeClr val="tx1"/>
                </a:solidFill>
                <a:latin typeface="宋体" panose="02010600030101010101" pitchFamily="2" charset="-122"/>
              </a:rPr>
              <a:t>精装修前期工作</a:t>
            </a:r>
            <a:r>
              <a:rPr lang="zh-CN" sz="1200" b="0">
                <a:solidFill>
                  <a:schemeClr val="tx1"/>
                </a:solidFill>
                <a:latin typeface="宋体" panose="02010600030101010101" pitchFamily="2" charset="-122"/>
              </a:rPr>
              <a:t>                    </a:t>
            </a:r>
            <a:r>
              <a:rPr lang="zh-CN" sz="1200">
                <a:solidFill>
                  <a:schemeClr val="tx1"/>
                </a:solidFill>
                <a:latin typeface="宋体" panose="02010600030101010101" pitchFamily="2" charset="-122"/>
              </a:rPr>
              <a:t>设计公司提供各种装饰材料封样样品</a:t>
            </a:r>
            <a:r>
              <a:rPr lang="zh-CN" sz="1200" b="0">
                <a:solidFill>
                  <a:schemeClr val="tx1"/>
                </a:solidFill>
                <a:latin typeface="宋体" panose="02010600030101010101" pitchFamily="2" charset="-122"/>
              </a:rPr>
              <a:t>  </a:t>
            </a:r>
            <a:r>
              <a:rPr lang="zh-CN" sz="1200" b="0">
                <a:solidFill>
                  <a:schemeClr val="tx1"/>
                </a:solidFill>
                <a:latin typeface="Times New Roman" panose="02020603050405020304" pitchFamily="18" charset="0"/>
                <a:ea typeface="仿宋_GB2312" pitchFamily="49" charset="-122"/>
              </a:rPr>
              <a:t>       </a:t>
            </a:r>
            <a:r>
              <a:rPr lang="zh-CN" sz="1000" b="0">
                <a:solidFill>
                  <a:schemeClr val="tx1"/>
                </a:solidFill>
                <a:latin typeface="Times New Roman" panose="02020603050405020304" pitchFamily="18" charset="0"/>
                <a:ea typeface="仿宋_GB2312" pitchFamily="49" charset="-122"/>
              </a:rPr>
              <a:t>      </a:t>
            </a:r>
            <a:endParaRPr lang="zh-CN" sz="1800" b="0">
              <a:solidFill>
                <a:schemeClr val="tx1"/>
              </a:solidFill>
            </a:endParaRPr>
          </a:p>
        </p:txBody>
      </p:sp>
      <p:sp>
        <p:nvSpPr>
          <p:cNvPr id="11284" name="Rectangle 20"/>
          <p:cNvSpPr>
            <a:spLocks noChangeArrowheads="1"/>
          </p:cNvSpPr>
          <p:nvPr/>
        </p:nvSpPr>
        <p:spPr bwMode="auto">
          <a:xfrm>
            <a:off x="-339725" y="3267075"/>
            <a:ext cx="269875" cy="731838"/>
          </a:xfrm>
          <a:prstGeom prst="rect">
            <a:avLst/>
          </a:prstGeom>
          <a:noFill/>
          <a:ln w="9525">
            <a:noFill/>
            <a:miter lim="800000"/>
          </a:ln>
          <a:effectLst/>
        </p:spPr>
        <p:txBody>
          <a:bodyPr wrap="none" anchor="ctr">
            <a:spAutoFit/>
          </a:bodyPr>
          <a:lstStyle/>
          <a:p>
            <a:pPr algn="l"/>
            <a:endParaRPr lang="zh-CN" altLang="zh-CN" sz="1200" b="0">
              <a:solidFill>
                <a:schemeClr val="tx1"/>
              </a:solidFill>
              <a:latin typeface="Tahoma" panose="020B0604030504040204" pitchFamily="34" charset="0"/>
              <a:ea typeface="仿宋_GB2312" pitchFamily="49" charset="-122"/>
            </a:endParaRPr>
          </a:p>
          <a:p>
            <a:pPr algn="l" eaLnBrk="0" hangingPunct="0"/>
            <a:r>
              <a:rPr lang="zh-CN" altLang="zh-CN" sz="1200" b="0">
                <a:solidFill>
                  <a:schemeClr val="tx1"/>
                </a:solidFill>
                <a:ea typeface="仿宋_GB2312" pitchFamily="49" charset="-122"/>
              </a:rPr>
              <a:t>  </a:t>
            </a:r>
            <a:endParaRPr lang="zh-CN" altLang="zh-CN" sz="800" b="0">
              <a:solidFill>
                <a:schemeClr val="tx1"/>
              </a:solidFill>
            </a:endParaRPr>
          </a:p>
          <a:p>
            <a:pPr algn="l" eaLnBrk="0" hangingPunct="0"/>
            <a:endParaRPr lang="zh-CN" altLang="zh-CN" sz="1800" b="0">
              <a:solidFill>
                <a:schemeClr val="tx1"/>
              </a:solidFill>
            </a:endParaRPr>
          </a:p>
        </p:txBody>
      </p:sp>
      <p:sp>
        <p:nvSpPr>
          <p:cNvPr id="11285" name="Rectangle 21"/>
          <p:cNvSpPr>
            <a:spLocks noChangeArrowheads="1"/>
          </p:cNvSpPr>
          <p:nvPr/>
        </p:nvSpPr>
        <p:spPr bwMode="auto">
          <a:xfrm>
            <a:off x="539750" y="5070475"/>
            <a:ext cx="4105275" cy="274638"/>
          </a:xfrm>
          <a:prstGeom prst="rect">
            <a:avLst/>
          </a:prstGeom>
          <a:noFill/>
          <a:ln w="9525">
            <a:noFill/>
            <a:miter lim="800000"/>
          </a:ln>
          <a:effectLst/>
        </p:spPr>
        <p:txBody>
          <a:bodyPr anchor="ctr">
            <a:spAutoFit/>
          </a:bodyPr>
          <a:lstStyle/>
          <a:p>
            <a:pPr algn="l"/>
            <a:r>
              <a:rPr lang="zh-CN" sz="1200">
                <a:solidFill>
                  <a:schemeClr val="tx1"/>
                </a:solidFill>
                <a:latin typeface="宋体" panose="02010600030101010101" pitchFamily="2" charset="-122"/>
              </a:rPr>
              <a:t>装修单位进场的要求</a:t>
            </a:r>
            <a:r>
              <a:rPr lang="zh-CN" sz="1200" b="0">
                <a:solidFill>
                  <a:schemeClr val="tx1"/>
                </a:solidFill>
                <a:latin typeface="宋体" panose="02010600030101010101" pitchFamily="2" charset="-122"/>
              </a:rPr>
              <a:t>          </a:t>
            </a:r>
            <a:r>
              <a:rPr lang="zh-CN" sz="1200">
                <a:solidFill>
                  <a:schemeClr val="tx1"/>
                </a:solidFill>
                <a:latin typeface="宋体" panose="02010600030101010101" pitchFamily="2" charset="-122"/>
              </a:rPr>
              <a:t>施工后期的工作管理</a:t>
            </a:r>
            <a:endParaRPr lang="zh-CN" sz="1200" b="0">
              <a:solidFill>
                <a:schemeClr val="tx1"/>
              </a:solidFill>
              <a:latin typeface="宋体" panose="02010600030101010101" pitchFamily="2" charset="-122"/>
            </a:endParaRPr>
          </a:p>
        </p:txBody>
      </p:sp>
      <p:sp>
        <p:nvSpPr>
          <p:cNvPr id="11286" name="Rectangle 22"/>
          <p:cNvSpPr>
            <a:spLocks noChangeArrowheads="1"/>
          </p:cNvSpPr>
          <p:nvPr/>
        </p:nvSpPr>
        <p:spPr bwMode="auto">
          <a:xfrm>
            <a:off x="-365125" y="4541838"/>
            <a:ext cx="184150" cy="366712"/>
          </a:xfrm>
          <a:prstGeom prst="rect">
            <a:avLst/>
          </a:prstGeom>
          <a:noFill/>
          <a:ln w="9525">
            <a:noFill/>
            <a:miter lim="800000"/>
          </a:ln>
          <a:effectLst/>
        </p:spPr>
        <p:txBody>
          <a:bodyPr wrap="none" anchor="ctr">
            <a:spAutoFit/>
          </a:bodyPr>
          <a:lstStyle/>
          <a:p>
            <a:pPr algn="l"/>
            <a:endParaRPr lang="zh-CN" altLang="zh-CN" sz="1800" b="0">
              <a:solidFill>
                <a:schemeClr val="tx1"/>
              </a:solidFill>
            </a:endParaRPr>
          </a:p>
        </p:txBody>
      </p:sp>
      <p:sp>
        <p:nvSpPr>
          <p:cNvPr id="11287" name="Line 23"/>
          <p:cNvSpPr>
            <a:spLocks noChangeShapeType="1"/>
          </p:cNvSpPr>
          <p:nvPr/>
        </p:nvSpPr>
        <p:spPr bwMode="auto">
          <a:xfrm>
            <a:off x="2124075" y="5805488"/>
            <a:ext cx="476250" cy="1587"/>
          </a:xfrm>
          <a:prstGeom prst="line">
            <a:avLst/>
          </a:prstGeom>
          <a:noFill/>
          <a:ln w="9525">
            <a:solidFill>
              <a:srgbClr val="000000"/>
            </a:solidFill>
            <a:round/>
            <a:tailEnd type="triangle" w="med" len="med"/>
          </a:ln>
        </p:spPr>
        <p:txBody>
          <a:bodyPr/>
          <a:lstStyle/>
          <a:p>
            <a:endParaRPr lang="zh-CN" altLang="en-US"/>
          </a:p>
        </p:txBody>
      </p:sp>
      <p:sp>
        <p:nvSpPr>
          <p:cNvPr id="11288" name="箭头 97"/>
          <p:cNvSpPr>
            <a:spLocks noChangeShapeType="1"/>
          </p:cNvSpPr>
          <p:nvPr/>
        </p:nvSpPr>
        <p:spPr bwMode="auto">
          <a:xfrm>
            <a:off x="4716463" y="3141663"/>
            <a:ext cx="576262" cy="0"/>
          </a:xfrm>
          <a:prstGeom prst="line">
            <a:avLst/>
          </a:prstGeom>
          <a:noFill/>
          <a:ln w="9525">
            <a:solidFill>
              <a:srgbClr val="000000"/>
            </a:solidFill>
            <a:round/>
            <a:tailEnd type="triangle" w="med" len="med"/>
          </a:ln>
          <a:effectLst/>
        </p:spPr>
        <p:txBody>
          <a:bodyPr/>
          <a:lstStyle/>
          <a:p>
            <a:endParaRPr lang="zh-CN" altLang="en-US"/>
          </a:p>
        </p:txBody>
      </p:sp>
      <p:sp>
        <p:nvSpPr>
          <p:cNvPr id="11289" name="Text Box 25"/>
          <p:cNvSpPr txBox="1">
            <a:spLocks noChangeArrowheads="1"/>
          </p:cNvSpPr>
          <p:nvPr/>
        </p:nvSpPr>
        <p:spPr bwMode="auto">
          <a:xfrm>
            <a:off x="6083300" y="2565400"/>
            <a:ext cx="231775" cy="304800"/>
          </a:xfrm>
          <a:prstGeom prst="rect">
            <a:avLst/>
          </a:prstGeom>
          <a:noFill/>
          <a:ln w="9525">
            <a:noFill/>
            <a:miter lim="800000"/>
          </a:ln>
        </p:spPr>
        <p:txBody>
          <a:bodyPr wrap="none">
            <a:spAutoFit/>
          </a:bodyPr>
          <a:lstStyle/>
          <a:p>
            <a:pPr algn="l"/>
            <a:r>
              <a:rPr lang="zh-CN" altLang="zh-CN" sz="1400" b="0">
                <a:solidFill>
                  <a:schemeClr val="tx1"/>
                </a:solidFill>
              </a:rPr>
              <a:t> </a:t>
            </a:r>
            <a:endParaRPr lang="zh-CN" altLang="zh-CN" sz="1400" b="0">
              <a:solidFill>
                <a:schemeClr val="tx1"/>
              </a:solidFill>
              <a:latin typeface="Tahoma" panose="020B060403050404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59394" name="Text Box 2"/>
          <p:cNvSpPr txBox="1">
            <a:spLocks noChangeArrowheads="1"/>
          </p:cNvSpPr>
          <p:nvPr/>
        </p:nvSpPr>
        <p:spPr bwMode="auto">
          <a:xfrm>
            <a:off x="34925" y="4445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五、吊顶工程</a:t>
            </a:r>
            <a:endParaRPr lang="en-US" sz="2400" b="0">
              <a:solidFill>
                <a:srgbClr val="FFFFFF"/>
              </a:solidFill>
              <a:latin typeface="Times New Roman" panose="02020603050405020304" pitchFamily="18" charset="0"/>
              <a:ea typeface="黑体" panose="02010609060101010101" pitchFamily="2" charset="-122"/>
            </a:endParaRPr>
          </a:p>
        </p:txBody>
      </p:sp>
      <p:sp>
        <p:nvSpPr>
          <p:cNvPr id="59395"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E06	</a:t>
            </a:r>
            <a:r>
              <a:rPr lang="zh-CN" altLang="en-US" sz="2200" b="0">
                <a:solidFill>
                  <a:schemeClr val="tx1"/>
                </a:solidFill>
                <a:ea typeface="黑体" panose="02010609060101010101" pitchFamily="2" charset="-122"/>
              </a:rPr>
              <a:t>石膏板吊顶与墙凹槽</a:t>
            </a:r>
            <a:endParaRPr lang="zh-CN" altLang="en-US" sz="2200" b="0">
              <a:solidFill>
                <a:schemeClr val="tx1"/>
              </a:solidFill>
              <a:ea typeface="黑体" panose="02010609060101010101" pitchFamily="2" charset="-122"/>
            </a:endParaRPr>
          </a:p>
        </p:txBody>
      </p:sp>
      <p:sp>
        <p:nvSpPr>
          <p:cNvPr id="59396" name="矩形 3"/>
          <p:cNvSpPr>
            <a:spLocks noChangeArrowheads="1"/>
          </p:cNvSpPr>
          <p:nvPr/>
        </p:nvSpPr>
        <p:spPr bwMode="auto">
          <a:xfrm>
            <a:off x="558800" y="4271963"/>
            <a:ext cx="8585200" cy="96837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由于吊顶与墙砖接缝容易开裂，需设置成品凹槽或周边打胶处理；</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灯槽、灯带等与墙相接部位容易开裂，需设置成品凹槽；</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成品凹槽可选铝合金凹槽或免批嵌石膏线条凹槽，凹槽安装底面需低于石膏板面批嵌层</a:t>
            </a:r>
            <a:r>
              <a:rPr lang="en-US" altLang="zh-CN" sz="1400" b="0">
                <a:solidFill>
                  <a:srgbClr val="000000"/>
                </a:solidFill>
                <a:ea typeface="仿宋" panose="02010609060101010101" pitchFamily="49" charset="-122"/>
              </a:rPr>
              <a:t>2~3mm</a:t>
            </a:r>
            <a:r>
              <a:rPr lang="zh-CN" altLang="en-US" sz="1400" b="0">
                <a:solidFill>
                  <a:srgbClr val="000000"/>
                </a:solidFill>
                <a:ea typeface="仿宋" panose="02010609060101010101" pitchFamily="49" charset="-122"/>
              </a:rPr>
              <a:t>，保证石膏板面与石膏线地面平齐。</a:t>
            </a:r>
            <a:endParaRPr lang="zh-CN" altLang="en-US" sz="1400" b="0">
              <a:solidFill>
                <a:srgbClr val="000000"/>
              </a:solidFill>
              <a:ea typeface="黑体" panose="02010609060101010101" pitchFamily="2" charset="-122"/>
            </a:endParaRPr>
          </a:p>
        </p:txBody>
      </p:sp>
      <p:pic>
        <p:nvPicPr>
          <p:cNvPr id="59397" name="图片 6" descr="DSC00199"/>
          <p:cNvPicPr>
            <a:picLocks noChangeAspect="1" noChangeArrowheads="1"/>
          </p:cNvPicPr>
          <p:nvPr/>
        </p:nvPicPr>
        <p:blipFill>
          <a:blip r:embed="rId2" cstate="print"/>
          <a:srcRect r="27" b="70"/>
          <a:stretch>
            <a:fillRect/>
          </a:stretch>
        </p:blipFill>
        <p:spPr bwMode="auto">
          <a:xfrm>
            <a:off x="558800" y="1054735"/>
            <a:ext cx="4314825" cy="2876550"/>
          </a:xfrm>
          <a:prstGeom prst="rect">
            <a:avLst/>
          </a:prstGeom>
          <a:noFill/>
          <a:ln w="9525">
            <a:noFill/>
            <a:miter lim="800000"/>
            <a:headEnd/>
            <a:tailEnd/>
          </a:ln>
        </p:spPr>
      </p:pic>
      <p:pic>
        <p:nvPicPr>
          <p:cNvPr id="59398" name="图片 7"/>
          <p:cNvPicPr>
            <a:picLocks noChangeAspect="1" noChangeArrowheads="1"/>
          </p:cNvPicPr>
          <p:nvPr/>
        </p:nvPicPr>
        <p:blipFill>
          <a:blip r:embed="rId3" cstate="print"/>
          <a:srcRect/>
          <a:stretch>
            <a:fillRect/>
          </a:stretch>
        </p:blipFill>
        <p:spPr bwMode="auto">
          <a:xfrm>
            <a:off x="4824413" y="1051560"/>
            <a:ext cx="4319587" cy="2879725"/>
          </a:xfrm>
          <a:prstGeom prst="rect">
            <a:avLst/>
          </a:prstGeom>
          <a:noFill/>
          <a:ln w="9525">
            <a:noFill/>
            <a:miter lim="800000"/>
            <a:headEnd/>
            <a:tailEnd/>
          </a:ln>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60418" name="Text Box 2"/>
          <p:cNvSpPr txBox="1">
            <a:spLocks noChangeArrowheads="1"/>
          </p:cNvSpPr>
          <p:nvPr/>
        </p:nvSpPr>
        <p:spPr bwMode="auto">
          <a:xfrm>
            <a:off x="558800" y="24765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五、吊顶工程</a:t>
            </a:r>
            <a:endParaRPr lang="en-US" sz="2400" b="0">
              <a:solidFill>
                <a:srgbClr val="FFFFFF"/>
              </a:solidFill>
              <a:latin typeface="Times New Roman" panose="02020603050405020304" pitchFamily="18" charset="0"/>
              <a:ea typeface="黑体" panose="02010609060101010101" pitchFamily="2" charset="-122"/>
            </a:endParaRPr>
          </a:p>
        </p:txBody>
      </p:sp>
      <p:sp>
        <p:nvSpPr>
          <p:cNvPr id="60419"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E07	</a:t>
            </a:r>
            <a:r>
              <a:rPr lang="zh-CN" altLang="en-US" sz="2200" b="0">
                <a:solidFill>
                  <a:schemeClr val="tx1"/>
                </a:solidFill>
                <a:ea typeface="黑体" panose="02010609060101010101" pitchFamily="2" charset="-122"/>
              </a:rPr>
              <a:t>石膏角线</a:t>
            </a:r>
            <a:endParaRPr lang="zh-CN" altLang="en-US" sz="2200" b="0">
              <a:solidFill>
                <a:schemeClr val="tx1"/>
              </a:solidFill>
              <a:ea typeface="黑体" panose="02010609060101010101" pitchFamily="2" charset="-122"/>
            </a:endParaRPr>
          </a:p>
        </p:txBody>
      </p:sp>
      <p:sp>
        <p:nvSpPr>
          <p:cNvPr id="60420" name="矩形 3"/>
          <p:cNvSpPr>
            <a:spLocks noChangeArrowheads="1"/>
          </p:cNvSpPr>
          <p:nvPr/>
        </p:nvSpPr>
        <p:spPr bwMode="auto">
          <a:xfrm>
            <a:off x="558800" y="4271963"/>
            <a:ext cx="8585200" cy="118110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选用优质石膏角线，严防石膏遇水受潮变质变色；</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石膏角线平整、顺直，不得有弯形，裂痕、污痕等现象；</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阴角拼接：采用</a:t>
            </a:r>
            <a:r>
              <a:rPr lang="en-US" altLang="zh-CN" sz="1400" b="0">
                <a:solidFill>
                  <a:srgbClr val="000000"/>
                </a:solidFill>
                <a:latin typeface="Times New Roman" panose="02020603050405020304" pitchFamily="18" charset="0"/>
                <a:ea typeface="仿宋" panose="02010609060101010101" pitchFamily="49" charset="-122"/>
              </a:rPr>
              <a:t>90</a:t>
            </a:r>
            <a:r>
              <a:rPr lang="zh-CN" altLang="en-US" sz="1400" b="0">
                <a:solidFill>
                  <a:srgbClr val="000000"/>
                </a:solidFill>
                <a:latin typeface="Times New Roman" panose="02020603050405020304" pitchFamily="18" charset="0"/>
                <a:ea typeface="仿宋" panose="02010609060101010101" pitchFamily="49" charset="-122"/>
              </a:rPr>
              <a:t>°成品阴角石膏线，严禁</a:t>
            </a:r>
            <a:r>
              <a:rPr lang="en-US" altLang="zh-CN" sz="1400" b="0">
                <a:solidFill>
                  <a:srgbClr val="000000"/>
                </a:solidFill>
                <a:latin typeface="Times New Roman" panose="02020603050405020304" pitchFamily="18" charset="0"/>
                <a:ea typeface="仿宋" panose="02010609060101010101" pitchFamily="49" charset="-122"/>
              </a:rPr>
              <a:t>45</a:t>
            </a:r>
            <a:r>
              <a:rPr lang="zh-CN" altLang="en-US" sz="1400" b="0">
                <a:solidFill>
                  <a:srgbClr val="000000"/>
                </a:solidFill>
                <a:latin typeface="Times New Roman" panose="02020603050405020304" pitchFamily="18" charset="0"/>
                <a:ea typeface="仿宋" panose="02010609060101010101" pitchFamily="49" charset="-122"/>
              </a:rPr>
              <a:t>度拼接打磨；</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平面拼接：采用石膏腻子填满补平，１米内无明显接缝；</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吊顶及石膏角线采用磷化螺丝或不锈钢螺丝等防锈制品固定，严禁采用射钉固定，防止泛锈。</a:t>
            </a:r>
            <a:endParaRPr lang="zh-CN" altLang="en-US" sz="1400" b="0">
              <a:solidFill>
                <a:srgbClr val="000000"/>
              </a:solidFill>
              <a:ea typeface="黑体" panose="02010609060101010101" pitchFamily="2" charset="-122"/>
            </a:endParaRPr>
          </a:p>
        </p:txBody>
      </p:sp>
      <p:pic>
        <p:nvPicPr>
          <p:cNvPr id="60421" name="图片 6"/>
          <p:cNvPicPr>
            <a:picLocks noChangeAspect="1" noChangeArrowheads="1"/>
          </p:cNvPicPr>
          <p:nvPr/>
        </p:nvPicPr>
        <p:blipFill>
          <a:blip r:embed="rId2" cstate="print"/>
          <a:srcRect/>
          <a:stretch>
            <a:fillRect/>
          </a:stretch>
        </p:blipFill>
        <p:spPr bwMode="auto">
          <a:xfrm>
            <a:off x="558800" y="979805"/>
            <a:ext cx="4324350" cy="3024188"/>
          </a:xfrm>
          <a:prstGeom prst="rect">
            <a:avLst/>
          </a:prstGeom>
          <a:noFill/>
          <a:ln w="9525">
            <a:noFill/>
            <a:miter lim="800000"/>
            <a:headEnd/>
            <a:tailEnd/>
          </a:ln>
        </p:spPr>
      </p:pic>
      <p:pic>
        <p:nvPicPr>
          <p:cNvPr id="60422" name="图片 7"/>
          <p:cNvPicPr>
            <a:picLocks noChangeAspect="1" noChangeArrowheads="1"/>
          </p:cNvPicPr>
          <p:nvPr/>
        </p:nvPicPr>
        <p:blipFill>
          <a:blip r:embed="rId3" cstate="print"/>
          <a:srcRect/>
          <a:stretch>
            <a:fillRect/>
          </a:stretch>
        </p:blipFill>
        <p:spPr bwMode="auto">
          <a:xfrm>
            <a:off x="5508625" y="979488"/>
            <a:ext cx="1981200" cy="1495425"/>
          </a:xfrm>
          <a:prstGeom prst="rect">
            <a:avLst/>
          </a:prstGeom>
          <a:noFill/>
          <a:ln w="9525">
            <a:noFill/>
            <a:miter lim="800000"/>
            <a:headEnd/>
            <a:tailEnd/>
          </a:ln>
        </p:spPr>
      </p:pic>
      <p:pic>
        <p:nvPicPr>
          <p:cNvPr id="60423" name="图片 8"/>
          <p:cNvPicPr>
            <a:picLocks noChangeAspect="1" noChangeArrowheads="1"/>
          </p:cNvPicPr>
          <p:nvPr/>
        </p:nvPicPr>
        <p:blipFill>
          <a:blip r:embed="rId4" cstate="print"/>
          <a:srcRect/>
          <a:stretch>
            <a:fillRect/>
          </a:stretch>
        </p:blipFill>
        <p:spPr bwMode="auto">
          <a:xfrm>
            <a:off x="5508625" y="2492375"/>
            <a:ext cx="1981200" cy="1485900"/>
          </a:xfrm>
          <a:prstGeom prst="rect">
            <a:avLst/>
          </a:prstGeom>
          <a:noFill/>
          <a:ln w="9525">
            <a:noFill/>
            <a:miter lim="800000"/>
            <a:headEnd/>
            <a:tailEnd/>
          </a:ln>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61442" name="Text Box 2"/>
          <p:cNvSpPr txBox="1">
            <a:spLocks noChangeArrowheads="1"/>
          </p:cNvSpPr>
          <p:nvPr/>
        </p:nvSpPr>
        <p:spPr bwMode="auto">
          <a:xfrm>
            <a:off x="683260" y="19621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六、木制门窗</a:t>
            </a:r>
            <a:endParaRPr lang="en-US" sz="2400" b="0">
              <a:solidFill>
                <a:srgbClr val="FFFFFF"/>
              </a:solidFill>
              <a:latin typeface="Times New Roman" panose="02020603050405020304" pitchFamily="18" charset="0"/>
              <a:ea typeface="黑体" panose="02010609060101010101" pitchFamily="2" charset="-122"/>
            </a:endParaRPr>
          </a:p>
        </p:txBody>
      </p:sp>
      <p:sp>
        <p:nvSpPr>
          <p:cNvPr id="61443"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F01	</a:t>
            </a:r>
            <a:r>
              <a:rPr lang="zh-CN" altLang="en-US" sz="2200" b="0">
                <a:solidFill>
                  <a:schemeClr val="tx1"/>
                </a:solidFill>
                <a:ea typeface="黑体" panose="02010609060101010101" pitchFamily="2" charset="-122"/>
              </a:rPr>
              <a:t>入户门及户内门整体观感</a:t>
            </a:r>
            <a:endParaRPr lang="zh-CN" altLang="en-US" sz="2200" b="0">
              <a:solidFill>
                <a:schemeClr val="tx1"/>
              </a:solidFill>
              <a:ea typeface="黑体" panose="02010609060101010101" pitchFamily="2" charset="-122"/>
            </a:endParaRPr>
          </a:p>
        </p:txBody>
      </p:sp>
      <p:sp>
        <p:nvSpPr>
          <p:cNvPr id="61444" name="矩形 3"/>
          <p:cNvSpPr>
            <a:spLocks noChangeArrowheads="1"/>
          </p:cNvSpPr>
          <p:nvPr/>
        </p:nvSpPr>
        <p:spPr bwMode="auto">
          <a:xfrm>
            <a:off x="558800" y="4005263"/>
            <a:ext cx="8585200" cy="224472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安装牢固，位置正确，开关灵活，关闭严密，无倒翘、碰擦、异响，无自开、自关、回弹现象，框与扇及扇与扇平行，无大小头；</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表面平整、光洁、色泽一致，无雀丝、划痕、毛刺、锤印及修补色差；</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铰链、门锁、拉手、插销、小五金、猫眼、门吸等五金齐全，位置准确，表面清洁，保护妥当，使用灵活无锈蚀、损坏、凹痕、划痕、污染；</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合页槽深浅适宜，螺丝型号统一，螺丝头平五金面，螺钉旋槽方向一致；</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门框与门扇间应有防撞措施；</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门框密封条安装牢固，无断裂、砂眼等缺陷；</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割角、拼缝严密平整，裁口顺直，刨面平整，槽、孔边缘整齐，无毛刺、无脱胶；</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结合处和安装配件处不得有木节或已填补的木节。</a:t>
            </a:r>
            <a:endParaRPr lang="zh-CN" altLang="en-US" sz="1400" b="0">
              <a:solidFill>
                <a:srgbClr val="000000"/>
              </a:solidFill>
              <a:ea typeface="黑体" panose="02010609060101010101" pitchFamily="2" charset="-122"/>
            </a:endParaRPr>
          </a:p>
        </p:txBody>
      </p:sp>
      <p:pic>
        <p:nvPicPr>
          <p:cNvPr id="61445" name="图片 6"/>
          <p:cNvPicPr>
            <a:picLocks noChangeAspect="1" noChangeArrowheads="1"/>
          </p:cNvPicPr>
          <p:nvPr/>
        </p:nvPicPr>
        <p:blipFill>
          <a:blip r:embed="rId2" cstate="print"/>
          <a:srcRect/>
          <a:stretch>
            <a:fillRect/>
          </a:stretch>
        </p:blipFill>
        <p:spPr bwMode="auto">
          <a:xfrm>
            <a:off x="5534025" y="909955"/>
            <a:ext cx="2592705" cy="3095625"/>
          </a:xfrm>
          <a:prstGeom prst="rect">
            <a:avLst/>
          </a:prstGeom>
          <a:noFill/>
          <a:ln w="9525">
            <a:noFill/>
            <a:miter lim="800000"/>
            <a:headEnd/>
            <a:tailEnd/>
          </a:ln>
        </p:spPr>
      </p:pic>
      <p:pic>
        <p:nvPicPr>
          <p:cNvPr id="61446" name="图片 7"/>
          <p:cNvPicPr>
            <a:picLocks noChangeAspect="1" noChangeArrowheads="1"/>
          </p:cNvPicPr>
          <p:nvPr/>
        </p:nvPicPr>
        <p:blipFill>
          <a:blip r:embed="rId3" cstate="print"/>
          <a:srcRect/>
          <a:stretch>
            <a:fillRect/>
          </a:stretch>
        </p:blipFill>
        <p:spPr bwMode="auto">
          <a:xfrm>
            <a:off x="682943" y="909955"/>
            <a:ext cx="4319587" cy="3095625"/>
          </a:xfrm>
          <a:prstGeom prst="rect">
            <a:avLst/>
          </a:prstGeom>
          <a:noFill/>
          <a:ln w="9525">
            <a:noFill/>
            <a:miter lim="800000"/>
            <a:headEnd/>
            <a:tailEnd/>
          </a:ln>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2075" y="-5715"/>
            <a:ext cx="9236075" cy="6869430"/>
          </a:xfrm>
          <a:prstGeom prst="rect">
            <a:avLst/>
          </a:prstGeom>
        </p:spPr>
      </p:pic>
      <p:sp>
        <p:nvSpPr>
          <p:cNvPr id="62466" name="Text Box 2"/>
          <p:cNvSpPr txBox="1">
            <a:spLocks noChangeArrowheads="1"/>
          </p:cNvSpPr>
          <p:nvPr/>
        </p:nvSpPr>
        <p:spPr bwMode="auto">
          <a:xfrm>
            <a:off x="826770" y="16256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六、木制门窗</a:t>
            </a:r>
            <a:endParaRPr lang="en-US" sz="2400" b="0">
              <a:solidFill>
                <a:srgbClr val="FFFFFF"/>
              </a:solidFill>
              <a:latin typeface="Times New Roman" panose="02020603050405020304" pitchFamily="18" charset="0"/>
              <a:ea typeface="黑体" panose="02010609060101010101" pitchFamily="2" charset="-122"/>
            </a:endParaRPr>
          </a:p>
        </p:txBody>
      </p:sp>
      <p:sp>
        <p:nvSpPr>
          <p:cNvPr id="62467"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F02	</a:t>
            </a:r>
            <a:r>
              <a:rPr lang="zh-CN" altLang="en-US" sz="2200" b="0">
                <a:solidFill>
                  <a:schemeClr val="tx1"/>
                </a:solidFill>
                <a:ea typeface="黑体" panose="02010609060101010101" pitchFamily="2" charset="-122"/>
              </a:rPr>
              <a:t>门框安装位置</a:t>
            </a:r>
            <a:endParaRPr lang="zh-CN" altLang="en-US" sz="2200" b="0">
              <a:solidFill>
                <a:schemeClr val="tx1"/>
              </a:solidFill>
              <a:ea typeface="黑体" panose="02010609060101010101" pitchFamily="2" charset="-122"/>
            </a:endParaRPr>
          </a:p>
        </p:txBody>
      </p:sp>
      <p:sp>
        <p:nvSpPr>
          <p:cNvPr id="62468" name="矩形 3"/>
          <p:cNvSpPr>
            <a:spLocks noChangeArrowheads="1"/>
          </p:cNvSpPr>
          <p:nvPr/>
        </p:nvSpPr>
        <p:spPr bwMode="auto">
          <a:xfrm>
            <a:off x="558800" y="4271963"/>
            <a:ext cx="8585200" cy="96837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居中安装：门框居中门垛安装时，保证墙面装饰收于阴角；</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平齐安装：门框靠单侧安装时，门框与墙面平齐面周边设置门贴脸或压条，保证墙面装饰收于阴角；</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凸出安装：门框凸出门垛安装时，凸出墙面</a:t>
            </a:r>
            <a:r>
              <a:rPr lang="en-US" altLang="zh-CN" sz="1400" b="0">
                <a:solidFill>
                  <a:srgbClr val="000000"/>
                </a:solidFill>
                <a:latin typeface="Times New Roman" panose="02020603050405020304" pitchFamily="18" charset="0"/>
                <a:ea typeface="仿宋" panose="02010609060101010101" pitchFamily="49" charset="-122"/>
              </a:rPr>
              <a:t>8~10mm</a:t>
            </a:r>
            <a:r>
              <a:rPr lang="zh-CN" altLang="en-US" sz="1400" b="0">
                <a:solidFill>
                  <a:srgbClr val="000000"/>
                </a:solidFill>
                <a:latin typeface="Times New Roman" panose="02020603050405020304" pitchFamily="18" charset="0"/>
                <a:ea typeface="仿宋" panose="02010609060101010101" pitchFamily="49" charset="-122"/>
              </a:rPr>
              <a:t>，保证墙面装饰由于阴角；</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门框需左右居于门槛石正中安装，并与门槛石保持平行，严禁出现大小头。</a:t>
            </a:r>
            <a:endParaRPr lang="zh-CN" altLang="en-US" sz="1400" b="0">
              <a:solidFill>
                <a:srgbClr val="000000"/>
              </a:solidFill>
              <a:ea typeface="黑体" panose="02010609060101010101" pitchFamily="2" charset="-122"/>
            </a:endParaRPr>
          </a:p>
        </p:txBody>
      </p:sp>
      <p:pic>
        <p:nvPicPr>
          <p:cNvPr id="62469" name="图片 6"/>
          <p:cNvPicPr>
            <a:picLocks noChangeAspect="1" noChangeArrowheads="1"/>
          </p:cNvPicPr>
          <p:nvPr/>
        </p:nvPicPr>
        <p:blipFill>
          <a:blip r:embed="rId2" cstate="print"/>
          <a:srcRect/>
          <a:stretch>
            <a:fillRect/>
          </a:stretch>
        </p:blipFill>
        <p:spPr bwMode="auto">
          <a:xfrm>
            <a:off x="5443855" y="924560"/>
            <a:ext cx="2640330" cy="3347720"/>
          </a:xfrm>
          <a:prstGeom prst="rect">
            <a:avLst/>
          </a:prstGeom>
          <a:noFill/>
          <a:ln w="9525">
            <a:noFill/>
            <a:miter lim="800000"/>
            <a:headEnd/>
            <a:tailEnd/>
          </a:ln>
        </p:spPr>
      </p:pic>
      <p:pic>
        <p:nvPicPr>
          <p:cNvPr id="62470" name="图片 7"/>
          <p:cNvPicPr>
            <a:picLocks noChangeAspect="1" noChangeArrowheads="1"/>
          </p:cNvPicPr>
          <p:nvPr/>
        </p:nvPicPr>
        <p:blipFill>
          <a:blip r:embed="rId3" cstate="print"/>
          <a:srcRect/>
          <a:stretch>
            <a:fillRect/>
          </a:stretch>
        </p:blipFill>
        <p:spPr bwMode="auto">
          <a:xfrm>
            <a:off x="826770" y="926465"/>
            <a:ext cx="4032885" cy="3295015"/>
          </a:xfrm>
          <a:prstGeom prst="rect">
            <a:avLst/>
          </a:prstGeom>
          <a:noFill/>
          <a:ln w="9525">
            <a:noFill/>
            <a:miter lim="800000"/>
            <a:headEnd/>
            <a:tailEnd/>
          </a:ln>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2075" y="-5715"/>
            <a:ext cx="9236075" cy="6869430"/>
          </a:xfrm>
          <a:prstGeom prst="rect">
            <a:avLst/>
          </a:prstGeom>
        </p:spPr>
      </p:pic>
      <p:sp>
        <p:nvSpPr>
          <p:cNvPr id="63490" name="Text Box 2"/>
          <p:cNvSpPr txBox="1">
            <a:spLocks noChangeArrowheads="1"/>
          </p:cNvSpPr>
          <p:nvPr/>
        </p:nvSpPr>
        <p:spPr bwMode="auto">
          <a:xfrm>
            <a:off x="558800" y="22225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六、木制门窗</a:t>
            </a:r>
            <a:endParaRPr lang="en-US" sz="2400" b="0">
              <a:solidFill>
                <a:srgbClr val="FFFFFF"/>
              </a:solidFill>
              <a:latin typeface="Times New Roman" panose="02020603050405020304" pitchFamily="18" charset="0"/>
              <a:ea typeface="黑体" panose="02010609060101010101" pitchFamily="2" charset="-122"/>
            </a:endParaRPr>
          </a:p>
        </p:txBody>
      </p:sp>
      <p:sp>
        <p:nvSpPr>
          <p:cNvPr id="63491"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F03	</a:t>
            </a:r>
            <a:r>
              <a:rPr lang="zh-CN" altLang="en-US" sz="2200" b="0">
                <a:solidFill>
                  <a:schemeClr val="tx1"/>
                </a:solidFill>
                <a:ea typeface="黑体" panose="02010609060101010101" pitchFamily="2" charset="-122"/>
              </a:rPr>
              <a:t>户内门高度</a:t>
            </a:r>
            <a:endParaRPr lang="zh-CN" altLang="en-US" sz="2200" b="0">
              <a:solidFill>
                <a:schemeClr val="tx1"/>
              </a:solidFill>
              <a:ea typeface="黑体" panose="02010609060101010101" pitchFamily="2" charset="-122"/>
            </a:endParaRPr>
          </a:p>
        </p:txBody>
      </p:sp>
      <p:sp>
        <p:nvSpPr>
          <p:cNvPr id="63492" name="矩形 3"/>
          <p:cNvSpPr>
            <a:spLocks noChangeArrowheads="1"/>
          </p:cNvSpPr>
          <p:nvPr/>
        </p:nvSpPr>
        <p:spPr bwMode="auto">
          <a:xfrm>
            <a:off x="558800" y="4271963"/>
            <a:ext cx="8585200" cy="54292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除有特殊设计要求外，相邻户内门高度要求统一，相邻门框高差不超过</a:t>
            </a:r>
            <a:r>
              <a:rPr lang="en-US" altLang="zh-CN" sz="1400" b="0">
                <a:solidFill>
                  <a:srgbClr val="000000"/>
                </a:solidFill>
                <a:latin typeface="Times New Roman" panose="02020603050405020304" pitchFamily="18" charset="0"/>
                <a:ea typeface="仿宋" panose="02010609060101010101" pitchFamily="49" charset="-122"/>
              </a:rPr>
              <a:t>10mm</a:t>
            </a:r>
            <a:r>
              <a:rPr lang="zh-CN" altLang="en-US" sz="1400" b="0">
                <a:solidFill>
                  <a:srgbClr val="000000"/>
                </a:solidFill>
                <a:latin typeface="Times New Roman" panose="02020603050405020304" pitchFamily="18" charset="0"/>
                <a:ea typeface="仿宋" panose="02010609060101010101" pitchFamily="49" charset="-122"/>
              </a:rPr>
              <a:t>；</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注意门槛石与门框高度共同决定户内门框高低。</a:t>
            </a:r>
            <a:endParaRPr lang="zh-CN" altLang="en-US" sz="1400" b="0">
              <a:solidFill>
                <a:srgbClr val="000000"/>
              </a:solidFill>
              <a:ea typeface="黑体" panose="02010609060101010101" pitchFamily="2" charset="-122"/>
            </a:endParaRPr>
          </a:p>
        </p:txBody>
      </p:sp>
      <p:pic>
        <p:nvPicPr>
          <p:cNvPr id="63493" name="图片 6"/>
          <p:cNvPicPr>
            <a:picLocks noChangeAspect="1" noChangeArrowheads="1"/>
          </p:cNvPicPr>
          <p:nvPr/>
        </p:nvPicPr>
        <p:blipFill>
          <a:blip r:embed="rId2" cstate="print"/>
          <a:srcRect/>
          <a:stretch>
            <a:fillRect/>
          </a:stretch>
        </p:blipFill>
        <p:spPr bwMode="auto">
          <a:xfrm>
            <a:off x="558800" y="1192530"/>
            <a:ext cx="4319588" cy="2879725"/>
          </a:xfrm>
          <a:prstGeom prst="rect">
            <a:avLst/>
          </a:prstGeom>
          <a:noFill/>
          <a:ln w="9525">
            <a:noFill/>
            <a:miter lim="800000"/>
            <a:headEnd/>
            <a:tailEnd/>
          </a:ln>
        </p:spPr>
      </p:pic>
      <p:pic>
        <p:nvPicPr>
          <p:cNvPr id="63494" name="图片 7"/>
          <p:cNvPicPr>
            <a:picLocks noChangeAspect="1" noChangeArrowheads="1"/>
          </p:cNvPicPr>
          <p:nvPr/>
        </p:nvPicPr>
        <p:blipFill>
          <a:blip r:embed="rId3" cstate="print"/>
          <a:srcRect/>
          <a:stretch>
            <a:fillRect/>
          </a:stretch>
        </p:blipFill>
        <p:spPr bwMode="auto">
          <a:xfrm>
            <a:off x="4651693" y="1192530"/>
            <a:ext cx="4319587" cy="2879725"/>
          </a:xfrm>
          <a:prstGeom prst="rect">
            <a:avLst/>
          </a:prstGeom>
          <a:noFill/>
          <a:ln w="9525">
            <a:noFill/>
            <a:miter lim="800000"/>
            <a:headEnd/>
            <a:tailEnd/>
          </a:ln>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2075" y="-5715"/>
            <a:ext cx="9236075" cy="6869430"/>
          </a:xfrm>
          <a:prstGeom prst="rect">
            <a:avLst/>
          </a:prstGeom>
        </p:spPr>
      </p:pic>
      <p:sp>
        <p:nvSpPr>
          <p:cNvPr id="64514" name="Text Box 2"/>
          <p:cNvSpPr txBox="1">
            <a:spLocks noChangeArrowheads="1"/>
          </p:cNvSpPr>
          <p:nvPr/>
        </p:nvSpPr>
        <p:spPr bwMode="auto">
          <a:xfrm>
            <a:off x="694055" y="24447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六、木制门窗</a:t>
            </a:r>
            <a:endParaRPr lang="en-US" sz="2400" b="0">
              <a:solidFill>
                <a:srgbClr val="FFFFFF"/>
              </a:solidFill>
              <a:latin typeface="Times New Roman" panose="02020603050405020304" pitchFamily="18" charset="0"/>
              <a:ea typeface="黑体" panose="02010609060101010101" pitchFamily="2" charset="-122"/>
            </a:endParaRPr>
          </a:p>
        </p:txBody>
      </p:sp>
      <p:sp>
        <p:nvSpPr>
          <p:cNvPr id="64515" name="TextBox 1"/>
          <p:cNvSpPr txBox="1">
            <a:spLocks noChangeArrowheads="1"/>
          </p:cNvSpPr>
          <p:nvPr/>
        </p:nvSpPr>
        <p:spPr bwMode="auto">
          <a:xfrm>
            <a:off x="37465" y="549275"/>
            <a:ext cx="52133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F04	</a:t>
            </a:r>
            <a:r>
              <a:rPr lang="zh-CN" altLang="en-US" sz="2200" b="0">
                <a:solidFill>
                  <a:schemeClr val="tx1"/>
                </a:solidFill>
                <a:ea typeface="黑体" panose="02010609060101010101" pitchFamily="2" charset="-122"/>
              </a:rPr>
              <a:t>门贴安装</a:t>
            </a:r>
            <a:endParaRPr lang="zh-CN" altLang="en-US" sz="2200" b="0">
              <a:solidFill>
                <a:schemeClr val="tx1"/>
              </a:solidFill>
              <a:ea typeface="黑体" panose="02010609060101010101" pitchFamily="2" charset="-122"/>
            </a:endParaRPr>
          </a:p>
        </p:txBody>
      </p:sp>
      <p:sp>
        <p:nvSpPr>
          <p:cNvPr id="64516" name="矩形 3"/>
          <p:cNvSpPr>
            <a:spLocks noChangeArrowheads="1"/>
          </p:cNvSpPr>
          <p:nvPr/>
        </p:nvSpPr>
        <p:spPr bwMode="auto">
          <a:xfrm>
            <a:off x="558800" y="3716338"/>
            <a:ext cx="8585200" cy="181927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门贴脸推荐采用胶贴或自锁封口线，当采用有钉安装门贴脸时，门贴脸必须设置凹槽固定，弱化钉眼；</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门贴脸</a:t>
            </a:r>
            <a:r>
              <a:rPr lang="en-US" altLang="zh-CN" sz="1400" b="0">
                <a:solidFill>
                  <a:srgbClr val="000000"/>
                </a:solidFill>
                <a:latin typeface="Times New Roman" panose="02020603050405020304" pitchFamily="18" charset="0"/>
                <a:ea typeface="仿宋" panose="02010609060101010101" pitchFamily="49" charset="-122"/>
              </a:rPr>
              <a:t>90</a:t>
            </a:r>
            <a:r>
              <a:rPr lang="zh-CN" altLang="en-US" sz="1400" b="0">
                <a:solidFill>
                  <a:srgbClr val="000000"/>
                </a:solidFill>
                <a:latin typeface="Times New Roman" panose="02020603050405020304" pitchFamily="18" charset="0"/>
                <a:ea typeface="仿宋" panose="02010609060101010101" pitchFamily="49" charset="-122"/>
              </a:rPr>
              <a:t>°碰接时，横向门贴脸厚度不得大于竖向门贴脸相接处，竖向门贴脸需高出横向门贴脸</a:t>
            </a:r>
            <a:r>
              <a:rPr lang="en-US" altLang="zh-CN" sz="1400" b="0">
                <a:solidFill>
                  <a:srgbClr val="000000"/>
                </a:solidFill>
                <a:latin typeface="Times New Roman" panose="02020603050405020304" pitchFamily="18" charset="0"/>
                <a:ea typeface="仿宋" panose="02010609060101010101" pitchFamily="49" charset="-122"/>
              </a:rPr>
              <a:t>3mm</a:t>
            </a:r>
            <a:r>
              <a:rPr lang="zh-CN" altLang="en-US" sz="1400" b="0">
                <a:solidFill>
                  <a:srgbClr val="000000"/>
                </a:solidFill>
                <a:latin typeface="Times New Roman" panose="02020603050405020304" pitchFamily="18" charset="0"/>
                <a:ea typeface="仿宋" panose="02010609060101010101" pitchFamily="49" charset="-122"/>
              </a:rPr>
              <a:t>，拼缝宽度不超过</a:t>
            </a:r>
            <a:r>
              <a:rPr lang="en-US" altLang="zh-CN" sz="1400" b="0">
                <a:solidFill>
                  <a:srgbClr val="000000"/>
                </a:solidFill>
                <a:latin typeface="Times New Roman" panose="02020603050405020304" pitchFamily="18" charset="0"/>
                <a:ea typeface="仿宋" panose="02010609060101010101" pitchFamily="49" charset="-122"/>
              </a:rPr>
              <a:t>1mm</a:t>
            </a:r>
            <a:r>
              <a:rPr lang="zh-CN" altLang="en-US" sz="1400" b="0">
                <a:solidFill>
                  <a:srgbClr val="000000"/>
                </a:solidFill>
                <a:latin typeface="Times New Roman" panose="02020603050405020304" pitchFamily="18" charset="0"/>
                <a:ea typeface="仿宋" panose="02010609060101010101" pitchFamily="49" charset="-122"/>
              </a:rPr>
              <a:t>；</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门贴脸</a:t>
            </a:r>
            <a:r>
              <a:rPr lang="en-US" altLang="zh-CN" sz="1400" b="0">
                <a:solidFill>
                  <a:srgbClr val="000000"/>
                </a:solidFill>
                <a:latin typeface="Times New Roman" panose="02020603050405020304" pitchFamily="18" charset="0"/>
                <a:ea typeface="仿宋" panose="02010609060101010101" pitchFamily="49" charset="-122"/>
              </a:rPr>
              <a:t>45</a:t>
            </a:r>
            <a:r>
              <a:rPr lang="zh-CN" altLang="en-US" sz="1400" b="0">
                <a:solidFill>
                  <a:srgbClr val="000000"/>
                </a:solidFill>
                <a:latin typeface="Times New Roman" panose="02020603050405020304" pitchFamily="18" charset="0"/>
                <a:ea typeface="仿宋" panose="02010609060101010101" pitchFamily="49" charset="-122"/>
              </a:rPr>
              <a:t>°碰接时，横向门贴脸和竖向门贴脸款式、厚度相同，拼缝严密，角直边齐；</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门剁长度不小于</a:t>
            </a:r>
            <a:r>
              <a:rPr lang="en-US" altLang="zh-CN" sz="1400" b="0">
                <a:solidFill>
                  <a:srgbClr val="000000"/>
                </a:solidFill>
                <a:latin typeface="Times New Roman" panose="02020603050405020304" pitchFamily="18" charset="0"/>
                <a:ea typeface="仿宋" panose="02010609060101010101" pitchFamily="49" charset="-122"/>
              </a:rPr>
              <a:t>50mm</a:t>
            </a:r>
            <a:r>
              <a:rPr lang="zh-CN" altLang="en-US" sz="1400" b="0">
                <a:solidFill>
                  <a:srgbClr val="000000"/>
                </a:solidFill>
                <a:latin typeface="Times New Roman" panose="02020603050405020304" pitchFamily="18" charset="0"/>
                <a:ea typeface="仿宋" panose="02010609060101010101" pitchFamily="49" charset="-122"/>
              </a:rPr>
              <a:t>，尺寸过小时需采用成品窄边门贴脸，严禁切割封口线；</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门贴脸与墙结合严密，缝隙均匀；</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注意核实门垛与门框可调误差极值关系，可通过抹灰前安装门框控制门垛厚度、垂直度和平整度，门贴脸与墙面离缝小于</a:t>
            </a:r>
            <a:r>
              <a:rPr lang="en-US" altLang="zh-CN" sz="1400" b="0">
                <a:solidFill>
                  <a:srgbClr val="000000"/>
                </a:solidFill>
                <a:ea typeface="仿宋" panose="02010609060101010101" pitchFamily="49" charset="-122"/>
              </a:rPr>
              <a:t>1mm</a:t>
            </a:r>
            <a:r>
              <a:rPr lang="zh-CN" altLang="en-US" sz="1400" b="0">
                <a:solidFill>
                  <a:srgbClr val="000000"/>
                </a:solidFill>
                <a:ea typeface="仿宋" panose="02010609060101010101" pitchFamily="49" charset="-122"/>
              </a:rPr>
              <a:t>，门贴脸与涂料</a:t>
            </a:r>
            <a:r>
              <a:rPr lang="en-US" altLang="zh-CN" sz="1400" b="0">
                <a:solidFill>
                  <a:srgbClr val="000000"/>
                </a:solidFill>
                <a:ea typeface="仿宋" panose="02010609060101010101" pitchFamily="49" charset="-122"/>
              </a:rPr>
              <a:t>/</a:t>
            </a:r>
            <a:r>
              <a:rPr lang="zh-CN" altLang="en-US" sz="1400" b="0">
                <a:solidFill>
                  <a:srgbClr val="000000"/>
                </a:solidFill>
                <a:ea typeface="仿宋" panose="02010609060101010101" pitchFamily="49" charset="-122"/>
              </a:rPr>
              <a:t>壁纸墙面之间严禁打胶收口。</a:t>
            </a:r>
            <a:endParaRPr lang="zh-CN" altLang="en-US" sz="1400" b="0">
              <a:solidFill>
                <a:srgbClr val="000000"/>
              </a:solidFill>
              <a:ea typeface="黑体" panose="02010609060101010101" pitchFamily="2" charset="-122"/>
            </a:endParaRPr>
          </a:p>
        </p:txBody>
      </p:sp>
      <p:pic>
        <p:nvPicPr>
          <p:cNvPr id="64517" name="图片 6"/>
          <p:cNvPicPr>
            <a:picLocks noChangeAspect="1" noChangeArrowheads="1"/>
          </p:cNvPicPr>
          <p:nvPr/>
        </p:nvPicPr>
        <p:blipFill>
          <a:blip r:embed="rId2" cstate="print"/>
          <a:srcRect/>
          <a:stretch>
            <a:fillRect/>
          </a:stretch>
        </p:blipFill>
        <p:spPr bwMode="auto">
          <a:xfrm>
            <a:off x="694055" y="914400"/>
            <a:ext cx="3837940" cy="2730500"/>
          </a:xfrm>
          <a:prstGeom prst="rect">
            <a:avLst/>
          </a:prstGeom>
          <a:noFill/>
          <a:ln w="9525">
            <a:noFill/>
            <a:miter lim="800000"/>
            <a:headEnd/>
            <a:tailEnd/>
          </a:ln>
        </p:spPr>
      </p:pic>
      <p:pic>
        <p:nvPicPr>
          <p:cNvPr id="64518" name="图片 7"/>
          <p:cNvPicPr>
            <a:picLocks noChangeAspect="1" noChangeArrowheads="1"/>
          </p:cNvPicPr>
          <p:nvPr/>
        </p:nvPicPr>
        <p:blipFill>
          <a:blip r:embed="rId3" cstate="print"/>
          <a:srcRect/>
          <a:stretch>
            <a:fillRect/>
          </a:stretch>
        </p:blipFill>
        <p:spPr bwMode="auto">
          <a:xfrm>
            <a:off x="4824730" y="828040"/>
            <a:ext cx="3930015" cy="2816860"/>
          </a:xfrm>
          <a:prstGeom prst="rect">
            <a:avLst/>
          </a:prstGeom>
          <a:noFill/>
          <a:ln w="9525">
            <a:noFill/>
            <a:miter lim="800000"/>
            <a:headEnd/>
            <a:tailEnd/>
          </a:ln>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2075" y="-5715"/>
            <a:ext cx="9236075" cy="6869430"/>
          </a:xfrm>
          <a:prstGeom prst="rect">
            <a:avLst/>
          </a:prstGeom>
        </p:spPr>
      </p:pic>
      <p:sp>
        <p:nvSpPr>
          <p:cNvPr id="65538" name="Text Box 2"/>
          <p:cNvSpPr txBox="1">
            <a:spLocks noChangeArrowheads="1"/>
          </p:cNvSpPr>
          <p:nvPr/>
        </p:nvSpPr>
        <p:spPr bwMode="auto">
          <a:xfrm>
            <a:off x="558800" y="22225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六、木制门窗</a:t>
            </a:r>
            <a:endParaRPr lang="en-US" sz="2400" b="0">
              <a:solidFill>
                <a:srgbClr val="FFFFFF"/>
              </a:solidFill>
              <a:latin typeface="Times New Roman" panose="02020603050405020304" pitchFamily="18" charset="0"/>
              <a:ea typeface="黑体" panose="02010609060101010101" pitchFamily="2" charset="-122"/>
            </a:endParaRPr>
          </a:p>
        </p:txBody>
      </p:sp>
      <p:sp>
        <p:nvSpPr>
          <p:cNvPr id="65539"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F05	</a:t>
            </a:r>
            <a:r>
              <a:rPr lang="zh-CN" altLang="en-US" sz="2200" b="0">
                <a:solidFill>
                  <a:schemeClr val="tx1"/>
                </a:solidFill>
                <a:ea typeface="黑体" panose="02010609060101010101" pitchFamily="2" charset="-122"/>
              </a:rPr>
              <a:t>门吸、地吸、门顶选择</a:t>
            </a:r>
            <a:endParaRPr lang="zh-CN" altLang="en-US" sz="2200" b="0">
              <a:solidFill>
                <a:schemeClr val="tx1"/>
              </a:solidFill>
              <a:ea typeface="黑体" panose="02010609060101010101" pitchFamily="2" charset="-122"/>
            </a:endParaRPr>
          </a:p>
        </p:txBody>
      </p:sp>
      <p:sp>
        <p:nvSpPr>
          <p:cNvPr id="65540" name="矩形 3"/>
          <p:cNvSpPr>
            <a:spLocks noChangeArrowheads="1"/>
          </p:cNvSpPr>
          <p:nvPr/>
        </p:nvSpPr>
        <p:spPr bwMode="auto">
          <a:xfrm>
            <a:off x="558800" y="4271963"/>
            <a:ext cx="8585200" cy="96837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木地板地面采用地面固定地吸或墙面固定门吸；</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瓷砖</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石材地面采用地面固定地吸、门吸或墙面固定门吸；</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无论地面何种装饰材料，均可采用门顶和限位器；</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门吸、地吸、门顶固定螺丝不少于两颗，长度不小于</a:t>
            </a:r>
            <a:r>
              <a:rPr lang="en-US" altLang="zh-CN" sz="1400" b="0">
                <a:solidFill>
                  <a:srgbClr val="000000"/>
                </a:solidFill>
                <a:ea typeface="仿宋" panose="02010609060101010101" pitchFamily="49" charset="-122"/>
              </a:rPr>
              <a:t>25mm</a:t>
            </a:r>
            <a:r>
              <a:rPr lang="zh-CN" altLang="en-US" sz="1400" b="0">
                <a:solidFill>
                  <a:srgbClr val="000000"/>
                </a:solidFill>
                <a:ea typeface="仿宋" panose="02010609060101010101" pitchFamily="49" charset="-122"/>
              </a:rPr>
              <a:t>，严禁门把手碰撞墙体。</a:t>
            </a:r>
            <a:endParaRPr lang="zh-CN" altLang="en-US" sz="1400" b="0">
              <a:solidFill>
                <a:srgbClr val="000000"/>
              </a:solidFill>
              <a:ea typeface="黑体" panose="02010609060101010101" pitchFamily="2" charset="-122"/>
            </a:endParaRPr>
          </a:p>
        </p:txBody>
      </p:sp>
      <p:pic>
        <p:nvPicPr>
          <p:cNvPr id="65541" name="图片 6"/>
          <p:cNvPicPr>
            <a:picLocks noChangeAspect="1" noChangeArrowheads="1"/>
          </p:cNvPicPr>
          <p:nvPr/>
        </p:nvPicPr>
        <p:blipFill>
          <a:blip r:embed="rId2" cstate="print"/>
          <a:srcRect/>
          <a:stretch>
            <a:fillRect/>
          </a:stretch>
        </p:blipFill>
        <p:spPr bwMode="auto">
          <a:xfrm>
            <a:off x="558800" y="986155"/>
            <a:ext cx="4319588" cy="2879725"/>
          </a:xfrm>
          <a:prstGeom prst="rect">
            <a:avLst/>
          </a:prstGeom>
          <a:noFill/>
          <a:ln w="9525">
            <a:noFill/>
            <a:miter lim="800000"/>
            <a:headEnd/>
            <a:tailEnd/>
          </a:ln>
        </p:spPr>
      </p:pic>
      <p:pic>
        <p:nvPicPr>
          <p:cNvPr id="65542" name="图片 7"/>
          <p:cNvPicPr>
            <a:picLocks noChangeAspect="1" noChangeArrowheads="1"/>
          </p:cNvPicPr>
          <p:nvPr/>
        </p:nvPicPr>
        <p:blipFill>
          <a:blip r:embed="rId3" cstate="print"/>
          <a:srcRect/>
          <a:stretch>
            <a:fillRect/>
          </a:stretch>
        </p:blipFill>
        <p:spPr bwMode="auto">
          <a:xfrm>
            <a:off x="4824413" y="979805"/>
            <a:ext cx="4319587" cy="2879725"/>
          </a:xfrm>
          <a:prstGeom prst="rect">
            <a:avLst/>
          </a:prstGeom>
          <a:noFill/>
          <a:ln w="9525">
            <a:noFill/>
            <a:miter lim="800000"/>
            <a:headEnd/>
            <a:tailEnd/>
          </a:ln>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66562" name="Text Box 2"/>
          <p:cNvSpPr txBox="1">
            <a:spLocks noChangeArrowheads="1"/>
          </p:cNvSpPr>
          <p:nvPr/>
        </p:nvSpPr>
        <p:spPr bwMode="auto">
          <a:xfrm>
            <a:off x="558800" y="2813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六、木制门窗</a:t>
            </a:r>
            <a:endParaRPr lang="en-US" sz="2400" b="0">
              <a:solidFill>
                <a:srgbClr val="FFFFFF"/>
              </a:solidFill>
              <a:latin typeface="Times New Roman" panose="02020603050405020304" pitchFamily="18" charset="0"/>
              <a:ea typeface="黑体" panose="02010609060101010101" pitchFamily="2" charset="-122"/>
            </a:endParaRPr>
          </a:p>
        </p:txBody>
      </p:sp>
      <p:sp>
        <p:nvSpPr>
          <p:cNvPr id="66563"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F06	</a:t>
            </a:r>
            <a:r>
              <a:rPr lang="zh-CN" altLang="en-US" sz="2200" b="0">
                <a:solidFill>
                  <a:schemeClr val="tx1"/>
                </a:solidFill>
                <a:ea typeface="黑体" panose="02010609060101010101" pitchFamily="2" charset="-122"/>
              </a:rPr>
              <a:t>木质门框、门贴脸与门槛石关系</a:t>
            </a:r>
            <a:endParaRPr lang="zh-CN" altLang="en-US" sz="2200" b="0">
              <a:solidFill>
                <a:schemeClr val="tx1"/>
              </a:solidFill>
              <a:ea typeface="黑体" panose="02010609060101010101" pitchFamily="2" charset="-122"/>
            </a:endParaRPr>
          </a:p>
        </p:txBody>
      </p:sp>
      <p:sp>
        <p:nvSpPr>
          <p:cNvPr id="66564" name="矩形 3"/>
          <p:cNvSpPr>
            <a:spLocks noChangeArrowheads="1"/>
          </p:cNvSpPr>
          <p:nvPr/>
        </p:nvSpPr>
        <p:spPr bwMode="auto">
          <a:xfrm>
            <a:off x="558800" y="4292600"/>
            <a:ext cx="8585200" cy="139382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入户门门框及外侧门贴脸全部放置在门槛石之上，内侧门贴脸放置在地面装饰完成面之上；</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厨卫门门框及内侧门贴脸全部放置在门槛石之上，外侧门贴脸防止在地面装饰完成面之上；</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房门门框全部放置在门槛石之上，内外侧门贴脸放置在地面装饰完成面之上；</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入户门、厨卫门门框及门贴脸与门槛石交界部位宜打细胶；</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当受潮区域门贴脸底部设置石材套靴时，门贴脸可不放置门槛石之上；</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AutoNum type="arabicPeriod"/>
              <a:tabLst>
                <a:tab pos="228600" algn="l"/>
              </a:tabLst>
            </a:pPr>
            <a:r>
              <a:rPr lang="zh-CN" altLang="en-US" sz="1400" b="0">
                <a:solidFill>
                  <a:srgbClr val="000000"/>
                </a:solidFill>
                <a:ea typeface="仿宋" panose="02010609060101010101" pitchFamily="49" charset="-122"/>
              </a:rPr>
              <a:t>木质门门槛高及贴脸底部必须进行防潮处理。</a:t>
            </a:r>
            <a:endParaRPr lang="zh-CN" altLang="en-US" sz="1400" b="0">
              <a:solidFill>
                <a:srgbClr val="000000"/>
              </a:solidFill>
              <a:ea typeface="黑体" panose="02010609060101010101" pitchFamily="2" charset="-122"/>
            </a:endParaRPr>
          </a:p>
        </p:txBody>
      </p:sp>
      <p:pic>
        <p:nvPicPr>
          <p:cNvPr id="66565" name="图片 6"/>
          <p:cNvPicPr>
            <a:picLocks noChangeAspect="1" noChangeArrowheads="1"/>
          </p:cNvPicPr>
          <p:nvPr/>
        </p:nvPicPr>
        <p:blipFill>
          <a:blip r:embed="rId2" cstate="print"/>
          <a:srcRect/>
          <a:stretch>
            <a:fillRect/>
          </a:stretch>
        </p:blipFill>
        <p:spPr bwMode="auto">
          <a:xfrm>
            <a:off x="558800" y="998855"/>
            <a:ext cx="4319588" cy="2879725"/>
          </a:xfrm>
          <a:prstGeom prst="rect">
            <a:avLst/>
          </a:prstGeom>
          <a:noFill/>
          <a:ln w="9525">
            <a:noFill/>
            <a:miter lim="800000"/>
            <a:headEnd/>
            <a:tailEnd/>
          </a:ln>
        </p:spPr>
      </p:pic>
      <p:pic>
        <p:nvPicPr>
          <p:cNvPr id="66566" name="图片 7"/>
          <p:cNvPicPr>
            <a:picLocks noChangeAspect="1" noChangeArrowheads="1"/>
          </p:cNvPicPr>
          <p:nvPr/>
        </p:nvPicPr>
        <p:blipFill>
          <a:blip r:embed="rId3" cstate="print"/>
          <a:srcRect/>
          <a:stretch>
            <a:fillRect/>
          </a:stretch>
        </p:blipFill>
        <p:spPr bwMode="auto">
          <a:xfrm>
            <a:off x="4822825" y="979805"/>
            <a:ext cx="4321175" cy="2879725"/>
          </a:xfrm>
          <a:prstGeom prst="rect">
            <a:avLst/>
          </a:prstGeom>
          <a:noFill/>
          <a:ln w="9525">
            <a:noFill/>
            <a:miter lim="800000"/>
            <a:headEnd/>
            <a:tailEnd/>
          </a:ln>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67586" name="Text Box 2"/>
          <p:cNvSpPr txBox="1">
            <a:spLocks noChangeArrowheads="1"/>
          </p:cNvSpPr>
          <p:nvPr/>
        </p:nvSpPr>
        <p:spPr bwMode="auto">
          <a:xfrm>
            <a:off x="452120" y="30607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七、铝合金与塑钢门窗</a:t>
            </a:r>
            <a:endParaRPr lang="en-US" sz="2400" b="0">
              <a:solidFill>
                <a:srgbClr val="FFFFFF"/>
              </a:solidFill>
              <a:latin typeface="Times New Roman" panose="02020603050405020304" pitchFamily="18" charset="0"/>
              <a:ea typeface="黑体" panose="02010609060101010101" pitchFamily="2" charset="-122"/>
            </a:endParaRPr>
          </a:p>
        </p:txBody>
      </p:sp>
      <p:sp>
        <p:nvSpPr>
          <p:cNvPr id="67587"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G01	</a:t>
            </a:r>
            <a:r>
              <a:rPr lang="zh-CN" altLang="en-US" sz="2200" b="0">
                <a:solidFill>
                  <a:schemeClr val="tx1"/>
                </a:solidFill>
                <a:ea typeface="黑体" panose="02010609060101010101" pitchFamily="2" charset="-122"/>
              </a:rPr>
              <a:t>铝合金或塑钢门窗整体观感</a:t>
            </a:r>
            <a:endParaRPr lang="zh-CN" altLang="en-US" sz="2200" b="0">
              <a:solidFill>
                <a:schemeClr val="tx1"/>
              </a:solidFill>
              <a:ea typeface="黑体" panose="02010609060101010101" pitchFamily="2" charset="-122"/>
            </a:endParaRPr>
          </a:p>
        </p:txBody>
      </p:sp>
      <p:sp>
        <p:nvSpPr>
          <p:cNvPr id="67588" name="矩形 3"/>
          <p:cNvSpPr>
            <a:spLocks noChangeArrowheads="1"/>
          </p:cNvSpPr>
          <p:nvPr/>
        </p:nvSpPr>
        <p:spPr bwMode="auto">
          <a:xfrm>
            <a:off x="558800" y="4271963"/>
            <a:ext cx="8585200" cy="203200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门窗安装牢固，开关灵活，关闭严密，间隙均匀，无碰擦、倒翘、异响，框与扇、扇与扇之间平行无翘曲、大小头； </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配件齐全，位置正确，灵活适用，达到各自的功能，端正美观，推拉门窗扇必须有防脱落措施，墙边内平开窗扇需配备限位装置；</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门窗表面洁净、平整、光滑、色泽一致，无锈蚀、无划痕、碰伤、污染，漆膜表面光滑、平整、厚度均匀，无气孔；</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门窗框密封胶条安装牢固，无断裂、砂眼等缺陷；</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有排水孔的金属门窗，位置、数量应符合设计要求；</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连续窗整齐划一。</a:t>
            </a:r>
            <a:endParaRPr lang="zh-CN" altLang="en-US" sz="1400" b="0">
              <a:solidFill>
                <a:srgbClr val="000000"/>
              </a:solidFill>
              <a:ea typeface="黑体" panose="02010609060101010101" pitchFamily="2" charset="-122"/>
            </a:endParaRPr>
          </a:p>
        </p:txBody>
      </p:sp>
      <p:pic>
        <p:nvPicPr>
          <p:cNvPr id="67589" name="图片 6"/>
          <p:cNvPicPr>
            <a:picLocks noChangeAspect="1" noChangeArrowheads="1"/>
          </p:cNvPicPr>
          <p:nvPr/>
        </p:nvPicPr>
        <p:blipFill>
          <a:blip r:embed="rId2" cstate="print"/>
          <a:srcRect/>
          <a:stretch>
            <a:fillRect/>
          </a:stretch>
        </p:blipFill>
        <p:spPr bwMode="auto">
          <a:xfrm>
            <a:off x="451803" y="1208405"/>
            <a:ext cx="4319587" cy="2879725"/>
          </a:xfrm>
          <a:prstGeom prst="rect">
            <a:avLst/>
          </a:prstGeom>
          <a:noFill/>
          <a:ln w="9525">
            <a:noFill/>
            <a:miter lim="800000"/>
            <a:headEnd/>
            <a:tailEnd/>
          </a:ln>
        </p:spPr>
      </p:pic>
      <p:pic>
        <p:nvPicPr>
          <p:cNvPr id="67590" name="图片 7"/>
          <p:cNvPicPr>
            <a:picLocks noChangeAspect="1" noChangeArrowheads="1"/>
          </p:cNvPicPr>
          <p:nvPr/>
        </p:nvPicPr>
        <p:blipFill>
          <a:blip r:embed="rId3" cstate="print"/>
          <a:srcRect/>
          <a:stretch>
            <a:fillRect/>
          </a:stretch>
        </p:blipFill>
        <p:spPr bwMode="auto">
          <a:xfrm>
            <a:off x="4771073" y="1208405"/>
            <a:ext cx="4319587" cy="2879725"/>
          </a:xfrm>
          <a:prstGeom prst="rect">
            <a:avLst/>
          </a:prstGeom>
          <a:noFill/>
          <a:ln w="9525">
            <a:noFill/>
            <a:miter lim="800000"/>
            <a:headEnd/>
            <a:tailEnd/>
          </a:ln>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68610" name="Text Box 2"/>
          <p:cNvSpPr txBox="1">
            <a:spLocks noChangeArrowheads="1"/>
          </p:cNvSpPr>
          <p:nvPr/>
        </p:nvSpPr>
        <p:spPr bwMode="auto">
          <a:xfrm>
            <a:off x="619760" y="2813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七、铝合金与塑钢门窗</a:t>
            </a:r>
            <a:endParaRPr lang="en-US" sz="2400" b="0">
              <a:solidFill>
                <a:srgbClr val="FFFFFF"/>
              </a:solidFill>
              <a:latin typeface="Times New Roman" panose="02020603050405020304" pitchFamily="18" charset="0"/>
              <a:ea typeface="黑体" panose="02010609060101010101" pitchFamily="2" charset="-122"/>
            </a:endParaRPr>
          </a:p>
        </p:txBody>
      </p:sp>
      <p:sp>
        <p:nvSpPr>
          <p:cNvPr id="68611"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G02	</a:t>
            </a:r>
            <a:r>
              <a:rPr lang="zh-CN" altLang="en-US" sz="2200" b="0">
                <a:solidFill>
                  <a:schemeClr val="tx1"/>
                </a:solidFill>
                <a:ea typeface="黑体" panose="02010609060101010101" pitchFamily="2" charset="-122"/>
              </a:rPr>
              <a:t>无垛门窗框收口</a:t>
            </a:r>
            <a:endParaRPr lang="zh-CN" altLang="en-US" sz="2200" b="0">
              <a:solidFill>
                <a:schemeClr val="tx1"/>
              </a:solidFill>
              <a:ea typeface="黑体" panose="02010609060101010101" pitchFamily="2" charset="-122"/>
            </a:endParaRPr>
          </a:p>
        </p:txBody>
      </p:sp>
      <p:sp>
        <p:nvSpPr>
          <p:cNvPr id="68612" name="矩形 3"/>
          <p:cNvSpPr>
            <a:spLocks noChangeArrowheads="1"/>
          </p:cNvSpPr>
          <p:nvPr/>
        </p:nvSpPr>
        <p:spPr bwMode="auto">
          <a:xfrm>
            <a:off x="558800" y="4271963"/>
            <a:ext cx="8585200" cy="75565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无垛门窗框安装后，需在窗框内侧设置线条收口，防止塞缝砂浆外露以及处理不当影响观感；</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墙垛设置厚度不小于</a:t>
            </a:r>
            <a:r>
              <a:rPr lang="en-US" altLang="zh-CN" sz="1400" b="0">
                <a:solidFill>
                  <a:srgbClr val="000000"/>
                </a:solidFill>
                <a:latin typeface="Times New Roman" panose="02020603050405020304" pitchFamily="18" charset="0"/>
                <a:ea typeface="仿宋" panose="02010609060101010101" pitchFamily="49" charset="-122"/>
              </a:rPr>
              <a:t>20mm</a:t>
            </a:r>
            <a:r>
              <a:rPr lang="zh-CN" altLang="en-US" sz="1400" b="0">
                <a:solidFill>
                  <a:srgbClr val="000000"/>
                </a:solidFill>
                <a:latin typeface="Times New Roman" panose="02020603050405020304" pitchFamily="18" charset="0"/>
                <a:ea typeface="仿宋" panose="02010609060101010101" pitchFamily="49" charset="-122"/>
              </a:rPr>
              <a:t>；</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窗边靠墙无垛不宜使用（窗垛不小于</a:t>
            </a:r>
            <a:r>
              <a:rPr lang="en-US" altLang="zh-CN" sz="1400" b="0">
                <a:solidFill>
                  <a:srgbClr val="000000"/>
                </a:solidFill>
                <a:ea typeface="仿宋" panose="02010609060101010101" pitchFamily="49" charset="-122"/>
              </a:rPr>
              <a:t>120mm</a:t>
            </a:r>
            <a:r>
              <a:rPr lang="zh-CN" altLang="en-US" sz="1400" b="0">
                <a:solidFill>
                  <a:srgbClr val="000000"/>
                </a:solidFill>
                <a:ea typeface="仿宋" panose="02010609060101010101" pitchFamily="49" charset="-122"/>
              </a:rPr>
              <a:t>）。</a:t>
            </a:r>
            <a:endParaRPr lang="zh-CN" altLang="en-US" sz="1400" b="0">
              <a:solidFill>
                <a:srgbClr val="000000"/>
              </a:solidFill>
              <a:ea typeface="黑体" panose="02010609060101010101" pitchFamily="2" charset="-122"/>
            </a:endParaRPr>
          </a:p>
        </p:txBody>
      </p:sp>
      <p:pic>
        <p:nvPicPr>
          <p:cNvPr id="68613" name="图片 6"/>
          <p:cNvPicPr>
            <a:picLocks noChangeAspect="1" noChangeArrowheads="1"/>
          </p:cNvPicPr>
          <p:nvPr/>
        </p:nvPicPr>
        <p:blipFill>
          <a:blip r:embed="rId2" cstate="print"/>
          <a:srcRect/>
          <a:stretch>
            <a:fillRect/>
          </a:stretch>
        </p:blipFill>
        <p:spPr bwMode="auto">
          <a:xfrm>
            <a:off x="619443" y="1141095"/>
            <a:ext cx="4319587" cy="2879725"/>
          </a:xfrm>
          <a:prstGeom prst="rect">
            <a:avLst/>
          </a:prstGeom>
          <a:noFill/>
          <a:ln w="9525">
            <a:noFill/>
            <a:miter lim="800000"/>
            <a:headEnd/>
            <a:tailEnd/>
          </a:ln>
        </p:spPr>
      </p:pic>
      <p:pic>
        <p:nvPicPr>
          <p:cNvPr id="68614" name="图片 7"/>
          <p:cNvPicPr>
            <a:picLocks noChangeAspect="1" noChangeArrowheads="1"/>
          </p:cNvPicPr>
          <p:nvPr/>
        </p:nvPicPr>
        <p:blipFill>
          <a:blip r:embed="rId3" cstate="print"/>
          <a:srcRect/>
          <a:stretch>
            <a:fillRect/>
          </a:stretch>
        </p:blipFill>
        <p:spPr bwMode="auto">
          <a:xfrm>
            <a:off x="4824413" y="1140778"/>
            <a:ext cx="4319587" cy="2879725"/>
          </a:xfrm>
          <a:prstGeom prst="rect">
            <a:avLst/>
          </a:prstGeom>
          <a:noFill/>
          <a:ln w="9525">
            <a:noFill/>
            <a:miter lim="800000"/>
            <a:headEnd/>
            <a:tailEnd/>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635" y="-5715"/>
            <a:ext cx="9185275" cy="6869430"/>
          </a:xfrm>
          <a:prstGeom prst="rect">
            <a:avLst/>
          </a:prstGeom>
        </p:spPr>
      </p:pic>
      <p:sp>
        <p:nvSpPr>
          <p:cNvPr id="12290" name="Text Box 2"/>
          <p:cNvSpPr txBox="1">
            <a:spLocks noChangeArrowheads="1"/>
          </p:cNvSpPr>
          <p:nvPr/>
        </p:nvSpPr>
        <p:spPr bwMode="auto">
          <a:xfrm>
            <a:off x="8158163" y="2590800"/>
            <a:ext cx="334962" cy="1249363"/>
          </a:xfrm>
          <a:prstGeom prst="rect">
            <a:avLst/>
          </a:prstGeom>
          <a:noFill/>
          <a:ln w="38100">
            <a:solidFill>
              <a:schemeClr val="tx1"/>
            </a:solidFill>
            <a:miter lim="800000"/>
          </a:ln>
          <a:effectLst/>
        </p:spPr>
        <p:txBody>
          <a:bodyPr vert="eaVert" wrap="none" lIns="56108" tIns="28054" rIns="56108" bIns="28054">
            <a:spAutoFit/>
          </a:bodyPr>
          <a:lstStyle/>
          <a:p>
            <a:pPr algn="l" defTabSz="560070"/>
            <a:r>
              <a:rPr lang="zh-TW" altLang="en-US" sz="1400" b="0">
                <a:solidFill>
                  <a:schemeClr val="tx1"/>
                </a:solidFill>
                <a:latin typeface="全真古印體" pitchFamily="1" charset="-120"/>
                <a:ea typeface="全真古印體" pitchFamily="1" charset="-120"/>
              </a:rPr>
              <a:t> </a:t>
            </a:r>
            <a:r>
              <a:rPr lang="zh-CN" altLang="en-US" sz="1400">
                <a:solidFill>
                  <a:srgbClr val="FF3300"/>
                </a:solidFill>
                <a:latin typeface="全真古印體" pitchFamily="1" charset="-120"/>
              </a:rPr>
              <a:t>木</a:t>
            </a:r>
            <a:r>
              <a:rPr lang="zh-CN" altLang="en-US" sz="1400">
                <a:solidFill>
                  <a:srgbClr val="FF3300"/>
                </a:solidFill>
                <a:latin typeface="DFKai-SB" panose="03000509000000000000" pitchFamily="1" charset="-120"/>
              </a:rPr>
              <a:t>工工程品质</a:t>
            </a:r>
            <a:endParaRPr lang="zh-CN" altLang="en-US" sz="1400">
              <a:solidFill>
                <a:srgbClr val="FF3300"/>
              </a:solidFill>
              <a:latin typeface="DFKai-SB" panose="03000509000000000000" pitchFamily="1" charset="-120"/>
            </a:endParaRPr>
          </a:p>
        </p:txBody>
      </p:sp>
      <p:sp>
        <p:nvSpPr>
          <p:cNvPr id="12291" name="Text Box 3"/>
          <p:cNvSpPr txBox="1">
            <a:spLocks noChangeArrowheads="1"/>
          </p:cNvSpPr>
          <p:nvPr/>
        </p:nvSpPr>
        <p:spPr bwMode="auto">
          <a:xfrm>
            <a:off x="904875" y="446088"/>
            <a:ext cx="776288" cy="288925"/>
          </a:xfrm>
          <a:prstGeom prst="rect">
            <a:avLst/>
          </a:prstGeom>
          <a:noFill/>
          <a:ln w="19050">
            <a:solidFill>
              <a:schemeClr val="tx1"/>
            </a:solidFill>
            <a:miter lim="800000"/>
          </a:ln>
          <a:effectLst/>
        </p:spPr>
        <p:txBody>
          <a:bodyPr wrap="none" lIns="56108" tIns="28054" rIns="56108" bIns="28054">
            <a:spAutoFit/>
          </a:bodyPr>
          <a:lstStyle/>
          <a:p>
            <a:pPr algn="l" defTabSz="560070"/>
            <a:r>
              <a:rPr lang="zh-CN" altLang="en-US" sz="1400">
                <a:solidFill>
                  <a:schemeClr val="tx1"/>
                </a:solidFill>
                <a:latin typeface="全真古印體" pitchFamily="1" charset="-120"/>
              </a:rPr>
              <a:t>施工计划</a:t>
            </a:r>
            <a:endParaRPr lang="zh-TW" altLang="en-US" sz="1400" b="0">
              <a:solidFill>
                <a:schemeClr val="tx1"/>
              </a:solidFill>
              <a:latin typeface="全真古印體" pitchFamily="1" charset="-120"/>
            </a:endParaRPr>
          </a:p>
        </p:txBody>
      </p:sp>
      <p:sp>
        <p:nvSpPr>
          <p:cNvPr id="12292" name="Text Box 4"/>
          <p:cNvSpPr txBox="1">
            <a:spLocks noChangeArrowheads="1"/>
          </p:cNvSpPr>
          <p:nvPr/>
        </p:nvSpPr>
        <p:spPr bwMode="auto">
          <a:xfrm>
            <a:off x="3235325" y="381000"/>
            <a:ext cx="777875" cy="288925"/>
          </a:xfrm>
          <a:prstGeom prst="rect">
            <a:avLst/>
          </a:prstGeom>
          <a:noFill/>
          <a:ln w="19050">
            <a:solidFill>
              <a:schemeClr val="tx1"/>
            </a:solidFill>
            <a:miter lim="800000"/>
          </a:ln>
          <a:effectLst/>
        </p:spPr>
        <p:txBody>
          <a:bodyPr wrap="none" lIns="56108" tIns="28054" rIns="56108" bIns="28054">
            <a:spAutoFit/>
          </a:bodyPr>
          <a:lstStyle/>
          <a:p>
            <a:pPr algn="l" defTabSz="560070"/>
            <a:r>
              <a:rPr lang="zh-CN" altLang="en-US" sz="1400">
                <a:solidFill>
                  <a:schemeClr val="tx1"/>
                </a:solidFill>
                <a:latin typeface="全真古印體" pitchFamily="1" charset="-120"/>
              </a:rPr>
              <a:t>材料进场</a:t>
            </a:r>
            <a:endParaRPr lang="zh-TW" altLang="en-US" sz="1400" b="0">
              <a:solidFill>
                <a:schemeClr val="tx1"/>
              </a:solidFill>
              <a:latin typeface="全真古印體" pitchFamily="1" charset="-120"/>
            </a:endParaRPr>
          </a:p>
        </p:txBody>
      </p:sp>
      <p:sp>
        <p:nvSpPr>
          <p:cNvPr id="12293" name="Text Box 5"/>
          <p:cNvSpPr txBox="1">
            <a:spLocks noChangeArrowheads="1"/>
          </p:cNvSpPr>
          <p:nvPr/>
        </p:nvSpPr>
        <p:spPr bwMode="auto">
          <a:xfrm>
            <a:off x="5416550" y="381000"/>
            <a:ext cx="841375" cy="288925"/>
          </a:xfrm>
          <a:prstGeom prst="rect">
            <a:avLst/>
          </a:prstGeom>
          <a:noFill/>
          <a:ln w="19050">
            <a:solidFill>
              <a:schemeClr val="tx1"/>
            </a:solidFill>
            <a:miter lim="800000"/>
          </a:ln>
          <a:effectLst/>
        </p:spPr>
        <p:txBody>
          <a:bodyPr wrap="none" lIns="56108" tIns="28054" rIns="56108" bIns="28054">
            <a:spAutoFit/>
          </a:bodyPr>
          <a:lstStyle/>
          <a:p>
            <a:pPr algn="l" defTabSz="560070"/>
            <a:r>
              <a:rPr lang="zh-CN" altLang="en-US" sz="1400">
                <a:solidFill>
                  <a:schemeClr val="tx1"/>
                </a:solidFill>
                <a:latin typeface="全真古印體" pitchFamily="1" charset="-120"/>
              </a:rPr>
              <a:t>材料加工</a:t>
            </a:r>
            <a:endParaRPr lang="zh-CN" altLang="en-US" sz="1400">
              <a:solidFill>
                <a:schemeClr val="tx1"/>
              </a:solidFill>
              <a:latin typeface="全真古印體" pitchFamily="1" charset="-120"/>
            </a:endParaRPr>
          </a:p>
        </p:txBody>
      </p:sp>
      <p:sp>
        <p:nvSpPr>
          <p:cNvPr id="12294" name="Text Box 6"/>
          <p:cNvSpPr txBox="1">
            <a:spLocks noChangeArrowheads="1"/>
          </p:cNvSpPr>
          <p:nvPr/>
        </p:nvSpPr>
        <p:spPr bwMode="auto">
          <a:xfrm>
            <a:off x="625475" y="5949950"/>
            <a:ext cx="860425" cy="287338"/>
          </a:xfrm>
          <a:prstGeom prst="rect">
            <a:avLst/>
          </a:prstGeom>
          <a:noFill/>
          <a:ln w="19050">
            <a:solidFill>
              <a:schemeClr val="tx1"/>
            </a:solidFill>
            <a:miter lim="800000"/>
          </a:ln>
          <a:effectLst/>
        </p:spPr>
        <p:txBody>
          <a:bodyPr lIns="56108" tIns="28054" rIns="56108" bIns="28054">
            <a:spAutoFit/>
          </a:bodyPr>
          <a:lstStyle/>
          <a:p>
            <a:pPr algn="l" defTabSz="560070"/>
            <a:r>
              <a:rPr lang="zh-CN" altLang="en-US" sz="1400">
                <a:solidFill>
                  <a:schemeClr val="tx1"/>
                </a:solidFill>
                <a:latin typeface="全真古印體" pitchFamily="1" charset="-120"/>
              </a:rPr>
              <a:t>基层处理</a:t>
            </a:r>
            <a:endParaRPr lang="zh-CN" altLang="en-US" sz="1400" b="0">
              <a:solidFill>
                <a:schemeClr val="tx1"/>
              </a:solidFill>
              <a:latin typeface="全真古印體" pitchFamily="1" charset="-120"/>
            </a:endParaRPr>
          </a:p>
        </p:txBody>
      </p:sp>
      <p:sp>
        <p:nvSpPr>
          <p:cNvPr id="12295" name="Text Box 7"/>
          <p:cNvSpPr txBox="1">
            <a:spLocks noChangeArrowheads="1"/>
          </p:cNvSpPr>
          <p:nvPr/>
        </p:nvSpPr>
        <p:spPr bwMode="auto">
          <a:xfrm>
            <a:off x="2532063" y="5943600"/>
            <a:ext cx="914400" cy="288925"/>
          </a:xfrm>
          <a:prstGeom prst="rect">
            <a:avLst/>
          </a:prstGeom>
          <a:noFill/>
          <a:ln w="19050">
            <a:solidFill>
              <a:schemeClr val="tx1"/>
            </a:solidFill>
            <a:miter lim="800000"/>
          </a:ln>
          <a:effectLst/>
        </p:spPr>
        <p:txBody>
          <a:bodyPr lIns="56108" tIns="28054" rIns="56108" bIns="28054">
            <a:spAutoFit/>
          </a:bodyPr>
          <a:lstStyle/>
          <a:p>
            <a:pPr algn="l" defTabSz="560070"/>
            <a:r>
              <a:rPr lang="zh-CN" altLang="en-US" sz="1400">
                <a:solidFill>
                  <a:schemeClr val="tx1"/>
                </a:solidFill>
                <a:latin typeface="全真古印體" pitchFamily="1" charset="-120"/>
              </a:rPr>
              <a:t>基层制作</a:t>
            </a:r>
            <a:endParaRPr lang="zh-CN" altLang="en-US" sz="1400">
              <a:solidFill>
                <a:schemeClr val="tx1"/>
              </a:solidFill>
              <a:latin typeface="全真古印體" pitchFamily="1" charset="-120"/>
            </a:endParaRPr>
          </a:p>
        </p:txBody>
      </p:sp>
      <p:sp>
        <p:nvSpPr>
          <p:cNvPr id="12296" name="Text Box 8"/>
          <p:cNvSpPr txBox="1">
            <a:spLocks noChangeArrowheads="1"/>
          </p:cNvSpPr>
          <p:nvPr/>
        </p:nvSpPr>
        <p:spPr bwMode="auto">
          <a:xfrm>
            <a:off x="3657600" y="5943600"/>
            <a:ext cx="776288" cy="288925"/>
          </a:xfrm>
          <a:prstGeom prst="rect">
            <a:avLst/>
          </a:prstGeom>
          <a:noFill/>
          <a:ln w="19050">
            <a:solidFill>
              <a:schemeClr val="tx1"/>
            </a:solidFill>
            <a:miter lim="800000"/>
          </a:ln>
          <a:effectLst/>
        </p:spPr>
        <p:txBody>
          <a:bodyPr wrap="none" lIns="56108" tIns="28054" rIns="56108" bIns="28054">
            <a:spAutoFit/>
          </a:bodyPr>
          <a:lstStyle/>
          <a:p>
            <a:pPr algn="l" defTabSz="560070"/>
            <a:r>
              <a:rPr lang="zh-CN" altLang="en-US" sz="1400">
                <a:solidFill>
                  <a:schemeClr val="tx1"/>
                </a:solidFill>
              </a:rPr>
              <a:t>罩面制作</a:t>
            </a:r>
            <a:endParaRPr lang="zh-CN" altLang="en-US" sz="1400">
              <a:solidFill>
                <a:schemeClr val="tx1"/>
              </a:solidFill>
            </a:endParaRPr>
          </a:p>
        </p:txBody>
      </p:sp>
      <p:sp>
        <p:nvSpPr>
          <p:cNvPr id="12297" name="Text Box 9"/>
          <p:cNvSpPr txBox="1">
            <a:spLocks noChangeArrowheads="1"/>
          </p:cNvSpPr>
          <p:nvPr/>
        </p:nvSpPr>
        <p:spPr bwMode="auto">
          <a:xfrm>
            <a:off x="5278438" y="5994400"/>
            <a:ext cx="1012825" cy="288925"/>
          </a:xfrm>
          <a:prstGeom prst="rect">
            <a:avLst/>
          </a:prstGeom>
          <a:noFill/>
          <a:ln w="19050">
            <a:solidFill>
              <a:schemeClr val="tx1"/>
            </a:solidFill>
            <a:miter lim="800000"/>
          </a:ln>
          <a:effectLst/>
        </p:spPr>
        <p:txBody>
          <a:bodyPr lIns="56108" tIns="28054" rIns="56108" bIns="28054">
            <a:spAutoFit/>
          </a:bodyPr>
          <a:lstStyle/>
          <a:p>
            <a:pPr algn="l" defTabSz="560070"/>
            <a:r>
              <a:rPr lang="zh-CN" altLang="en-US" sz="1400">
                <a:solidFill>
                  <a:schemeClr val="tx1"/>
                </a:solidFill>
                <a:latin typeface="全真古印體" pitchFamily="1" charset="-120"/>
              </a:rPr>
              <a:t>安全与环境</a:t>
            </a:r>
            <a:endParaRPr lang="zh-CN" altLang="en-US" sz="1400">
              <a:solidFill>
                <a:schemeClr val="tx1"/>
              </a:solidFill>
              <a:latin typeface="全真古印體" pitchFamily="1" charset="-120"/>
            </a:endParaRPr>
          </a:p>
        </p:txBody>
      </p:sp>
      <p:sp>
        <p:nvSpPr>
          <p:cNvPr id="12298" name="Text Box 10"/>
          <p:cNvSpPr txBox="1">
            <a:spLocks noChangeArrowheads="1"/>
          </p:cNvSpPr>
          <p:nvPr/>
        </p:nvSpPr>
        <p:spPr bwMode="auto">
          <a:xfrm>
            <a:off x="790575" y="1268413"/>
            <a:ext cx="758825" cy="26987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确定工法</a:t>
            </a:r>
            <a:endParaRPr lang="zh-TW" altLang="en-US" sz="1400" b="0">
              <a:solidFill>
                <a:schemeClr val="tx1"/>
              </a:solidFill>
              <a:latin typeface="全真古印體" pitchFamily="1" charset="-120"/>
            </a:endParaRPr>
          </a:p>
        </p:txBody>
      </p:sp>
      <p:sp>
        <p:nvSpPr>
          <p:cNvPr id="12299" name="Text Box 11"/>
          <p:cNvSpPr txBox="1">
            <a:spLocks noChangeArrowheads="1"/>
          </p:cNvSpPr>
          <p:nvPr/>
        </p:nvSpPr>
        <p:spPr bwMode="auto">
          <a:xfrm>
            <a:off x="1828800" y="1676400"/>
            <a:ext cx="595313"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木工材</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料计划</a:t>
            </a:r>
            <a:endParaRPr lang="zh-TW" altLang="en-US" sz="1400" b="0">
              <a:solidFill>
                <a:schemeClr val="tx1"/>
              </a:solidFill>
              <a:latin typeface="全真古印體" pitchFamily="1" charset="-120"/>
            </a:endParaRPr>
          </a:p>
        </p:txBody>
      </p:sp>
      <p:sp>
        <p:nvSpPr>
          <p:cNvPr id="12300" name="Text Box 12"/>
          <p:cNvSpPr txBox="1">
            <a:spLocks noChangeArrowheads="1"/>
          </p:cNvSpPr>
          <p:nvPr/>
        </p:nvSpPr>
        <p:spPr bwMode="auto">
          <a:xfrm>
            <a:off x="3024188" y="1295400"/>
            <a:ext cx="760412" cy="26987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防火措施</a:t>
            </a:r>
            <a:endParaRPr lang="zh-CN" altLang="en-US" sz="1400" b="0">
              <a:solidFill>
                <a:schemeClr val="tx1"/>
              </a:solidFill>
              <a:latin typeface="全真古印體" pitchFamily="1" charset="-120"/>
            </a:endParaRPr>
          </a:p>
        </p:txBody>
      </p:sp>
      <p:sp>
        <p:nvSpPr>
          <p:cNvPr id="12301" name="Text Box 13"/>
          <p:cNvSpPr txBox="1">
            <a:spLocks noChangeArrowheads="1"/>
          </p:cNvSpPr>
          <p:nvPr/>
        </p:nvSpPr>
        <p:spPr bwMode="auto">
          <a:xfrm>
            <a:off x="3305175" y="1752600"/>
            <a:ext cx="431800"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防盗</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措施</a:t>
            </a:r>
            <a:endParaRPr lang="zh-CN" altLang="en-US" sz="1400" b="0">
              <a:solidFill>
                <a:schemeClr val="tx1"/>
              </a:solidFill>
              <a:latin typeface="全真古印體" pitchFamily="1" charset="-120"/>
            </a:endParaRPr>
          </a:p>
        </p:txBody>
      </p:sp>
      <p:sp>
        <p:nvSpPr>
          <p:cNvPr id="12302" name="Text Box 14"/>
          <p:cNvSpPr txBox="1">
            <a:spLocks noChangeArrowheads="1"/>
          </p:cNvSpPr>
          <p:nvPr/>
        </p:nvSpPr>
        <p:spPr bwMode="auto">
          <a:xfrm>
            <a:off x="3563938" y="908050"/>
            <a:ext cx="1087437" cy="26987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存放位置规划</a:t>
            </a:r>
            <a:endParaRPr lang="zh-CN" altLang="en-US" sz="1400" b="0">
              <a:solidFill>
                <a:schemeClr val="tx1"/>
              </a:solidFill>
              <a:latin typeface="全真古印體" pitchFamily="1" charset="-120"/>
            </a:endParaRPr>
          </a:p>
        </p:txBody>
      </p:sp>
      <p:sp>
        <p:nvSpPr>
          <p:cNvPr id="12303" name="Text Box 15"/>
          <p:cNvSpPr txBox="1">
            <a:spLocks noChangeArrowheads="1"/>
          </p:cNvSpPr>
          <p:nvPr/>
        </p:nvSpPr>
        <p:spPr bwMode="auto">
          <a:xfrm>
            <a:off x="3938588" y="1600200"/>
            <a:ext cx="760412" cy="26987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防潮措施</a:t>
            </a:r>
            <a:endParaRPr lang="zh-CN" altLang="en-US" sz="1400" b="0">
              <a:solidFill>
                <a:schemeClr val="tx1"/>
              </a:solidFill>
              <a:latin typeface="全真古印體" pitchFamily="1" charset="-120"/>
            </a:endParaRPr>
          </a:p>
        </p:txBody>
      </p:sp>
      <p:sp>
        <p:nvSpPr>
          <p:cNvPr id="12304" name="Text Box 16"/>
          <p:cNvSpPr txBox="1">
            <a:spLocks noChangeArrowheads="1"/>
          </p:cNvSpPr>
          <p:nvPr/>
        </p:nvSpPr>
        <p:spPr bwMode="auto">
          <a:xfrm>
            <a:off x="4149725" y="2057400"/>
            <a:ext cx="595313"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产品合</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格证等</a:t>
            </a:r>
            <a:endParaRPr lang="zh-CN" altLang="en-US" sz="1400" b="0">
              <a:solidFill>
                <a:schemeClr val="tx1"/>
              </a:solidFill>
              <a:latin typeface="全真古印體" pitchFamily="1" charset="-120"/>
            </a:endParaRPr>
          </a:p>
        </p:txBody>
      </p:sp>
      <p:sp>
        <p:nvSpPr>
          <p:cNvPr id="12305" name="Text Box 17"/>
          <p:cNvSpPr txBox="1">
            <a:spLocks noChangeArrowheads="1"/>
          </p:cNvSpPr>
          <p:nvPr/>
        </p:nvSpPr>
        <p:spPr bwMode="auto">
          <a:xfrm>
            <a:off x="5403850" y="1539875"/>
            <a:ext cx="996950" cy="482600"/>
          </a:xfrm>
          <a:prstGeom prst="rect">
            <a:avLst/>
          </a:prstGeom>
          <a:noFill/>
          <a:ln w="9525">
            <a:noFill/>
            <a:miter lim="800000"/>
          </a:ln>
          <a:effectLst/>
        </p:spPr>
        <p:txBody>
          <a:bodyPr lIns="56108" tIns="28054" rIns="56108" bIns="28054">
            <a:spAutoFit/>
          </a:bodyPr>
          <a:lstStyle/>
          <a:p>
            <a:pPr algn="l" defTabSz="560070"/>
            <a:r>
              <a:rPr lang="zh-CN" altLang="en-US" sz="1400" b="0">
                <a:solidFill>
                  <a:schemeClr val="tx1"/>
                </a:solidFill>
                <a:latin typeface="全真古印體" pitchFamily="1" charset="-120"/>
              </a:rPr>
              <a:t>材料</a:t>
            </a:r>
            <a:r>
              <a:rPr lang="zh-CN" altLang="en-US" sz="1400" b="0">
                <a:solidFill>
                  <a:schemeClr val="tx1"/>
                </a:solidFill>
              </a:rPr>
              <a:t>临时</a:t>
            </a:r>
            <a:endParaRPr lang="zh-CN" altLang="en-US" sz="1400" b="0">
              <a:solidFill>
                <a:schemeClr val="tx1"/>
              </a:solidFill>
            </a:endParaRPr>
          </a:p>
          <a:p>
            <a:pPr algn="l" defTabSz="560070"/>
            <a:r>
              <a:rPr lang="zh-CN" altLang="en-US" sz="1400" b="0">
                <a:solidFill>
                  <a:schemeClr val="tx1"/>
                </a:solidFill>
                <a:latin typeface="全真古印體" pitchFamily="1" charset="-120"/>
              </a:rPr>
              <a:t>堆放</a:t>
            </a:r>
            <a:endParaRPr lang="zh-TW" altLang="en-US" sz="1400" b="0">
              <a:solidFill>
                <a:schemeClr val="tx1"/>
              </a:solidFill>
              <a:latin typeface="全真古印體" pitchFamily="1" charset="-120"/>
            </a:endParaRPr>
          </a:p>
        </p:txBody>
      </p:sp>
      <p:sp>
        <p:nvSpPr>
          <p:cNvPr id="12306" name="Text Box 18"/>
          <p:cNvSpPr txBox="1">
            <a:spLocks noChangeArrowheads="1"/>
          </p:cNvSpPr>
          <p:nvPr/>
        </p:nvSpPr>
        <p:spPr bwMode="auto">
          <a:xfrm>
            <a:off x="5029200" y="998538"/>
            <a:ext cx="923925" cy="26987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操作台搭建</a:t>
            </a:r>
            <a:endParaRPr lang="zh-TW" altLang="en-US" sz="1400" b="0">
              <a:solidFill>
                <a:schemeClr val="tx1"/>
              </a:solidFill>
              <a:latin typeface="全真古印體" pitchFamily="1" charset="-120"/>
            </a:endParaRPr>
          </a:p>
        </p:txBody>
      </p:sp>
      <p:sp>
        <p:nvSpPr>
          <p:cNvPr id="12307" name="Text Box 19"/>
          <p:cNvSpPr txBox="1">
            <a:spLocks noChangeArrowheads="1"/>
          </p:cNvSpPr>
          <p:nvPr/>
        </p:nvSpPr>
        <p:spPr bwMode="auto">
          <a:xfrm>
            <a:off x="6483350" y="2033588"/>
            <a:ext cx="593725"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基层防</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火处理</a:t>
            </a:r>
            <a:endParaRPr lang="zh-CN" altLang="en-US" sz="1400" b="0">
              <a:solidFill>
                <a:schemeClr val="tx1"/>
              </a:solidFill>
              <a:latin typeface="全真古印體" pitchFamily="1" charset="-120"/>
            </a:endParaRPr>
          </a:p>
        </p:txBody>
      </p:sp>
      <p:sp>
        <p:nvSpPr>
          <p:cNvPr id="12308" name="Text Box 20"/>
          <p:cNvSpPr txBox="1">
            <a:spLocks noChangeArrowheads="1"/>
          </p:cNvSpPr>
          <p:nvPr/>
        </p:nvSpPr>
        <p:spPr bwMode="auto">
          <a:xfrm>
            <a:off x="1498600" y="5138738"/>
            <a:ext cx="758825"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对标高</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尺寸检查</a:t>
            </a:r>
            <a:endParaRPr lang="zh-TW" altLang="en-US" sz="1400" b="0">
              <a:solidFill>
                <a:schemeClr val="tx1"/>
              </a:solidFill>
              <a:latin typeface="全真古印體" pitchFamily="1" charset="-120"/>
            </a:endParaRPr>
          </a:p>
        </p:txBody>
      </p:sp>
      <p:sp>
        <p:nvSpPr>
          <p:cNvPr id="12309" name="Text Box 21"/>
          <p:cNvSpPr txBox="1">
            <a:spLocks noChangeArrowheads="1"/>
          </p:cNvSpPr>
          <p:nvPr/>
        </p:nvSpPr>
        <p:spPr bwMode="auto">
          <a:xfrm>
            <a:off x="833438" y="4645025"/>
            <a:ext cx="760412"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检查基层</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渗漏水</a:t>
            </a:r>
            <a:endParaRPr lang="zh-TW" altLang="en-US" sz="1400" b="0">
              <a:solidFill>
                <a:schemeClr val="tx1"/>
              </a:solidFill>
              <a:latin typeface="全真古印體" pitchFamily="1" charset="-120"/>
            </a:endParaRPr>
          </a:p>
        </p:txBody>
      </p:sp>
      <p:sp>
        <p:nvSpPr>
          <p:cNvPr id="12310" name="Text Box 22"/>
          <p:cNvSpPr txBox="1">
            <a:spLocks noChangeArrowheads="1"/>
          </p:cNvSpPr>
          <p:nvPr/>
        </p:nvSpPr>
        <p:spPr bwMode="auto">
          <a:xfrm>
            <a:off x="703263" y="4953000"/>
            <a:ext cx="220662" cy="482600"/>
          </a:xfrm>
          <a:prstGeom prst="rect">
            <a:avLst/>
          </a:prstGeom>
          <a:noFill/>
          <a:ln w="9525">
            <a:noFill/>
            <a:miter lim="800000"/>
          </a:ln>
          <a:effectLst/>
        </p:spPr>
        <p:txBody>
          <a:bodyPr wrap="none" lIns="56108" tIns="28054" rIns="56108" bIns="28054">
            <a:spAutoFit/>
          </a:bodyPr>
          <a:lstStyle/>
          <a:p>
            <a:pPr algn="l" defTabSz="560070"/>
            <a:endParaRPr lang="zh-CN" altLang="en-US" sz="1400" b="0">
              <a:solidFill>
                <a:schemeClr val="tx1"/>
              </a:solidFill>
              <a:latin typeface="全真古印體" pitchFamily="1" charset="-120"/>
            </a:endParaRPr>
          </a:p>
          <a:p>
            <a:pPr algn="l" defTabSz="560070"/>
            <a:endParaRPr lang="zh-TW" altLang="en-US" sz="1400" b="0">
              <a:solidFill>
                <a:schemeClr val="tx1"/>
              </a:solidFill>
              <a:latin typeface="全真古印體" pitchFamily="1" charset="-120"/>
              <a:ea typeface="全真古印體" pitchFamily="1" charset="-120"/>
            </a:endParaRPr>
          </a:p>
        </p:txBody>
      </p:sp>
      <p:sp>
        <p:nvSpPr>
          <p:cNvPr id="12311" name="Text Box 23"/>
          <p:cNvSpPr txBox="1">
            <a:spLocks noChangeArrowheads="1"/>
          </p:cNvSpPr>
          <p:nvPr/>
        </p:nvSpPr>
        <p:spPr bwMode="auto">
          <a:xfrm>
            <a:off x="1830388" y="4329113"/>
            <a:ext cx="595312"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检查腐</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蚀情况</a:t>
            </a:r>
            <a:endParaRPr lang="zh-CN" altLang="en-US" sz="1400" b="0">
              <a:solidFill>
                <a:schemeClr val="tx1"/>
              </a:solidFill>
              <a:latin typeface="全真古印體" pitchFamily="1" charset="-120"/>
            </a:endParaRPr>
          </a:p>
        </p:txBody>
      </p:sp>
      <p:sp>
        <p:nvSpPr>
          <p:cNvPr id="12312" name="Text Box 24"/>
          <p:cNvSpPr txBox="1">
            <a:spLocks noChangeArrowheads="1"/>
          </p:cNvSpPr>
          <p:nvPr/>
        </p:nvSpPr>
        <p:spPr bwMode="auto">
          <a:xfrm>
            <a:off x="3201988" y="3654425"/>
            <a:ext cx="647700" cy="482600"/>
          </a:xfrm>
          <a:prstGeom prst="rect">
            <a:avLst/>
          </a:prstGeom>
          <a:noFill/>
          <a:ln w="9525">
            <a:noFill/>
            <a:miter lim="800000"/>
          </a:ln>
          <a:effectLst/>
        </p:spPr>
        <p:txBody>
          <a:bodyPr lIns="56108" tIns="28054" rIns="56108" bIns="28054">
            <a:spAutoFit/>
          </a:bodyPr>
          <a:lstStyle/>
          <a:p>
            <a:pPr algn="l" defTabSz="560070"/>
            <a:r>
              <a:rPr lang="zh-CN" altLang="en-US" sz="1400" b="0">
                <a:solidFill>
                  <a:schemeClr val="tx1"/>
                </a:solidFill>
                <a:latin typeface="全真古印體" pitchFamily="1" charset="-120"/>
              </a:rPr>
              <a:t>平整度</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调节</a:t>
            </a:r>
            <a:endParaRPr lang="zh-TW" altLang="en-US" sz="1400" b="0">
              <a:solidFill>
                <a:schemeClr val="tx1"/>
              </a:solidFill>
              <a:latin typeface="全真古印體" pitchFamily="1" charset="-120"/>
            </a:endParaRPr>
          </a:p>
        </p:txBody>
      </p:sp>
      <p:sp>
        <p:nvSpPr>
          <p:cNvPr id="12313" name="Text Box 25"/>
          <p:cNvSpPr txBox="1">
            <a:spLocks noChangeArrowheads="1"/>
          </p:cNvSpPr>
          <p:nvPr/>
        </p:nvSpPr>
        <p:spPr bwMode="auto">
          <a:xfrm>
            <a:off x="2909888" y="4284663"/>
            <a:ext cx="595312" cy="69532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基层板</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安装、</a:t>
            </a:r>
            <a:endParaRPr lang="zh-CN" altLang="en-US" sz="1400" b="0">
              <a:solidFill>
                <a:schemeClr val="tx1"/>
              </a:solidFill>
              <a:latin typeface="全真古印體" pitchFamily="1" charset="-120"/>
            </a:endParaRPr>
          </a:p>
          <a:p>
            <a:pPr algn="l" defTabSz="560070"/>
            <a:endParaRPr lang="zh-TW" altLang="en-US" sz="1400" b="0">
              <a:solidFill>
                <a:schemeClr val="tx1"/>
              </a:solidFill>
              <a:latin typeface="全真古印體" pitchFamily="1" charset="-120"/>
            </a:endParaRPr>
          </a:p>
        </p:txBody>
      </p:sp>
      <p:sp>
        <p:nvSpPr>
          <p:cNvPr id="12314" name="Text Box 26"/>
          <p:cNvSpPr txBox="1">
            <a:spLocks noChangeArrowheads="1"/>
          </p:cNvSpPr>
          <p:nvPr/>
        </p:nvSpPr>
        <p:spPr bwMode="auto">
          <a:xfrm>
            <a:off x="3327400" y="5049838"/>
            <a:ext cx="430213"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预埋</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安装</a:t>
            </a:r>
            <a:endParaRPr lang="zh-TW" altLang="en-US" sz="1400" b="0">
              <a:solidFill>
                <a:schemeClr val="tx1"/>
              </a:solidFill>
              <a:latin typeface="全真古印體" pitchFamily="1" charset="-120"/>
            </a:endParaRPr>
          </a:p>
        </p:txBody>
      </p:sp>
      <p:sp>
        <p:nvSpPr>
          <p:cNvPr id="12315" name="Text Box 27"/>
          <p:cNvSpPr txBox="1">
            <a:spLocks noChangeArrowheads="1"/>
          </p:cNvSpPr>
          <p:nvPr/>
        </p:nvSpPr>
        <p:spPr bwMode="auto">
          <a:xfrm>
            <a:off x="3446463" y="4751388"/>
            <a:ext cx="103187" cy="269875"/>
          </a:xfrm>
          <a:prstGeom prst="rect">
            <a:avLst/>
          </a:prstGeom>
          <a:noFill/>
          <a:ln w="9525">
            <a:noFill/>
            <a:miter lim="800000"/>
          </a:ln>
          <a:effectLst/>
        </p:spPr>
        <p:txBody>
          <a:bodyPr wrap="none" lIns="56108" tIns="28054" rIns="56108" bIns="28054">
            <a:spAutoFit/>
          </a:bodyPr>
          <a:lstStyle/>
          <a:p>
            <a:pPr algn="l" defTabSz="560070"/>
            <a:endParaRPr lang="zh-TW" altLang="en-US" sz="1400" b="0">
              <a:solidFill>
                <a:schemeClr val="tx1"/>
              </a:solidFill>
              <a:latin typeface="全真古印體" pitchFamily="1" charset="-120"/>
              <a:ea typeface="全真古印體" pitchFamily="1" charset="-120"/>
            </a:endParaRPr>
          </a:p>
        </p:txBody>
      </p:sp>
      <p:sp>
        <p:nvSpPr>
          <p:cNvPr id="12316" name="Text Box 28"/>
          <p:cNvSpPr txBox="1">
            <a:spLocks noChangeArrowheads="1"/>
          </p:cNvSpPr>
          <p:nvPr/>
        </p:nvSpPr>
        <p:spPr bwMode="auto">
          <a:xfrm>
            <a:off x="4010025" y="3429000"/>
            <a:ext cx="593725"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平整度</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校验</a:t>
            </a:r>
            <a:endParaRPr lang="zh-TW" altLang="en-US" sz="1400" b="0">
              <a:solidFill>
                <a:schemeClr val="tx1"/>
              </a:solidFill>
              <a:latin typeface="全真古印體" pitchFamily="1" charset="-120"/>
              <a:ea typeface="全真古印體" pitchFamily="1" charset="-120"/>
            </a:endParaRPr>
          </a:p>
        </p:txBody>
      </p:sp>
      <p:sp>
        <p:nvSpPr>
          <p:cNvPr id="12317" name="Text Box 29"/>
          <p:cNvSpPr txBox="1">
            <a:spLocks noChangeArrowheads="1"/>
          </p:cNvSpPr>
          <p:nvPr/>
        </p:nvSpPr>
        <p:spPr bwMode="auto">
          <a:xfrm>
            <a:off x="4665663" y="4862513"/>
            <a:ext cx="595312" cy="696912"/>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罩面拼</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接检验</a:t>
            </a:r>
            <a:endParaRPr lang="zh-CN" altLang="en-US" sz="1400" b="0">
              <a:solidFill>
                <a:schemeClr val="tx1"/>
              </a:solidFill>
              <a:latin typeface="全真古印體" pitchFamily="1" charset="-120"/>
            </a:endParaRPr>
          </a:p>
          <a:p>
            <a:pPr algn="l" defTabSz="560070"/>
            <a:endParaRPr lang="zh-TW" altLang="en-US" sz="1400" b="0">
              <a:solidFill>
                <a:schemeClr val="tx1"/>
              </a:solidFill>
              <a:latin typeface="全真古印體" pitchFamily="1" charset="-120"/>
            </a:endParaRPr>
          </a:p>
        </p:txBody>
      </p:sp>
      <p:sp>
        <p:nvSpPr>
          <p:cNvPr id="12318" name="Text Box 30"/>
          <p:cNvSpPr txBox="1">
            <a:spLocks noChangeArrowheads="1"/>
          </p:cNvSpPr>
          <p:nvPr/>
        </p:nvSpPr>
        <p:spPr bwMode="auto">
          <a:xfrm>
            <a:off x="3990975" y="4914900"/>
            <a:ext cx="1063625" cy="482600"/>
          </a:xfrm>
          <a:prstGeom prst="rect">
            <a:avLst/>
          </a:prstGeom>
          <a:noFill/>
          <a:ln w="9525">
            <a:noFill/>
            <a:miter lim="800000"/>
          </a:ln>
          <a:effectLst/>
        </p:spPr>
        <p:txBody>
          <a:bodyPr lIns="56108" tIns="28054" rIns="56108" bIns="28054">
            <a:spAutoFit/>
          </a:bodyPr>
          <a:lstStyle/>
          <a:p>
            <a:pPr algn="l" defTabSz="560070"/>
            <a:r>
              <a:rPr lang="zh-CN" altLang="en-US" sz="1400" b="0">
                <a:solidFill>
                  <a:schemeClr val="tx1"/>
                </a:solidFill>
                <a:latin typeface="全真古印體" pitchFamily="1" charset="-120"/>
              </a:rPr>
              <a:t>罩面板</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安装</a:t>
            </a:r>
            <a:endParaRPr lang="zh-TW" altLang="en-US" sz="1400" b="0">
              <a:solidFill>
                <a:schemeClr val="tx1"/>
              </a:solidFill>
              <a:latin typeface="全真古印體" pitchFamily="1" charset="-120"/>
            </a:endParaRPr>
          </a:p>
        </p:txBody>
      </p:sp>
      <p:sp>
        <p:nvSpPr>
          <p:cNvPr id="12319" name="Text Box 31"/>
          <p:cNvSpPr txBox="1">
            <a:spLocks noChangeArrowheads="1"/>
          </p:cNvSpPr>
          <p:nvPr/>
        </p:nvSpPr>
        <p:spPr bwMode="auto">
          <a:xfrm>
            <a:off x="4198938" y="4149725"/>
            <a:ext cx="788987" cy="482600"/>
          </a:xfrm>
          <a:prstGeom prst="rect">
            <a:avLst/>
          </a:prstGeom>
          <a:noFill/>
          <a:ln w="9525">
            <a:noFill/>
            <a:miter lim="800000"/>
          </a:ln>
          <a:effectLst/>
        </p:spPr>
        <p:txBody>
          <a:bodyPr lIns="56108" tIns="28054" rIns="56108" bIns="28054">
            <a:spAutoFit/>
          </a:bodyPr>
          <a:lstStyle/>
          <a:p>
            <a:pPr algn="l" defTabSz="560070"/>
            <a:r>
              <a:rPr lang="zh-CN" altLang="en-US" sz="1400" b="0">
                <a:solidFill>
                  <a:schemeClr val="tx1"/>
                </a:solidFill>
                <a:latin typeface="全真古印體" pitchFamily="1" charset="-120"/>
              </a:rPr>
              <a:t>罩面平</a:t>
            </a:r>
            <a:r>
              <a:rPr lang="zh-CN" altLang="en-US" sz="1400" b="0">
                <a:solidFill>
                  <a:schemeClr val="tx1"/>
                </a:solidFill>
              </a:rPr>
              <a:t>整</a:t>
            </a:r>
            <a:endParaRPr lang="zh-CN" altLang="en-US" sz="1400" b="0">
              <a:solidFill>
                <a:schemeClr val="tx1"/>
              </a:solidFill>
            </a:endParaRPr>
          </a:p>
          <a:p>
            <a:pPr algn="l" defTabSz="560070"/>
            <a:r>
              <a:rPr lang="zh-CN" altLang="en-US" sz="1400" b="0">
                <a:solidFill>
                  <a:schemeClr val="tx1"/>
                </a:solidFill>
                <a:latin typeface="全真古印體" pitchFamily="1" charset="-120"/>
              </a:rPr>
              <a:t>度检验</a:t>
            </a:r>
            <a:endParaRPr lang="zh-CN" altLang="en-US" sz="1400" b="0">
              <a:solidFill>
                <a:schemeClr val="tx1"/>
              </a:solidFill>
              <a:latin typeface="全真古印體" pitchFamily="1" charset="-120"/>
            </a:endParaRPr>
          </a:p>
        </p:txBody>
      </p:sp>
      <p:sp>
        <p:nvSpPr>
          <p:cNvPr id="12320" name="Text Box 32"/>
          <p:cNvSpPr txBox="1">
            <a:spLocks noChangeArrowheads="1"/>
          </p:cNvSpPr>
          <p:nvPr/>
        </p:nvSpPr>
        <p:spPr bwMode="auto">
          <a:xfrm>
            <a:off x="4406900" y="5410200"/>
            <a:ext cx="596900"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罩面安</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装方案</a:t>
            </a:r>
            <a:endParaRPr lang="zh-TW" altLang="en-US" sz="1400" b="0">
              <a:solidFill>
                <a:schemeClr val="tx1"/>
              </a:solidFill>
              <a:latin typeface="全真古印體" pitchFamily="1" charset="-120"/>
            </a:endParaRPr>
          </a:p>
        </p:txBody>
      </p:sp>
      <p:sp>
        <p:nvSpPr>
          <p:cNvPr id="12321" name="Text Box 33"/>
          <p:cNvSpPr txBox="1">
            <a:spLocks noChangeArrowheads="1"/>
          </p:cNvSpPr>
          <p:nvPr/>
        </p:nvSpPr>
        <p:spPr bwMode="auto">
          <a:xfrm>
            <a:off x="5767388" y="3886200"/>
            <a:ext cx="595312" cy="26987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落手清</a:t>
            </a:r>
            <a:endParaRPr lang="zh-CN" altLang="en-US" sz="1400" b="0">
              <a:solidFill>
                <a:schemeClr val="tx1"/>
              </a:solidFill>
              <a:latin typeface="全真古印體" pitchFamily="1" charset="-120"/>
            </a:endParaRPr>
          </a:p>
        </p:txBody>
      </p:sp>
      <p:sp>
        <p:nvSpPr>
          <p:cNvPr id="12322" name="Text Box 34"/>
          <p:cNvSpPr txBox="1">
            <a:spLocks noChangeArrowheads="1"/>
          </p:cNvSpPr>
          <p:nvPr/>
        </p:nvSpPr>
        <p:spPr bwMode="auto">
          <a:xfrm>
            <a:off x="5486400" y="4724400"/>
            <a:ext cx="595313"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消防器</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材配置</a:t>
            </a:r>
            <a:endParaRPr lang="zh-CN" altLang="en-US" sz="1400" b="0">
              <a:solidFill>
                <a:schemeClr val="tx1"/>
              </a:solidFill>
              <a:latin typeface="全真古印體" pitchFamily="1" charset="-120"/>
            </a:endParaRPr>
          </a:p>
        </p:txBody>
      </p:sp>
      <p:sp>
        <p:nvSpPr>
          <p:cNvPr id="12323" name="Text Box 35"/>
          <p:cNvSpPr txBox="1">
            <a:spLocks noChangeArrowheads="1"/>
          </p:cNvSpPr>
          <p:nvPr/>
        </p:nvSpPr>
        <p:spPr bwMode="auto">
          <a:xfrm>
            <a:off x="6318250" y="4464050"/>
            <a:ext cx="593725"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现场消</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防管理</a:t>
            </a:r>
            <a:endParaRPr lang="zh-CN" altLang="en-US" sz="1400" b="0">
              <a:solidFill>
                <a:schemeClr val="tx1"/>
              </a:solidFill>
              <a:latin typeface="全真古印體" pitchFamily="1" charset="-120"/>
            </a:endParaRPr>
          </a:p>
        </p:txBody>
      </p:sp>
      <p:sp>
        <p:nvSpPr>
          <p:cNvPr id="12324" name="Text Box 36"/>
          <p:cNvSpPr txBox="1">
            <a:spLocks noChangeArrowheads="1"/>
          </p:cNvSpPr>
          <p:nvPr/>
        </p:nvSpPr>
        <p:spPr bwMode="auto">
          <a:xfrm>
            <a:off x="6650038" y="3654425"/>
            <a:ext cx="595312"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安全环</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境巡查</a:t>
            </a:r>
            <a:endParaRPr lang="zh-CN" altLang="en-US" sz="1400" b="0">
              <a:solidFill>
                <a:schemeClr val="tx1"/>
              </a:solidFill>
              <a:latin typeface="全真古印體" pitchFamily="1" charset="-120"/>
            </a:endParaRPr>
          </a:p>
        </p:txBody>
      </p:sp>
      <p:sp>
        <p:nvSpPr>
          <p:cNvPr id="12325" name="未知"/>
          <p:cNvSpPr/>
          <p:nvPr/>
        </p:nvSpPr>
        <p:spPr bwMode="auto">
          <a:xfrm>
            <a:off x="1266825" y="736600"/>
            <a:ext cx="914400" cy="2463800"/>
          </a:xfrm>
          <a:custGeom>
            <a:avLst/>
            <a:gdLst>
              <a:gd name="T0" fmla="*/ 914400 w 624"/>
              <a:gd name="T1" fmla="*/ 2463800 h 1552"/>
              <a:gd name="T2" fmla="*/ 0 w 624"/>
              <a:gd name="T3" fmla="*/ 0 h 1552"/>
              <a:gd name="T4" fmla="*/ 0 60000 65536"/>
              <a:gd name="T5" fmla="*/ 0 60000 65536"/>
            </a:gdLst>
            <a:ahLst/>
            <a:cxnLst>
              <a:cxn ang="T4">
                <a:pos x="T0" y="T1"/>
              </a:cxn>
              <a:cxn ang="T5">
                <a:pos x="T2" y="T3"/>
              </a:cxn>
            </a:cxnLst>
            <a:rect l="0" t="0" r="r" b="b"/>
            <a:pathLst>
              <a:path w="624" h="1552">
                <a:moveTo>
                  <a:pt x="624" y="1552"/>
                </a:moveTo>
                <a:lnTo>
                  <a:pt x="0" y="0"/>
                </a:lnTo>
              </a:path>
            </a:pathLst>
          </a:custGeom>
          <a:noFill/>
          <a:ln w="25400" cmpd="sng">
            <a:solidFill>
              <a:schemeClr val="tx1"/>
            </a:solidFill>
            <a:round/>
            <a:headEnd type="triangle" w="med" len="med"/>
          </a:ln>
          <a:effectLst/>
        </p:spPr>
        <p:txBody>
          <a:bodyPr wrap="none" anchor="ctr"/>
          <a:lstStyle/>
          <a:p>
            <a:endParaRPr lang="zh-CN" altLang="en-US"/>
          </a:p>
        </p:txBody>
      </p:sp>
      <p:sp>
        <p:nvSpPr>
          <p:cNvPr id="12326" name="未知"/>
          <p:cNvSpPr/>
          <p:nvPr/>
        </p:nvSpPr>
        <p:spPr bwMode="auto">
          <a:xfrm flipV="1">
            <a:off x="774700" y="3124200"/>
            <a:ext cx="7385050" cy="76200"/>
          </a:xfrm>
          <a:custGeom>
            <a:avLst/>
            <a:gdLst>
              <a:gd name="T0" fmla="*/ 0 w 4602"/>
              <a:gd name="T1" fmla="*/ 0 h 1"/>
              <a:gd name="T2" fmla="*/ 7385050 w 4602"/>
              <a:gd name="T3" fmla="*/ 0 h 1"/>
              <a:gd name="T4" fmla="*/ 0 60000 65536"/>
              <a:gd name="T5" fmla="*/ 0 60000 65536"/>
            </a:gdLst>
            <a:ahLst/>
            <a:cxnLst>
              <a:cxn ang="T4">
                <a:pos x="T0" y="T1"/>
              </a:cxn>
              <a:cxn ang="T5">
                <a:pos x="T2" y="T3"/>
              </a:cxn>
            </a:cxnLst>
            <a:rect l="0" t="0" r="r" b="b"/>
            <a:pathLst>
              <a:path w="4602" h="1">
                <a:moveTo>
                  <a:pt x="0" y="0"/>
                </a:moveTo>
                <a:lnTo>
                  <a:pt x="4602" y="0"/>
                </a:lnTo>
              </a:path>
            </a:pathLst>
          </a:custGeom>
          <a:noFill/>
          <a:ln w="38100" cmpd="sng">
            <a:solidFill>
              <a:schemeClr val="tx1"/>
            </a:solidFill>
            <a:round/>
            <a:tailEnd type="triangle" w="med" len="med"/>
          </a:ln>
          <a:effectLst/>
        </p:spPr>
        <p:txBody>
          <a:bodyPr wrap="none" anchor="ctr"/>
          <a:lstStyle/>
          <a:p>
            <a:endParaRPr lang="zh-CN" altLang="en-US"/>
          </a:p>
        </p:txBody>
      </p:sp>
      <p:sp>
        <p:nvSpPr>
          <p:cNvPr id="12327" name="未知"/>
          <p:cNvSpPr/>
          <p:nvPr/>
        </p:nvSpPr>
        <p:spPr bwMode="auto">
          <a:xfrm>
            <a:off x="1704975" y="1900238"/>
            <a:ext cx="666750" cy="76200"/>
          </a:xfrm>
          <a:custGeom>
            <a:avLst/>
            <a:gdLst>
              <a:gd name="T0" fmla="*/ 666750 w 588"/>
              <a:gd name="T1" fmla="*/ 0 h 1"/>
              <a:gd name="T2" fmla="*/ 0 w 588"/>
              <a:gd name="T3" fmla="*/ 0 h 1"/>
              <a:gd name="T4" fmla="*/ 0 60000 65536"/>
              <a:gd name="T5" fmla="*/ 0 60000 65536"/>
            </a:gdLst>
            <a:ahLst/>
            <a:cxnLst>
              <a:cxn ang="T4">
                <a:pos x="T0" y="T1"/>
              </a:cxn>
              <a:cxn ang="T5">
                <a:pos x="T2" y="T3"/>
              </a:cxn>
            </a:cxnLst>
            <a:rect l="0" t="0" r="r" b="b"/>
            <a:pathLst>
              <a:path w="588" h="1">
                <a:moveTo>
                  <a:pt x="588" y="0"/>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2328" name="未知"/>
          <p:cNvSpPr/>
          <p:nvPr/>
        </p:nvSpPr>
        <p:spPr bwMode="auto">
          <a:xfrm>
            <a:off x="3492500" y="728663"/>
            <a:ext cx="901700" cy="2452687"/>
          </a:xfrm>
          <a:custGeom>
            <a:avLst/>
            <a:gdLst>
              <a:gd name="T0" fmla="*/ 901700 w 615"/>
              <a:gd name="T1" fmla="*/ 2452687 h 1545"/>
              <a:gd name="T2" fmla="*/ 0 w 615"/>
              <a:gd name="T3" fmla="*/ 0 h 1545"/>
              <a:gd name="T4" fmla="*/ 0 60000 65536"/>
              <a:gd name="T5" fmla="*/ 0 60000 65536"/>
            </a:gdLst>
            <a:ahLst/>
            <a:cxnLst>
              <a:cxn ang="T4">
                <a:pos x="T0" y="T1"/>
              </a:cxn>
              <a:cxn ang="T5">
                <a:pos x="T2" y="T3"/>
              </a:cxn>
            </a:cxnLst>
            <a:rect l="0" t="0" r="r" b="b"/>
            <a:pathLst>
              <a:path w="615" h="1545">
                <a:moveTo>
                  <a:pt x="615" y="1545"/>
                </a:moveTo>
                <a:lnTo>
                  <a:pt x="0" y="0"/>
                </a:lnTo>
              </a:path>
            </a:pathLst>
          </a:custGeom>
          <a:noFill/>
          <a:ln w="25400" cmpd="sng">
            <a:solidFill>
              <a:schemeClr val="tx1"/>
            </a:solidFill>
            <a:round/>
            <a:headEnd type="triangle" w="med" len="med"/>
          </a:ln>
          <a:effectLst/>
        </p:spPr>
        <p:txBody>
          <a:bodyPr wrap="none" anchor="ctr"/>
          <a:lstStyle/>
          <a:p>
            <a:endParaRPr lang="zh-CN" altLang="en-US"/>
          </a:p>
        </p:txBody>
      </p:sp>
      <p:sp>
        <p:nvSpPr>
          <p:cNvPr id="12329" name="未知"/>
          <p:cNvSpPr/>
          <p:nvPr/>
        </p:nvSpPr>
        <p:spPr bwMode="auto">
          <a:xfrm>
            <a:off x="2954338" y="1524000"/>
            <a:ext cx="822325" cy="1588"/>
          </a:xfrm>
          <a:custGeom>
            <a:avLst/>
            <a:gdLst>
              <a:gd name="T0" fmla="*/ 0 w 561"/>
              <a:gd name="T1" fmla="*/ 0 h 1"/>
              <a:gd name="T2" fmla="*/ 822325 w 561"/>
              <a:gd name="T3" fmla="*/ 1588 h 1"/>
              <a:gd name="T4" fmla="*/ 0 60000 65536"/>
              <a:gd name="T5" fmla="*/ 0 60000 65536"/>
            </a:gdLst>
            <a:ahLst/>
            <a:cxnLst>
              <a:cxn ang="T4">
                <a:pos x="T0" y="T1"/>
              </a:cxn>
              <a:cxn ang="T5">
                <a:pos x="T2" y="T3"/>
              </a:cxn>
            </a:cxnLst>
            <a:rect l="0" t="0" r="r" b="b"/>
            <a:pathLst>
              <a:path w="561" h="1">
                <a:moveTo>
                  <a:pt x="0" y="0"/>
                </a:moveTo>
                <a:lnTo>
                  <a:pt x="561" y="1"/>
                </a:lnTo>
              </a:path>
            </a:pathLst>
          </a:custGeom>
          <a:noFill/>
          <a:ln w="9525" cmpd="sng">
            <a:solidFill>
              <a:schemeClr val="tx1"/>
            </a:solidFill>
            <a:round/>
            <a:tailEnd type="triangle" w="med" len="med"/>
          </a:ln>
          <a:effectLst/>
        </p:spPr>
        <p:txBody>
          <a:bodyPr wrap="none" anchor="ctr"/>
          <a:lstStyle/>
          <a:p>
            <a:endParaRPr lang="zh-CN" altLang="en-US"/>
          </a:p>
        </p:txBody>
      </p:sp>
      <p:sp>
        <p:nvSpPr>
          <p:cNvPr id="12330" name="未知"/>
          <p:cNvSpPr/>
          <p:nvPr/>
        </p:nvSpPr>
        <p:spPr bwMode="auto">
          <a:xfrm>
            <a:off x="3165475" y="1981200"/>
            <a:ext cx="803275" cy="3175"/>
          </a:xfrm>
          <a:custGeom>
            <a:avLst/>
            <a:gdLst>
              <a:gd name="T0" fmla="*/ 0 w 548"/>
              <a:gd name="T1" fmla="*/ 3175 h 2"/>
              <a:gd name="T2" fmla="*/ 803275 w 548"/>
              <a:gd name="T3" fmla="*/ 0 h 2"/>
              <a:gd name="T4" fmla="*/ 0 60000 65536"/>
              <a:gd name="T5" fmla="*/ 0 60000 65536"/>
            </a:gdLst>
            <a:ahLst/>
            <a:cxnLst>
              <a:cxn ang="T4">
                <a:pos x="T0" y="T1"/>
              </a:cxn>
              <a:cxn ang="T5">
                <a:pos x="T2" y="T3"/>
              </a:cxn>
            </a:cxnLst>
            <a:rect l="0" t="0" r="r" b="b"/>
            <a:pathLst>
              <a:path w="548" h="2">
                <a:moveTo>
                  <a:pt x="0" y="2"/>
                </a:moveTo>
                <a:lnTo>
                  <a:pt x="548"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2331" name="未知"/>
          <p:cNvSpPr/>
          <p:nvPr/>
        </p:nvSpPr>
        <p:spPr bwMode="auto">
          <a:xfrm>
            <a:off x="3635375" y="1196975"/>
            <a:ext cx="692150" cy="4763"/>
          </a:xfrm>
          <a:custGeom>
            <a:avLst/>
            <a:gdLst>
              <a:gd name="T0" fmla="*/ 692150 w 471"/>
              <a:gd name="T1" fmla="*/ 0 h 3"/>
              <a:gd name="T2" fmla="*/ 0 w 471"/>
              <a:gd name="T3" fmla="*/ 4763 h 3"/>
              <a:gd name="T4" fmla="*/ 0 60000 65536"/>
              <a:gd name="T5" fmla="*/ 0 60000 65536"/>
            </a:gdLst>
            <a:ahLst/>
            <a:cxnLst>
              <a:cxn ang="T4">
                <a:pos x="T0" y="T1"/>
              </a:cxn>
              <a:cxn ang="T5">
                <a:pos x="T2" y="T3"/>
              </a:cxn>
            </a:cxnLst>
            <a:rect l="0" t="0" r="r" b="b"/>
            <a:pathLst>
              <a:path w="471" h="3">
                <a:moveTo>
                  <a:pt x="471" y="0"/>
                </a:moveTo>
                <a:lnTo>
                  <a:pt x="0" y="3"/>
                </a:lnTo>
              </a:path>
            </a:pathLst>
          </a:custGeom>
          <a:noFill/>
          <a:ln w="9525" cmpd="sng">
            <a:solidFill>
              <a:schemeClr val="tx1"/>
            </a:solidFill>
            <a:round/>
            <a:tailEnd type="triangle" w="med" len="med"/>
          </a:ln>
          <a:effectLst/>
        </p:spPr>
        <p:txBody>
          <a:bodyPr wrap="none" anchor="ctr"/>
          <a:lstStyle/>
          <a:p>
            <a:endParaRPr lang="zh-CN" altLang="en-US"/>
          </a:p>
        </p:txBody>
      </p:sp>
      <p:sp>
        <p:nvSpPr>
          <p:cNvPr id="12332" name="Line 44"/>
          <p:cNvSpPr>
            <a:spLocks noChangeShapeType="1"/>
          </p:cNvSpPr>
          <p:nvPr/>
        </p:nvSpPr>
        <p:spPr bwMode="auto">
          <a:xfrm flipH="1">
            <a:off x="3924300" y="1844675"/>
            <a:ext cx="703263" cy="0"/>
          </a:xfrm>
          <a:prstGeom prst="line">
            <a:avLst/>
          </a:prstGeom>
          <a:noFill/>
          <a:ln w="9525">
            <a:solidFill>
              <a:schemeClr val="tx1"/>
            </a:solidFill>
            <a:round/>
            <a:tailEnd type="triangle" w="med" len="med"/>
          </a:ln>
          <a:effectLst/>
        </p:spPr>
        <p:txBody>
          <a:bodyPr wrap="none" anchor="ctr"/>
          <a:lstStyle/>
          <a:p>
            <a:endParaRPr lang="zh-CN" altLang="en-US"/>
          </a:p>
        </p:txBody>
      </p:sp>
      <p:sp>
        <p:nvSpPr>
          <p:cNvPr id="12333" name="未知"/>
          <p:cNvSpPr/>
          <p:nvPr/>
        </p:nvSpPr>
        <p:spPr bwMode="auto">
          <a:xfrm>
            <a:off x="5819775" y="638175"/>
            <a:ext cx="952500" cy="2565400"/>
          </a:xfrm>
          <a:custGeom>
            <a:avLst/>
            <a:gdLst>
              <a:gd name="T0" fmla="*/ 952500 w 612"/>
              <a:gd name="T1" fmla="*/ 2565400 h 1548"/>
              <a:gd name="T2" fmla="*/ 0 w 612"/>
              <a:gd name="T3" fmla="*/ 0 h 1548"/>
              <a:gd name="T4" fmla="*/ 0 60000 65536"/>
              <a:gd name="T5" fmla="*/ 0 60000 65536"/>
            </a:gdLst>
            <a:ahLst/>
            <a:cxnLst>
              <a:cxn ang="T4">
                <a:pos x="T0" y="T1"/>
              </a:cxn>
              <a:cxn ang="T5">
                <a:pos x="T2" y="T3"/>
              </a:cxn>
            </a:cxnLst>
            <a:rect l="0" t="0" r="r" b="b"/>
            <a:pathLst>
              <a:path w="612" h="1548">
                <a:moveTo>
                  <a:pt x="612" y="1548"/>
                </a:moveTo>
                <a:lnTo>
                  <a:pt x="0" y="0"/>
                </a:lnTo>
              </a:path>
            </a:pathLst>
          </a:custGeom>
          <a:noFill/>
          <a:ln w="25400" cmpd="sng">
            <a:solidFill>
              <a:schemeClr val="tx1"/>
            </a:solidFill>
            <a:round/>
            <a:headEnd type="triangle" w="med" len="med"/>
          </a:ln>
          <a:effectLst/>
        </p:spPr>
        <p:txBody>
          <a:bodyPr wrap="none" anchor="ctr"/>
          <a:lstStyle/>
          <a:p>
            <a:endParaRPr lang="zh-CN" altLang="en-US"/>
          </a:p>
        </p:txBody>
      </p:sp>
      <p:sp>
        <p:nvSpPr>
          <p:cNvPr id="12334" name="未知"/>
          <p:cNvSpPr/>
          <p:nvPr/>
        </p:nvSpPr>
        <p:spPr bwMode="auto">
          <a:xfrm flipV="1">
            <a:off x="5072063" y="1222375"/>
            <a:ext cx="941387" cy="76200"/>
          </a:xfrm>
          <a:custGeom>
            <a:avLst/>
            <a:gdLst>
              <a:gd name="T0" fmla="*/ 0 w 552"/>
              <a:gd name="T1" fmla="*/ 0 h 1"/>
              <a:gd name="T2" fmla="*/ 941387 w 552"/>
              <a:gd name="T3" fmla="*/ 0 h 1"/>
              <a:gd name="T4" fmla="*/ 0 60000 65536"/>
              <a:gd name="T5" fmla="*/ 0 60000 65536"/>
            </a:gdLst>
            <a:ahLst/>
            <a:cxnLst>
              <a:cxn ang="T4">
                <a:pos x="T0" y="T1"/>
              </a:cxn>
              <a:cxn ang="T5">
                <a:pos x="T2" y="T3"/>
              </a:cxn>
            </a:cxnLst>
            <a:rect l="0" t="0" r="r" b="b"/>
            <a:pathLst>
              <a:path w="552" h="1">
                <a:moveTo>
                  <a:pt x="0" y="0"/>
                </a:moveTo>
                <a:lnTo>
                  <a:pt x="552"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2335" name="未知"/>
          <p:cNvSpPr/>
          <p:nvPr/>
        </p:nvSpPr>
        <p:spPr bwMode="auto">
          <a:xfrm>
            <a:off x="5403850" y="1809750"/>
            <a:ext cx="835025" cy="1588"/>
          </a:xfrm>
          <a:custGeom>
            <a:avLst/>
            <a:gdLst>
              <a:gd name="T0" fmla="*/ 0 w 570"/>
              <a:gd name="T1" fmla="*/ 0 h 1"/>
              <a:gd name="T2" fmla="*/ 835025 w 570"/>
              <a:gd name="T3" fmla="*/ 0 h 1"/>
              <a:gd name="T4" fmla="*/ 0 60000 65536"/>
              <a:gd name="T5" fmla="*/ 0 60000 65536"/>
            </a:gdLst>
            <a:ahLst/>
            <a:cxnLst>
              <a:cxn ang="T4">
                <a:pos x="T0" y="T1"/>
              </a:cxn>
              <a:cxn ang="T5">
                <a:pos x="T2" y="T3"/>
              </a:cxn>
            </a:cxnLst>
            <a:rect l="0" t="0" r="r" b="b"/>
            <a:pathLst>
              <a:path w="570" h="1">
                <a:moveTo>
                  <a:pt x="0" y="0"/>
                </a:moveTo>
                <a:lnTo>
                  <a:pt x="57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2336" name="未知"/>
          <p:cNvSpPr/>
          <p:nvPr/>
        </p:nvSpPr>
        <p:spPr bwMode="auto">
          <a:xfrm>
            <a:off x="5362575" y="2798763"/>
            <a:ext cx="1270000" cy="77787"/>
          </a:xfrm>
          <a:custGeom>
            <a:avLst/>
            <a:gdLst>
              <a:gd name="T0" fmla="*/ 0 w 561"/>
              <a:gd name="T1" fmla="*/ 0 h 1"/>
              <a:gd name="T2" fmla="*/ 1270000 w 561"/>
              <a:gd name="T3" fmla="*/ 0 h 1"/>
              <a:gd name="T4" fmla="*/ 0 60000 65536"/>
              <a:gd name="T5" fmla="*/ 0 60000 65536"/>
            </a:gdLst>
            <a:ahLst/>
            <a:cxnLst>
              <a:cxn ang="T4">
                <a:pos x="T0" y="T1"/>
              </a:cxn>
              <a:cxn ang="T5">
                <a:pos x="T2" y="T3"/>
              </a:cxn>
            </a:cxnLst>
            <a:rect l="0" t="0" r="r" b="b"/>
            <a:pathLst>
              <a:path w="561" h="1">
                <a:moveTo>
                  <a:pt x="0" y="0"/>
                </a:moveTo>
                <a:lnTo>
                  <a:pt x="561"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2337" name="未知"/>
          <p:cNvSpPr/>
          <p:nvPr/>
        </p:nvSpPr>
        <p:spPr bwMode="auto">
          <a:xfrm>
            <a:off x="6442075" y="2305050"/>
            <a:ext cx="622300" cy="76200"/>
          </a:xfrm>
          <a:custGeom>
            <a:avLst/>
            <a:gdLst>
              <a:gd name="T0" fmla="*/ 622300 w 531"/>
              <a:gd name="T1" fmla="*/ 0 h 1"/>
              <a:gd name="T2" fmla="*/ 0 w 531"/>
              <a:gd name="T3" fmla="*/ 0 h 1"/>
              <a:gd name="T4" fmla="*/ 0 60000 65536"/>
              <a:gd name="T5" fmla="*/ 0 60000 65536"/>
            </a:gdLst>
            <a:ahLst/>
            <a:cxnLst>
              <a:cxn ang="T4">
                <a:pos x="T0" y="T1"/>
              </a:cxn>
              <a:cxn ang="T5">
                <a:pos x="T2" y="T3"/>
              </a:cxn>
            </a:cxnLst>
            <a:rect l="0" t="0" r="r" b="b"/>
            <a:pathLst>
              <a:path w="531" h="1">
                <a:moveTo>
                  <a:pt x="531" y="0"/>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2338" name="未知"/>
          <p:cNvSpPr/>
          <p:nvPr/>
        </p:nvSpPr>
        <p:spPr bwMode="auto">
          <a:xfrm>
            <a:off x="1166813" y="3200400"/>
            <a:ext cx="1243012" cy="2749550"/>
          </a:xfrm>
          <a:custGeom>
            <a:avLst/>
            <a:gdLst>
              <a:gd name="T0" fmla="*/ 1243012 w 879"/>
              <a:gd name="T1" fmla="*/ 0 h 1782"/>
              <a:gd name="T2" fmla="*/ 0 w 879"/>
              <a:gd name="T3" fmla="*/ 2749550 h 1782"/>
              <a:gd name="T4" fmla="*/ 0 60000 65536"/>
              <a:gd name="T5" fmla="*/ 0 60000 65536"/>
            </a:gdLst>
            <a:ahLst/>
            <a:cxnLst>
              <a:cxn ang="T4">
                <a:pos x="T0" y="T1"/>
              </a:cxn>
              <a:cxn ang="T5">
                <a:pos x="T2" y="T3"/>
              </a:cxn>
            </a:cxnLst>
            <a:rect l="0" t="0" r="r" b="b"/>
            <a:pathLst>
              <a:path w="879" h="1782">
                <a:moveTo>
                  <a:pt x="879" y="0"/>
                </a:moveTo>
                <a:lnTo>
                  <a:pt x="0" y="1782"/>
                </a:lnTo>
              </a:path>
            </a:pathLst>
          </a:custGeom>
          <a:noFill/>
          <a:ln w="25400" cmpd="sng">
            <a:solidFill>
              <a:schemeClr val="tx1"/>
            </a:solidFill>
            <a:round/>
            <a:headEnd type="triangle" w="med" len="med"/>
          </a:ln>
          <a:effectLst/>
        </p:spPr>
        <p:txBody>
          <a:bodyPr wrap="none" anchor="ctr"/>
          <a:lstStyle/>
          <a:p>
            <a:endParaRPr lang="zh-CN" altLang="en-US"/>
          </a:p>
        </p:txBody>
      </p:sp>
      <p:sp>
        <p:nvSpPr>
          <p:cNvPr id="12339" name="未知"/>
          <p:cNvSpPr/>
          <p:nvPr/>
        </p:nvSpPr>
        <p:spPr bwMode="auto">
          <a:xfrm>
            <a:off x="844550" y="4876800"/>
            <a:ext cx="800100" cy="76200"/>
          </a:xfrm>
          <a:custGeom>
            <a:avLst/>
            <a:gdLst>
              <a:gd name="T0" fmla="*/ 0 w 450"/>
              <a:gd name="T1" fmla="*/ 0 h 1"/>
              <a:gd name="T2" fmla="*/ 800100 w 450"/>
              <a:gd name="T3" fmla="*/ 0 h 1"/>
              <a:gd name="T4" fmla="*/ 0 60000 65536"/>
              <a:gd name="T5" fmla="*/ 0 60000 65536"/>
            </a:gdLst>
            <a:ahLst/>
            <a:cxnLst>
              <a:cxn ang="T4">
                <a:pos x="T0" y="T1"/>
              </a:cxn>
              <a:cxn ang="T5">
                <a:pos x="T2" y="T3"/>
              </a:cxn>
            </a:cxnLst>
            <a:rect l="0" t="0" r="r" b="b"/>
            <a:pathLst>
              <a:path w="450" h="1">
                <a:moveTo>
                  <a:pt x="0" y="0"/>
                </a:moveTo>
                <a:lnTo>
                  <a:pt x="45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2340" name="未知"/>
          <p:cNvSpPr/>
          <p:nvPr/>
        </p:nvSpPr>
        <p:spPr bwMode="auto">
          <a:xfrm>
            <a:off x="1789113" y="4567238"/>
            <a:ext cx="742950" cy="4762"/>
          </a:xfrm>
          <a:custGeom>
            <a:avLst/>
            <a:gdLst>
              <a:gd name="T0" fmla="*/ 742950 w 507"/>
              <a:gd name="T1" fmla="*/ 4762 h 3"/>
              <a:gd name="T2" fmla="*/ 0 w 507"/>
              <a:gd name="T3" fmla="*/ 0 h 3"/>
              <a:gd name="T4" fmla="*/ 0 60000 65536"/>
              <a:gd name="T5" fmla="*/ 0 60000 65536"/>
            </a:gdLst>
            <a:ahLst/>
            <a:cxnLst>
              <a:cxn ang="T4">
                <a:pos x="T0" y="T1"/>
              </a:cxn>
              <a:cxn ang="T5">
                <a:pos x="T2" y="T3"/>
              </a:cxn>
            </a:cxnLst>
            <a:rect l="0" t="0" r="r" b="b"/>
            <a:pathLst>
              <a:path w="507" h="3">
                <a:moveTo>
                  <a:pt x="507" y="3"/>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2341" name="Line 53"/>
          <p:cNvSpPr>
            <a:spLocks noChangeShapeType="1"/>
          </p:cNvSpPr>
          <p:nvPr/>
        </p:nvSpPr>
        <p:spPr bwMode="auto">
          <a:xfrm flipH="1">
            <a:off x="1416050" y="5410200"/>
            <a:ext cx="773113" cy="0"/>
          </a:xfrm>
          <a:prstGeom prst="line">
            <a:avLst/>
          </a:prstGeom>
          <a:noFill/>
          <a:ln w="9525">
            <a:solidFill>
              <a:schemeClr val="tx1"/>
            </a:solidFill>
            <a:round/>
            <a:tailEnd type="triangle" w="med" len="med"/>
          </a:ln>
          <a:effectLst/>
        </p:spPr>
        <p:txBody>
          <a:bodyPr wrap="none" anchor="ctr"/>
          <a:lstStyle/>
          <a:p>
            <a:endParaRPr lang="zh-CN" altLang="en-US"/>
          </a:p>
        </p:txBody>
      </p:sp>
      <p:sp>
        <p:nvSpPr>
          <p:cNvPr id="12342" name="未知"/>
          <p:cNvSpPr/>
          <p:nvPr/>
        </p:nvSpPr>
        <p:spPr bwMode="auto">
          <a:xfrm>
            <a:off x="2954338" y="3200400"/>
            <a:ext cx="1217612" cy="2743200"/>
          </a:xfrm>
          <a:custGeom>
            <a:avLst/>
            <a:gdLst>
              <a:gd name="T0" fmla="*/ 1217612 w 879"/>
              <a:gd name="T1" fmla="*/ 0 h 1782"/>
              <a:gd name="T2" fmla="*/ 0 w 879"/>
              <a:gd name="T3" fmla="*/ 2743200 h 1782"/>
              <a:gd name="T4" fmla="*/ 0 60000 65536"/>
              <a:gd name="T5" fmla="*/ 0 60000 65536"/>
            </a:gdLst>
            <a:ahLst/>
            <a:cxnLst>
              <a:cxn ang="T4">
                <a:pos x="T0" y="T1"/>
              </a:cxn>
              <a:cxn ang="T5">
                <a:pos x="T2" y="T3"/>
              </a:cxn>
            </a:cxnLst>
            <a:rect l="0" t="0" r="r" b="b"/>
            <a:pathLst>
              <a:path w="879" h="1782">
                <a:moveTo>
                  <a:pt x="879" y="0"/>
                </a:moveTo>
                <a:lnTo>
                  <a:pt x="0" y="1782"/>
                </a:lnTo>
              </a:path>
            </a:pathLst>
          </a:custGeom>
          <a:noFill/>
          <a:ln w="25400" cmpd="sng">
            <a:solidFill>
              <a:schemeClr val="tx1"/>
            </a:solidFill>
            <a:round/>
            <a:headEnd type="triangle" w="med" len="med"/>
          </a:ln>
          <a:effectLst/>
        </p:spPr>
        <p:txBody>
          <a:bodyPr wrap="none" anchor="ctr"/>
          <a:lstStyle/>
          <a:p>
            <a:endParaRPr lang="zh-CN" altLang="en-US"/>
          </a:p>
        </p:txBody>
      </p:sp>
      <p:sp>
        <p:nvSpPr>
          <p:cNvPr id="12343" name="未知"/>
          <p:cNvSpPr/>
          <p:nvPr/>
        </p:nvSpPr>
        <p:spPr bwMode="auto">
          <a:xfrm>
            <a:off x="4219575" y="3200400"/>
            <a:ext cx="1219200" cy="2743200"/>
          </a:xfrm>
          <a:custGeom>
            <a:avLst/>
            <a:gdLst>
              <a:gd name="T0" fmla="*/ 1219200 w 879"/>
              <a:gd name="T1" fmla="*/ 0 h 1782"/>
              <a:gd name="T2" fmla="*/ 0 w 879"/>
              <a:gd name="T3" fmla="*/ 2743200 h 1782"/>
              <a:gd name="T4" fmla="*/ 0 60000 65536"/>
              <a:gd name="T5" fmla="*/ 0 60000 65536"/>
            </a:gdLst>
            <a:ahLst/>
            <a:cxnLst>
              <a:cxn ang="T4">
                <a:pos x="T0" y="T1"/>
              </a:cxn>
              <a:cxn ang="T5">
                <a:pos x="T2" y="T3"/>
              </a:cxn>
            </a:cxnLst>
            <a:rect l="0" t="0" r="r" b="b"/>
            <a:pathLst>
              <a:path w="879" h="1782">
                <a:moveTo>
                  <a:pt x="879" y="0"/>
                </a:moveTo>
                <a:lnTo>
                  <a:pt x="0" y="1782"/>
                </a:lnTo>
              </a:path>
            </a:pathLst>
          </a:custGeom>
          <a:noFill/>
          <a:ln w="25400" cmpd="sng">
            <a:solidFill>
              <a:schemeClr val="tx1"/>
            </a:solidFill>
            <a:round/>
            <a:headEnd type="triangle" w="med" len="med"/>
          </a:ln>
          <a:effectLst/>
        </p:spPr>
        <p:txBody>
          <a:bodyPr wrap="none" anchor="ctr"/>
          <a:lstStyle/>
          <a:p>
            <a:endParaRPr lang="zh-CN" altLang="en-US"/>
          </a:p>
        </p:txBody>
      </p:sp>
      <p:sp>
        <p:nvSpPr>
          <p:cNvPr id="12344" name="未知"/>
          <p:cNvSpPr/>
          <p:nvPr/>
        </p:nvSpPr>
        <p:spPr bwMode="auto">
          <a:xfrm>
            <a:off x="5735638" y="3200400"/>
            <a:ext cx="1109662" cy="2794000"/>
          </a:xfrm>
          <a:custGeom>
            <a:avLst/>
            <a:gdLst>
              <a:gd name="T0" fmla="*/ 1109662 w 879"/>
              <a:gd name="T1" fmla="*/ 0 h 1782"/>
              <a:gd name="T2" fmla="*/ 0 w 879"/>
              <a:gd name="T3" fmla="*/ 2794000 h 1782"/>
              <a:gd name="T4" fmla="*/ 0 60000 65536"/>
              <a:gd name="T5" fmla="*/ 0 60000 65536"/>
            </a:gdLst>
            <a:ahLst/>
            <a:cxnLst>
              <a:cxn ang="T4">
                <a:pos x="T0" y="T1"/>
              </a:cxn>
              <a:cxn ang="T5">
                <a:pos x="T2" y="T3"/>
              </a:cxn>
            </a:cxnLst>
            <a:rect l="0" t="0" r="r" b="b"/>
            <a:pathLst>
              <a:path w="879" h="1782">
                <a:moveTo>
                  <a:pt x="879" y="0"/>
                </a:moveTo>
                <a:lnTo>
                  <a:pt x="0" y="1782"/>
                </a:lnTo>
              </a:path>
            </a:pathLst>
          </a:custGeom>
          <a:noFill/>
          <a:ln w="25400" cmpd="sng">
            <a:solidFill>
              <a:schemeClr val="tx1"/>
            </a:solidFill>
            <a:round/>
            <a:headEnd type="triangle" w="med" len="med"/>
          </a:ln>
          <a:effectLst/>
        </p:spPr>
        <p:txBody>
          <a:bodyPr wrap="none" anchor="ctr"/>
          <a:lstStyle/>
          <a:p>
            <a:endParaRPr lang="zh-CN" altLang="en-US"/>
          </a:p>
        </p:txBody>
      </p:sp>
      <p:sp>
        <p:nvSpPr>
          <p:cNvPr id="12345" name="未知"/>
          <p:cNvSpPr/>
          <p:nvPr/>
        </p:nvSpPr>
        <p:spPr bwMode="auto">
          <a:xfrm flipV="1">
            <a:off x="3938588" y="3581400"/>
            <a:ext cx="628650" cy="107950"/>
          </a:xfrm>
          <a:custGeom>
            <a:avLst/>
            <a:gdLst>
              <a:gd name="T0" fmla="*/ 628650 w 492"/>
              <a:gd name="T1" fmla="*/ 0 h 1"/>
              <a:gd name="T2" fmla="*/ 0 w 492"/>
              <a:gd name="T3" fmla="*/ 0 h 1"/>
              <a:gd name="T4" fmla="*/ 0 60000 65536"/>
              <a:gd name="T5" fmla="*/ 0 60000 65536"/>
            </a:gdLst>
            <a:ahLst/>
            <a:cxnLst>
              <a:cxn ang="T4">
                <a:pos x="T0" y="T1"/>
              </a:cxn>
              <a:cxn ang="T5">
                <a:pos x="T2" y="T3"/>
              </a:cxn>
            </a:cxnLst>
            <a:rect l="0" t="0" r="r" b="b"/>
            <a:pathLst>
              <a:path w="492" h="1">
                <a:moveTo>
                  <a:pt x="492" y="0"/>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2346" name="未知"/>
          <p:cNvSpPr/>
          <p:nvPr/>
        </p:nvSpPr>
        <p:spPr bwMode="auto">
          <a:xfrm>
            <a:off x="3244850" y="5273675"/>
            <a:ext cx="539750" cy="76200"/>
          </a:xfrm>
          <a:custGeom>
            <a:avLst/>
            <a:gdLst>
              <a:gd name="T0" fmla="*/ 539750 w 387"/>
              <a:gd name="T1" fmla="*/ 0 h 1"/>
              <a:gd name="T2" fmla="*/ 0 w 387"/>
              <a:gd name="T3" fmla="*/ 0 h 1"/>
              <a:gd name="T4" fmla="*/ 0 60000 65536"/>
              <a:gd name="T5" fmla="*/ 0 60000 65536"/>
            </a:gdLst>
            <a:ahLst/>
            <a:cxnLst>
              <a:cxn ang="T4">
                <a:pos x="T0" y="T1"/>
              </a:cxn>
              <a:cxn ang="T5">
                <a:pos x="T2" y="T3"/>
              </a:cxn>
            </a:cxnLst>
            <a:rect l="0" t="0" r="r" b="b"/>
            <a:pathLst>
              <a:path w="387" h="1">
                <a:moveTo>
                  <a:pt x="387" y="0"/>
                </a:moveTo>
                <a:lnTo>
                  <a:pt x="0" y="0"/>
                </a:lnTo>
              </a:path>
            </a:pathLst>
          </a:custGeom>
          <a:noFill/>
          <a:ln w="9525" cmpd="sng">
            <a:solidFill>
              <a:srgbClr val="FF0000"/>
            </a:solidFill>
            <a:round/>
            <a:tailEnd type="triangle" w="med" len="med"/>
          </a:ln>
          <a:effectLst/>
        </p:spPr>
        <p:txBody>
          <a:bodyPr wrap="none" anchor="ctr"/>
          <a:lstStyle/>
          <a:p>
            <a:endParaRPr lang="zh-CN" altLang="en-US"/>
          </a:p>
        </p:txBody>
      </p:sp>
      <p:sp>
        <p:nvSpPr>
          <p:cNvPr id="12347" name="Line 59"/>
          <p:cNvSpPr>
            <a:spLocks noChangeShapeType="1"/>
          </p:cNvSpPr>
          <p:nvPr/>
        </p:nvSpPr>
        <p:spPr bwMode="auto">
          <a:xfrm>
            <a:off x="2909888" y="4554538"/>
            <a:ext cx="633412" cy="0"/>
          </a:xfrm>
          <a:prstGeom prst="line">
            <a:avLst/>
          </a:prstGeom>
          <a:noFill/>
          <a:ln w="9525">
            <a:solidFill>
              <a:srgbClr val="FF0000"/>
            </a:solidFill>
            <a:round/>
            <a:tailEnd type="triangle" w="med" len="med"/>
          </a:ln>
          <a:effectLst/>
        </p:spPr>
        <p:txBody>
          <a:bodyPr wrap="none" anchor="ctr"/>
          <a:lstStyle/>
          <a:p>
            <a:endParaRPr lang="zh-CN" altLang="en-US"/>
          </a:p>
        </p:txBody>
      </p:sp>
      <p:sp>
        <p:nvSpPr>
          <p:cNvPr id="12348" name="未知"/>
          <p:cNvSpPr/>
          <p:nvPr/>
        </p:nvSpPr>
        <p:spPr bwMode="auto">
          <a:xfrm>
            <a:off x="3949700" y="5184775"/>
            <a:ext cx="609600" cy="1588"/>
          </a:xfrm>
          <a:custGeom>
            <a:avLst/>
            <a:gdLst>
              <a:gd name="T0" fmla="*/ 0 w 417"/>
              <a:gd name="T1" fmla="*/ 0 h 1"/>
              <a:gd name="T2" fmla="*/ 609600 w 417"/>
              <a:gd name="T3" fmla="*/ 0 h 1"/>
              <a:gd name="T4" fmla="*/ 0 60000 65536"/>
              <a:gd name="T5" fmla="*/ 0 60000 65536"/>
            </a:gdLst>
            <a:ahLst/>
            <a:cxnLst>
              <a:cxn ang="T4">
                <a:pos x="T0" y="T1"/>
              </a:cxn>
              <a:cxn ang="T5">
                <a:pos x="T2" y="T3"/>
              </a:cxn>
            </a:cxnLst>
            <a:rect l="0" t="0" r="r" b="b"/>
            <a:pathLst>
              <a:path w="417" h="1">
                <a:moveTo>
                  <a:pt x="0" y="0"/>
                </a:moveTo>
                <a:lnTo>
                  <a:pt x="417"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2349" name="未知"/>
          <p:cNvSpPr/>
          <p:nvPr/>
        </p:nvSpPr>
        <p:spPr bwMode="auto">
          <a:xfrm>
            <a:off x="5795963" y="4149725"/>
            <a:ext cx="649287" cy="4763"/>
          </a:xfrm>
          <a:custGeom>
            <a:avLst/>
            <a:gdLst>
              <a:gd name="T0" fmla="*/ 0 w 444"/>
              <a:gd name="T1" fmla="*/ 4763 h 3"/>
              <a:gd name="T2" fmla="*/ 649287 w 444"/>
              <a:gd name="T3" fmla="*/ 0 h 3"/>
              <a:gd name="T4" fmla="*/ 0 60000 65536"/>
              <a:gd name="T5" fmla="*/ 0 60000 65536"/>
            </a:gdLst>
            <a:ahLst/>
            <a:cxnLst>
              <a:cxn ang="T4">
                <a:pos x="T0" y="T1"/>
              </a:cxn>
              <a:cxn ang="T5">
                <a:pos x="T2" y="T3"/>
              </a:cxn>
            </a:cxnLst>
            <a:rect l="0" t="0" r="r" b="b"/>
            <a:pathLst>
              <a:path w="444" h="3">
                <a:moveTo>
                  <a:pt x="0" y="3"/>
                </a:moveTo>
                <a:lnTo>
                  <a:pt x="444"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2350" name="未知"/>
          <p:cNvSpPr/>
          <p:nvPr/>
        </p:nvSpPr>
        <p:spPr bwMode="auto">
          <a:xfrm>
            <a:off x="5556250" y="4953000"/>
            <a:ext cx="598488" cy="1588"/>
          </a:xfrm>
          <a:custGeom>
            <a:avLst/>
            <a:gdLst>
              <a:gd name="T0" fmla="*/ 0 w 408"/>
              <a:gd name="T1" fmla="*/ 0 h 1"/>
              <a:gd name="T2" fmla="*/ 598488 w 408"/>
              <a:gd name="T3" fmla="*/ 0 h 1"/>
              <a:gd name="T4" fmla="*/ 0 60000 65536"/>
              <a:gd name="T5" fmla="*/ 0 60000 65536"/>
            </a:gdLst>
            <a:ahLst/>
            <a:cxnLst>
              <a:cxn ang="T4">
                <a:pos x="T0" y="T1"/>
              </a:cxn>
              <a:cxn ang="T5">
                <a:pos x="T2" y="T3"/>
              </a:cxn>
            </a:cxnLst>
            <a:rect l="0" t="0" r="r" b="b"/>
            <a:pathLst>
              <a:path w="408" h="1">
                <a:moveTo>
                  <a:pt x="0" y="0"/>
                </a:moveTo>
                <a:lnTo>
                  <a:pt x="408"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2351" name="未知"/>
          <p:cNvSpPr/>
          <p:nvPr/>
        </p:nvSpPr>
        <p:spPr bwMode="auto">
          <a:xfrm>
            <a:off x="4572000" y="5105400"/>
            <a:ext cx="628650" cy="4763"/>
          </a:xfrm>
          <a:custGeom>
            <a:avLst/>
            <a:gdLst>
              <a:gd name="T0" fmla="*/ 628650 w 429"/>
              <a:gd name="T1" fmla="*/ 4763 h 3"/>
              <a:gd name="T2" fmla="*/ 0 w 429"/>
              <a:gd name="T3" fmla="*/ 0 h 3"/>
              <a:gd name="T4" fmla="*/ 0 60000 65536"/>
              <a:gd name="T5" fmla="*/ 0 60000 65536"/>
            </a:gdLst>
            <a:ahLst/>
            <a:cxnLst>
              <a:cxn ang="T4">
                <a:pos x="T0" y="T1"/>
              </a:cxn>
              <a:cxn ang="T5">
                <a:pos x="T2" y="T3"/>
              </a:cxn>
            </a:cxnLst>
            <a:rect l="0" t="0" r="r" b="b"/>
            <a:pathLst>
              <a:path w="429" h="3">
                <a:moveTo>
                  <a:pt x="429" y="3"/>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2352" name="未知"/>
          <p:cNvSpPr/>
          <p:nvPr/>
        </p:nvSpPr>
        <p:spPr bwMode="auto">
          <a:xfrm>
            <a:off x="6588125" y="3860800"/>
            <a:ext cx="793750" cy="95250"/>
          </a:xfrm>
          <a:custGeom>
            <a:avLst/>
            <a:gdLst>
              <a:gd name="T0" fmla="*/ 793750 w 642"/>
              <a:gd name="T1" fmla="*/ 0 h 1"/>
              <a:gd name="T2" fmla="*/ 0 w 642"/>
              <a:gd name="T3" fmla="*/ 0 h 1"/>
              <a:gd name="T4" fmla="*/ 0 60000 65536"/>
              <a:gd name="T5" fmla="*/ 0 60000 65536"/>
            </a:gdLst>
            <a:ahLst/>
            <a:cxnLst>
              <a:cxn ang="T4">
                <a:pos x="T0" y="T1"/>
              </a:cxn>
              <a:cxn ang="T5">
                <a:pos x="T2" y="T3"/>
              </a:cxn>
            </a:cxnLst>
            <a:rect l="0" t="0" r="r" b="b"/>
            <a:pathLst>
              <a:path w="642" h="1">
                <a:moveTo>
                  <a:pt x="642" y="0"/>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2353" name="未知"/>
          <p:cNvSpPr/>
          <p:nvPr/>
        </p:nvSpPr>
        <p:spPr bwMode="auto">
          <a:xfrm>
            <a:off x="6261100" y="4689475"/>
            <a:ext cx="596900" cy="76200"/>
          </a:xfrm>
          <a:custGeom>
            <a:avLst/>
            <a:gdLst>
              <a:gd name="T0" fmla="*/ 596900 w 750"/>
              <a:gd name="T1" fmla="*/ 0 h 1"/>
              <a:gd name="T2" fmla="*/ 0 w 750"/>
              <a:gd name="T3" fmla="*/ 0 h 1"/>
              <a:gd name="T4" fmla="*/ 0 60000 65536"/>
              <a:gd name="T5" fmla="*/ 0 60000 65536"/>
            </a:gdLst>
            <a:ahLst/>
            <a:cxnLst>
              <a:cxn ang="T4">
                <a:pos x="T0" y="T1"/>
              </a:cxn>
              <a:cxn ang="T5">
                <a:pos x="T2" y="T3"/>
              </a:cxn>
            </a:cxnLst>
            <a:rect l="0" t="0" r="r" b="b"/>
            <a:pathLst>
              <a:path w="750" h="1">
                <a:moveTo>
                  <a:pt x="750" y="0"/>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2354" name="Text Box 66"/>
          <p:cNvSpPr txBox="1">
            <a:spLocks noChangeArrowheads="1"/>
          </p:cNvSpPr>
          <p:nvPr/>
        </p:nvSpPr>
        <p:spPr bwMode="auto">
          <a:xfrm>
            <a:off x="5147310" y="6544310"/>
            <a:ext cx="3968750" cy="363220"/>
          </a:xfrm>
          <a:prstGeom prst="rect">
            <a:avLst/>
          </a:prstGeom>
          <a:noFill/>
          <a:ln w="9525">
            <a:noFill/>
            <a:miter lim="800000"/>
          </a:ln>
          <a:effectLst/>
        </p:spPr>
        <p:txBody>
          <a:bodyPr wrap="square" lIns="56108" tIns="28054" rIns="56108" bIns="28054">
            <a:spAutoFit/>
          </a:bodyPr>
          <a:lstStyle/>
          <a:p>
            <a:pPr algn="l" defTabSz="560070"/>
            <a:r>
              <a:rPr lang="zh-CN" altLang="en-US" sz="2000">
                <a:solidFill>
                  <a:schemeClr val="tx1"/>
                </a:solidFill>
                <a:latin typeface="宋体" panose="02010600030101010101" pitchFamily="2" charset="-122"/>
              </a:rPr>
              <a:t>(1)</a:t>
            </a:r>
            <a:r>
              <a:rPr lang="zh-CN" altLang="en-US" sz="2000">
                <a:solidFill>
                  <a:schemeClr val="tx1"/>
                </a:solidFill>
              </a:rPr>
              <a:t>、</a:t>
            </a:r>
            <a:r>
              <a:rPr lang="zh-CN" altLang="en-US" sz="1800">
                <a:solidFill>
                  <a:schemeClr val="tx1"/>
                </a:solidFill>
                <a:latin typeface="宋体" panose="02010600030101010101" pitchFamily="2" charset="-122"/>
              </a:rPr>
              <a:t>木工</a:t>
            </a:r>
            <a:r>
              <a:rPr lang="zh-TW" altLang="en-US" sz="1800">
                <a:solidFill>
                  <a:schemeClr val="tx1"/>
                </a:solidFill>
                <a:latin typeface="宋体" panose="02010600030101010101" pitchFamily="2" charset="-122"/>
              </a:rPr>
              <a:t>工程 施工</a:t>
            </a:r>
            <a:r>
              <a:rPr lang="zh-CN" altLang="en-US" sz="1800">
                <a:solidFill>
                  <a:schemeClr val="tx1"/>
                </a:solidFill>
                <a:latin typeface="宋体" panose="02010600030101010101" pitchFamily="2" charset="-122"/>
              </a:rPr>
              <a:t>品质</a:t>
            </a:r>
            <a:r>
              <a:rPr lang="zh-TW" altLang="en-US" sz="1800">
                <a:solidFill>
                  <a:schemeClr val="tx1"/>
                </a:solidFill>
                <a:latin typeface="宋体" panose="02010600030101010101" pitchFamily="2" charset="-122"/>
              </a:rPr>
              <a:t>特性要因</a:t>
            </a:r>
            <a:r>
              <a:rPr lang="zh-CN" altLang="en-US" sz="1800">
                <a:solidFill>
                  <a:schemeClr val="tx1"/>
                </a:solidFill>
                <a:latin typeface="宋体" panose="02010600030101010101" pitchFamily="2" charset="-122"/>
              </a:rPr>
              <a:t>图</a:t>
            </a:r>
            <a:endParaRPr lang="zh-CN" altLang="en-US" sz="1800">
              <a:solidFill>
                <a:schemeClr val="tx1"/>
              </a:solidFill>
              <a:latin typeface="宋体" panose="02010600030101010101" pitchFamily="2" charset="-122"/>
            </a:endParaRPr>
          </a:p>
        </p:txBody>
      </p:sp>
      <p:sp>
        <p:nvSpPr>
          <p:cNvPr id="12355" name="未知"/>
          <p:cNvSpPr/>
          <p:nvPr/>
        </p:nvSpPr>
        <p:spPr bwMode="auto">
          <a:xfrm>
            <a:off x="4068763" y="2276475"/>
            <a:ext cx="725487" cy="3175"/>
          </a:xfrm>
          <a:custGeom>
            <a:avLst/>
            <a:gdLst>
              <a:gd name="T0" fmla="*/ 725487 w 495"/>
              <a:gd name="T1" fmla="*/ 0 h 1"/>
              <a:gd name="T2" fmla="*/ 0 w 495"/>
              <a:gd name="T3" fmla="*/ 0 h 1"/>
              <a:gd name="T4" fmla="*/ 0 60000 65536"/>
              <a:gd name="T5" fmla="*/ 0 60000 65536"/>
            </a:gdLst>
            <a:ahLst/>
            <a:cxnLst>
              <a:cxn ang="T4">
                <a:pos x="T0" y="T1"/>
              </a:cxn>
              <a:cxn ang="T5">
                <a:pos x="T2" y="T3"/>
              </a:cxn>
            </a:cxnLst>
            <a:rect l="0" t="0" r="r" b="b"/>
            <a:pathLst>
              <a:path w="495" h="1">
                <a:moveTo>
                  <a:pt x="495" y="0"/>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2356" name="Text Box 68"/>
          <p:cNvSpPr txBox="1">
            <a:spLocks noChangeArrowheads="1"/>
          </p:cNvSpPr>
          <p:nvPr/>
        </p:nvSpPr>
        <p:spPr bwMode="auto">
          <a:xfrm>
            <a:off x="1476375" y="1055688"/>
            <a:ext cx="758825"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图纸深化</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设计交底</a:t>
            </a:r>
            <a:endParaRPr lang="zh-TW" altLang="en-US" sz="1400" b="0">
              <a:solidFill>
                <a:schemeClr val="tx1"/>
              </a:solidFill>
              <a:latin typeface="全真古印體" pitchFamily="1" charset="-120"/>
            </a:endParaRPr>
          </a:p>
        </p:txBody>
      </p:sp>
      <p:sp>
        <p:nvSpPr>
          <p:cNvPr id="12357" name="未知"/>
          <p:cNvSpPr/>
          <p:nvPr/>
        </p:nvSpPr>
        <p:spPr bwMode="auto">
          <a:xfrm>
            <a:off x="1476375" y="1295400"/>
            <a:ext cx="690563" cy="4763"/>
          </a:xfrm>
          <a:custGeom>
            <a:avLst/>
            <a:gdLst>
              <a:gd name="T0" fmla="*/ 690563 w 471"/>
              <a:gd name="T1" fmla="*/ 0 h 3"/>
              <a:gd name="T2" fmla="*/ 0 w 471"/>
              <a:gd name="T3" fmla="*/ 4763 h 3"/>
              <a:gd name="T4" fmla="*/ 0 60000 65536"/>
              <a:gd name="T5" fmla="*/ 0 60000 65536"/>
            </a:gdLst>
            <a:ahLst/>
            <a:cxnLst>
              <a:cxn ang="T4">
                <a:pos x="T0" y="T1"/>
              </a:cxn>
              <a:cxn ang="T5">
                <a:pos x="T2" y="T3"/>
              </a:cxn>
            </a:cxnLst>
            <a:rect l="0" t="0" r="r" b="b"/>
            <a:pathLst>
              <a:path w="471" h="3">
                <a:moveTo>
                  <a:pt x="471" y="0"/>
                </a:moveTo>
                <a:lnTo>
                  <a:pt x="0" y="3"/>
                </a:lnTo>
              </a:path>
            </a:pathLst>
          </a:custGeom>
          <a:noFill/>
          <a:ln w="9525" cmpd="sng">
            <a:solidFill>
              <a:srgbClr val="FF0000"/>
            </a:solidFill>
            <a:round/>
            <a:tailEnd type="triangle" w="med" len="med"/>
          </a:ln>
          <a:effectLst/>
        </p:spPr>
        <p:txBody>
          <a:bodyPr wrap="none" anchor="ctr"/>
          <a:lstStyle/>
          <a:p>
            <a:endParaRPr lang="zh-CN" altLang="en-US"/>
          </a:p>
        </p:txBody>
      </p:sp>
      <p:sp>
        <p:nvSpPr>
          <p:cNvPr id="12358" name="未知"/>
          <p:cNvSpPr/>
          <p:nvPr/>
        </p:nvSpPr>
        <p:spPr bwMode="auto">
          <a:xfrm>
            <a:off x="749300" y="1538288"/>
            <a:ext cx="823913" cy="1587"/>
          </a:xfrm>
          <a:custGeom>
            <a:avLst/>
            <a:gdLst>
              <a:gd name="T0" fmla="*/ 0 w 561"/>
              <a:gd name="T1" fmla="*/ 0 h 1"/>
              <a:gd name="T2" fmla="*/ 823913 w 561"/>
              <a:gd name="T3" fmla="*/ 1587 h 1"/>
              <a:gd name="T4" fmla="*/ 0 60000 65536"/>
              <a:gd name="T5" fmla="*/ 0 60000 65536"/>
            </a:gdLst>
            <a:ahLst/>
            <a:cxnLst>
              <a:cxn ang="T4">
                <a:pos x="T0" y="T1"/>
              </a:cxn>
              <a:cxn ang="T5">
                <a:pos x="T2" y="T3"/>
              </a:cxn>
            </a:cxnLst>
            <a:rect l="0" t="0" r="r" b="b"/>
            <a:pathLst>
              <a:path w="561" h="1">
                <a:moveTo>
                  <a:pt x="0" y="0"/>
                </a:moveTo>
                <a:lnTo>
                  <a:pt x="561" y="1"/>
                </a:lnTo>
              </a:path>
            </a:pathLst>
          </a:custGeom>
          <a:noFill/>
          <a:ln w="9525" cmpd="sng">
            <a:solidFill>
              <a:schemeClr val="tx1"/>
            </a:solidFill>
            <a:round/>
            <a:tailEnd type="triangle" w="med" len="med"/>
          </a:ln>
          <a:effectLst/>
        </p:spPr>
        <p:txBody>
          <a:bodyPr wrap="none" anchor="ctr"/>
          <a:lstStyle/>
          <a:p>
            <a:endParaRPr lang="zh-CN" altLang="en-US"/>
          </a:p>
        </p:txBody>
      </p:sp>
      <p:sp>
        <p:nvSpPr>
          <p:cNvPr id="12359" name="未知"/>
          <p:cNvSpPr/>
          <p:nvPr/>
        </p:nvSpPr>
        <p:spPr bwMode="auto">
          <a:xfrm>
            <a:off x="3376613" y="2590800"/>
            <a:ext cx="822325" cy="1588"/>
          </a:xfrm>
          <a:custGeom>
            <a:avLst/>
            <a:gdLst>
              <a:gd name="T0" fmla="*/ 0 w 561"/>
              <a:gd name="T1" fmla="*/ 0 h 1"/>
              <a:gd name="T2" fmla="*/ 822325 w 561"/>
              <a:gd name="T3" fmla="*/ 1588 h 1"/>
              <a:gd name="T4" fmla="*/ 0 60000 65536"/>
              <a:gd name="T5" fmla="*/ 0 60000 65536"/>
            </a:gdLst>
            <a:ahLst/>
            <a:cxnLst>
              <a:cxn ang="T4">
                <a:pos x="T0" y="T1"/>
              </a:cxn>
              <a:cxn ang="T5">
                <a:pos x="T2" y="T3"/>
              </a:cxn>
            </a:cxnLst>
            <a:rect l="0" t="0" r="r" b="b"/>
            <a:pathLst>
              <a:path w="561" h="1">
                <a:moveTo>
                  <a:pt x="0" y="0"/>
                </a:moveTo>
                <a:lnTo>
                  <a:pt x="561" y="1"/>
                </a:lnTo>
              </a:path>
            </a:pathLst>
          </a:custGeom>
          <a:noFill/>
          <a:ln w="9525" cmpd="sng">
            <a:solidFill>
              <a:srgbClr val="FF0000"/>
            </a:solidFill>
            <a:round/>
            <a:tailEnd type="triangle" w="med" len="med"/>
          </a:ln>
          <a:effectLst/>
        </p:spPr>
        <p:txBody>
          <a:bodyPr wrap="none" anchor="ctr"/>
          <a:lstStyle/>
          <a:p>
            <a:endParaRPr lang="zh-CN" altLang="en-US"/>
          </a:p>
        </p:txBody>
      </p:sp>
      <p:sp>
        <p:nvSpPr>
          <p:cNvPr id="12360" name="Text Box 72"/>
          <p:cNvSpPr txBox="1">
            <a:spLocks noChangeArrowheads="1"/>
          </p:cNvSpPr>
          <p:nvPr/>
        </p:nvSpPr>
        <p:spPr bwMode="auto">
          <a:xfrm>
            <a:off x="3376613" y="2362200"/>
            <a:ext cx="595312" cy="69532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现场检</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查材料</a:t>
            </a:r>
            <a:endParaRPr lang="zh-TW" altLang="en-US" sz="1400" b="0">
              <a:solidFill>
                <a:schemeClr val="tx1"/>
              </a:solidFill>
              <a:latin typeface="全真古印體" pitchFamily="1" charset="-120"/>
            </a:endParaRPr>
          </a:p>
          <a:p>
            <a:pPr algn="l" defTabSz="560070"/>
            <a:endParaRPr lang="zh-TW" altLang="en-US" sz="1400" b="0">
              <a:solidFill>
                <a:schemeClr val="tx1"/>
              </a:solidFill>
              <a:latin typeface="全真古印體" pitchFamily="1" charset="-120"/>
              <a:ea typeface="全真古印體" pitchFamily="1" charset="-120"/>
            </a:endParaRPr>
          </a:p>
        </p:txBody>
      </p:sp>
      <p:sp>
        <p:nvSpPr>
          <p:cNvPr id="12361" name="未知"/>
          <p:cNvSpPr/>
          <p:nvPr/>
        </p:nvSpPr>
        <p:spPr bwMode="auto">
          <a:xfrm>
            <a:off x="5984875" y="1133475"/>
            <a:ext cx="1287463" cy="76200"/>
          </a:xfrm>
          <a:custGeom>
            <a:avLst/>
            <a:gdLst>
              <a:gd name="T0" fmla="*/ 1287463 w 453"/>
              <a:gd name="T1" fmla="*/ 0 h 1"/>
              <a:gd name="T2" fmla="*/ 0 w 453"/>
              <a:gd name="T3" fmla="*/ 0 h 1"/>
              <a:gd name="T4" fmla="*/ 0 60000 65536"/>
              <a:gd name="T5" fmla="*/ 0 60000 65536"/>
            </a:gdLst>
            <a:ahLst/>
            <a:cxnLst>
              <a:cxn ang="T4">
                <a:pos x="T0" y="T1"/>
              </a:cxn>
              <a:cxn ang="T5">
                <a:pos x="T2" y="T3"/>
              </a:cxn>
            </a:cxnLst>
            <a:rect l="0" t="0" r="r" b="b"/>
            <a:pathLst>
              <a:path w="453" h="1">
                <a:moveTo>
                  <a:pt x="453" y="0"/>
                </a:moveTo>
                <a:lnTo>
                  <a:pt x="0" y="0"/>
                </a:lnTo>
              </a:path>
            </a:pathLst>
          </a:custGeom>
          <a:noFill/>
          <a:ln w="9525" cmpd="sng">
            <a:solidFill>
              <a:srgbClr val="FF0000"/>
            </a:solidFill>
            <a:round/>
            <a:tailEnd type="triangle" w="med" len="med"/>
          </a:ln>
          <a:effectLst/>
        </p:spPr>
        <p:txBody>
          <a:bodyPr wrap="none" anchor="ctr"/>
          <a:lstStyle/>
          <a:p>
            <a:endParaRPr lang="zh-CN" altLang="en-US"/>
          </a:p>
        </p:txBody>
      </p:sp>
      <p:sp>
        <p:nvSpPr>
          <p:cNvPr id="12362" name="Text Box 74"/>
          <p:cNvSpPr txBox="1">
            <a:spLocks noChangeArrowheads="1"/>
          </p:cNvSpPr>
          <p:nvPr/>
        </p:nvSpPr>
        <p:spPr bwMode="auto">
          <a:xfrm>
            <a:off x="5943600" y="774700"/>
            <a:ext cx="1416050" cy="268288"/>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依照开料计划加工</a:t>
            </a:r>
            <a:endParaRPr lang="zh-TW" altLang="en-US" sz="1400" b="0">
              <a:solidFill>
                <a:schemeClr val="tx1"/>
              </a:solidFill>
              <a:latin typeface="全真古印體" pitchFamily="1" charset="-120"/>
            </a:endParaRPr>
          </a:p>
        </p:txBody>
      </p:sp>
      <p:sp>
        <p:nvSpPr>
          <p:cNvPr id="12363" name="未知"/>
          <p:cNvSpPr/>
          <p:nvPr/>
        </p:nvSpPr>
        <p:spPr bwMode="auto">
          <a:xfrm>
            <a:off x="4241800" y="2889250"/>
            <a:ext cx="723900" cy="1588"/>
          </a:xfrm>
          <a:custGeom>
            <a:avLst/>
            <a:gdLst>
              <a:gd name="T0" fmla="*/ 723900 w 495"/>
              <a:gd name="T1" fmla="*/ 0 h 1"/>
              <a:gd name="T2" fmla="*/ 0 w 495"/>
              <a:gd name="T3" fmla="*/ 0 h 1"/>
              <a:gd name="T4" fmla="*/ 0 60000 65536"/>
              <a:gd name="T5" fmla="*/ 0 60000 65536"/>
            </a:gdLst>
            <a:ahLst/>
            <a:cxnLst>
              <a:cxn ang="T4">
                <a:pos x="T0" y="T1"/>
              </a:cxn>
              <a:cxn ang="T5">
                <a:pos x="T2" y="T3"/>
              </a:cxn>
            </a:cxnLst>
            <a:rect l="0" t="0" r="r" b="b"/>
            <a:pathLst>
              <a:path w="495" h="1">
                <a:moveTo>
                  <a:pt x="495" y="0"/>
                </a:moveTo>
                <a:lnTo>
                  <a:pt x="0" y="0"/>
                </a:lnTo>
              </a:path>
            </a:pathLst>
          </a:custGeom>
          <a:noFill/>
          <a:ln w="9525" cmpd="sng">
            <a:solidFill>
              <a:srgbClr val="FF0000"/>
            </a:solidFill>
            <a:round/>
            <a:tailEnd type="triangle" w="med" len="med"/>
          </a:ln>
          <a:effectLst/>
        </p:spPr>
        <p:txBody>
          <a:bodyPr wrap="none" anchor="ctr"/>
          <a:lstStyle/>
          <a:p>
            <a:endParaRPr lang="zh-CN" altLang="en-US"/>
          </a:p>
        </p:txBody>
      </p:sp>
      <p:sp>
        <p:nvSpPr>
          <p:cNvPr id="12364" name="Text Box 76"/>
          <p:cNvSpPr txBox="1">
            <a:spLocks noChangeArrowheads="1"/>
          </p:cNvSpPr>
          <p:nvPr/>
        </p:nvSpPr>
        <p:spPr bwMode="auto">
          <a:xfrm>
            <a:off x="4364038" y="2663825"/>
            <a:ext cx="595312" cy="482600"/>
          </a:xfrm>
          <a:prstGeom prst="rect">
            <a:avLst/>
          </a:prstGeom>
          <a:noFill/>
          <a:ln w="9525">
            <a:noFill/>
            <a:miter lim="800000"/>
          </a:ln>
          <a:effectLst/>
        </p:spPr>
        <p:txBody>
          <a:bodyPr wrap="none" lIns="56108" tIns="28054" rIns="56108" bIns="28054">
            <a:spAutoFit/>
          </a:bodyPr>
          <a:lstStyle/>
          <a:p>
            <a:pPr algn="l" defTabSz="560070"/>
            <a:r>
              <a:rPr lang="zh-TW" altLang="en-US" sz="1400" b="0">
                <a:solidFill>
                  <a:schemeClr val="tx1"/>
                </a:solidFill>
                <a:latin typeface="全真古印體" pitchFamily="1" charset="-120"/>
                <a:ea typeface="全真古印體" pitchFamily="1" charset="-120"/>
              </a:rPr>
              <a:t>不合格</a:t>
            </a:r>
            <a:endParaRPr lang="zh-TW" altLang="en-US" sz="1400" b="0">
              <a:solidFill>
                <a:schemeClr val="tx1"/>
              </a:solidFill>
              <a:latin typeface="全真古印體" pitchFamily="1" charset="-120"/>
              <a:ea typeface="全真古印體" pitchFamily="1" charset="-120"/>
            </a:endParaRPr>
          </a:p>
          <a:p>
            <a:pPr algn="l" defTabSz="560070"/>
            <a:r>
              <a:rPr lang="zh-CN" altLang="en-US" sz="1400" b="0">
                <a:solidFill>
                  <a:schemeClr val="tx1"/>
                </a:solidFill>
                <a:latin typeface="全真古印體" pitchFamily="1" charset="-120"/>
              </a:rPr>
              <a:t>退场</a:t>
            </a:r>
            <a:endParaRPr lang="zh-CN" altLang="en-US" sz="1400" b="0">
              <a:solidFill>
                <a:schemeClr val="tx1"/>
              </a:solidFill>
              <a:latin typeface="全真古印體" pitchFamily="1" charset="-120"/>
            </a:endParaRPr>
          </a:p>
        </p:txBody>
      </p:sp>
      <p:sp>
        <p:nvSpPr>
          <p:cNvPr id="12365" name="Line 77"/>
          <p:cNvSpPr>
            <a:spLocks noChangeShapeType="1"/>
          </p:cNvSpPr>
          <p:nvPr/>
        </p:nvSpPr>
        <p:spPr bwMode="auto">
          <a:xfrm>
            <a:off x="3076575" y="3924300"/>
            <a:ext cx="774700" cy="0"/>
          </a:xfrm>
          <a:prstGeom prst="line">
            <a:avLst/>
          </a:prstGeom>
          <a:noFill/>
          <a:ln w="9525">
            <a:solidFill>
              <a:srgbClr val="FF0000"/>
            </a:solidFill>
            <a:round/>
            <a:tailEnd type="triangle" w="med" len="med"/>
          </a:ln>
          <a:effectLst/>
        </p:spPr>
        <p:txBody>
          <a:bodyPr/>
          <a:lstStyle/>
          <a:p>
            <a:endParaRPr lang="zh-CN" altLang="en-US"/>
          </a:p>
        </p:txBody>
      </p:sp>
      <p:sp>
        <p:nvSpPr>
          <p:cNvPr id="12366" name="Line 78"/>
          <p:cNvSpPr>
            <a:spLocks noChangeShapeType="1"/>
          </p:cNvSpPr>
          <p:nvPr/>
        </p:nvSpPr>
        <p:spPr bwMode="auto">
          <a:xfrm flipH="1">
            <a:off x="4322763" y="5635625"/>
            <a:ext cx="582612" cy="0"/>
          </a:xfrm>
          <a:prstGeom prst="line">
            <a:avLst/>
          </a:prstGeom>
          <a:noFill/>
          <a:ln w="9525">
            <a:solidFill>
              <a:schemeClr val="tx1"/>
            </a:solidFill>
            <a:round/>
            <a:tailEnd type="triangle" w="med" len="med"/>
          </a:ln>
          <a:effectLst/>
        </p:spPr>
        <p:txBody>
          <a:bodyPr/>
          <a:lstStyle/>
          <a:p>
            <a:endParaRPr lang="zh-CN" altLang="en-US"/>
          </a:p>
        </p:txBody>
      </p:sp>
      <p:sp>
        <p:nvSpPr>
          <p:cNvPr id="12367" name="Line 79"/>
          <p:cNvSpPr>
            <a:spLocks noChangeShapeType="1"/>
          </p:cNvSpPr>
          <p:nvPr/>
        </p:nvSpPr>
        <p:spPr bwMode="auto">
          <a:xfrm>
            <a:off x="4114800" y="4419600"/>
            <a:ext cx="774700" cy="0"/>
          </a:xfrm>
          <a:prstGeom prst="line">
            <a:avLst/>
          </a:prstGeom>
          <a:noFill/>
          <a:ln w="9525">
            <a:solidFill>
              <a:schemeClr val="tx1"/>
            </a:solidFill>
            <a:round/>
            <a:tailEnd type="triangle" w="med" len="med"/>
          </a:ln>
          <a:effectLst/>
        </p:spPr>
        <p:txBody>
          <a:bodyPr/>
          <a:lstStyle/>
          <a:p>
            <a:endParaRPr lang="zh-CN" altLang="en-US"/>
          </a:p>
        </p:txBody>
      </p:sp>
      <p:sp>
        <p:nvSpPr>
          <p:cNvPr id="12368" name="未知"/>
          <p:cNvSpPr/>
          <p:nvPr/>
        </p:nvSpPr>
        <p:spPr bwMode="auto">
          <a:xfrm rot="-120000">
            <a:off x="625475" y="2533650"/>
            <a:ext cx="1362075" cy="76200"/>
          </a:xfrm>
          <a:custGeom>
            <a:avLst/>
            <a:gdLst>
              <a:gd name="T0" fmla="*/ 0 w 561"/>
              <a:gd name="T1" fmla="*/ 0 h 1"/>
              <a:gd name="T2" fmla="*/ 1362075 w 561"/>
              <a:gd name="T3" fmla="*/ 76200 h 1"/>
              <a:gd name="T4" fmla="*/ 0 60000 65536"/>
              <a:gd name="T5" fmla="*/ 0 60000 65536"/>
            </a:gdLst>
            <a:ahLst/>
            <a:cxnLst>
              <a:cxn ang="T4">
                <a:pos x="T0" y="T1"/>
              </a:cxn>
              <a:cxn ang="T5">
                <a:pos x="T2" y="T3"/>
              </a:cxn>
            </a:cxnLst>
            <a:rect l="0" t="0" r="r" b="b"/>
            <a:pathLst>
              <a:path w="561" h="1">
                <a:moveTo>
                  <a:pt x="0" y="0"/>
                </a:moveTo>
                <a:lnTo>
                  <a:pt x="561" y="1"/>
                </a:lnTo>
              </a:path>
            </a:pathLst>
          </a:custGeom>
          <a:noFill/>
          <a:ln w="9525" cap="flat" cmpd="sng">
            <a:solidFill>
              <a:schemeClr val="tx1"/>
            </a:solidFill>
            <a:round/>
            <a:tailEnd type="triangle" w="med" len="med"/>
          </a:ln>
          <a:effectLst/>
        </p:spPr>
        <p:txBody>
          <a:bodyPr wrap="none" anchor="ctr"/>
          <a:lstStyle/>
          <a:p>
            <a:endParaRPr lang="zh-CN" altLang="en-US"/>
          </a:p>
        </p:txBody>
      </p:sp>
      <p:sp>
        <p:nvSpPr>
          <p:cNvPr id="12369" name="未知"/>
          <p:cNvSpPr/>
          <p:nvPr/>
        </p:nvSpPr>
        <p:spPr bwMode="auto">
          <a:xfrm rot="-120000">
            <a:off x="1206500" y="3968750"/>
            <a:ext cx="823913" cy="3175"/>
          </a:xfrm>
          <a:custGeom>
            <a:avLst/>
            <a:gdLst>
              <a:gd name="T0" fmla="*/ 0 w 561"/>
              <a:gd name="T1" fmla="*/ 0 h 1"/>
              <a:gd name="T2" fmla="*/ 823913 w 561"/>
              <a:gd name="T3" fmla="*/ 3175 h 1"/>
              <a:gd name="T4" fmla="*/ 0 60000 65536"/>
              <a:gd name="T5" fmla="*/ 0 60000 65536"/>
            </a:gdLst>
            <a:ahLst/>
            <a:cxnLst>
              <a:cxn ang="T4">
                <a:pos x="T0" y="T1"/>
              </a:cxn>
              <a:cxn ang="T5">
                <a:pos x="T2" y="T3"/>
              </a:cxn>
            </a:cxnLst>
            <a:rect l="0" t="0" r="r" b="b"/>
            <a:pathLst>
              <a:path w="561" h="1">
                <a:moveTo>
                  <a:pt x="0" y="0"/>
                </a:moveTo>
                <a:lnTo>
                  <a:pt x="561" y="1"/>
                </a:lnTo>
              </a:path>
            </a:pathLst>
          </a:custGeom>
          <a:noFill/>
          <a:ln w="9525" cap="flat" cmpd="sng">
            <a:solidFill>
              <a:schemeClr val="tx1"/>
            </a:solidFill>
            <a:round/>
            <a:tailEnd type="triangle" w="med" len="med"/>
          </a:ln>
          <a:effectLst/>
        </p:spPr>
        <p:txBody>
          <a:bodyPr wrap="none" anchor="ctr"/>
          <a:lstStyle/>
          <a:p>
            <a:endParaRPr lang="zh-CN" altLang="en-US"/>
          </a:p>
        </p:txBody>
      </p:sp>
      <p:sp>
        <p:nvSpPr>
          <p:cNvPr id="12370" name="Text Box 82"/>
          <p:cNvSpPr txBox="1">
            <a:spLocks noChangeArrowheads="1"/>
          </p:cNvSpPr>
          <p:nvPr/>
        </p:nvSpPr>
        <p:spPr bwMode="auto">
          <a:xfrm>
            <a:off x="958850" y="3654425"/>
            <a:ext cx="989013" cy="304800"/>
          </a:xfrm>
          <a:prstGeom prst="rect">
            <a:avLst/>
          </a:prstGeom>
          <a:noFill/>
          <a:ln w="9525">
            <a:noFill/>
            <a:miter lim="800000"/>
          </a:ln>
        </p:spPr>
        <p:txBody>
          <a:bodyPr wrap="none">
            <a:spAutoFit/>
          </a:bodyPr>
          <a:lstStyle/>
          <a:p>
            <a:pPr algn="l" eaLnBrk="0" hangingPunct="0"/>
            <a:r>
              <a:rPr lang="zh-CN" altLang="en-US" sz="1400" b="0">
                <a:solidFill>
                  <a:schemeClr val="tx1"/>
                </a:solidFill>
              </a:rPr>
              <a:t>平整度检查</a:t>
            </a:r>
            <a:endParaRPr lang="zh-CN" altLang="en-US" sz="1400" u="sng">
              <a:solidFill>
                <a:schemeClr val="tx1"/>
              </a:solidFill>
              <a:ea typeface="華康新儷粗黑" pitchFamily="2" charset="-120"/>
            </a:endParaRPr>
          </a:p>
        </p:txBody>
      </p:sp>
      <p:sp>
        <p:nvSpPr>
          <p:cNvPr id="12371" name="Text Box 83"/>
          <p:cNvSpPr txBox="1">
            <a:spLocks noChangeArrowheads="1"/>
          </p:cNvSpPr>
          <p:nvPr/>
        </p:nvSpPr>
        <p:spPr bwMode="auto">
          <a:xfrm>
            <a:off x="5237163" y="2438400"/>
            <a:ext cx="1368425" cy="336550"/>
          </a:xfrm>
          <a:prstGeom prst="rect">
            <a:avLst/>
          </a:prstGeom>
          <a:noFill/>
          <a:ln w="9525">
            <a:noFill/>
            <a:miter lim="800000"/>
          </a:ln>
        </p:spPr>
        <p:txBody>
          <a:bodyPr>
            <a:spAutoFit/>
          </a:bodyPr>
          <a:lstStyle/>
          <a:p>
            <a:pPr algn="l" eaLnBrk="0" hangingPunct="0"/>
            <a:r>
              <a:rPr lang="zh-CN" altLang="en-US" sz="1600" b="0">
                <a:solidFill>
                  <a:schemeClr val="tx1"/>
                </a:solidFill>
              </a:rPr>
              <a:t>基层防潮处理</a:t>
            </a:r>
            <a:endParaRPr lang="zh-CN" altLang="en-US" sz="1600" u="sng">
              <a:solidFill>
                <a:schemeClr val="tx1"/>
              </a:solidFill>
            </a:endParaRPr>
          </a:p>
        </p:txBody>
      </p:sp>
      <p:sp>
        <p:nvSpPr>
          <p:cNvPr id="12372" name="Line 84"/>
          <p:cNvSpPr>
            <a:spLocks noChangeShapeType="1"/>
          </p:cNvSpPr>
          <p:nvPr/>
        </p:nvSpPr>
        <p:spPr bwMode="auto">
          <a:xfrm>
            <a:off x="2413000" y="5724525"/>
            <a:ext cx="631825" cy="0"/>
          </a:xfrm>
          <a:prstGeom prst="line">
            <a:avLst/>
          </a:prstGeom>
          <a:noFill/>
          <a:ln w="9525">
            <a:solidFill>
              <a:srgbClr val="FF0000"/>
            </a:solidFill>
            <a:round/>
            <a:tailEnd type="triangle" w="med" len="med"/>
          </a:ln>
          <a:effectLst/>
        </p:spPr>
        <p:txBody>
          <a:bodyPr wrap="none" anchor="ctr"/>
          <a:lstStyle/>
          <a:p>
            <a:endParaRPr lang="zh-CN" altLang="en-US"/>
          </a:p>
        </p:txBody>
      </p:sp>
      <p:sp>
        <p:nvSpPr>
          <p:cNvPr id="12373" name="Text Box 85"/>
          <p:cNvSpPr txBox="1">
            <a:spLocks noChangeArrowheads="1"/>
          </p:cNvSpPr>
          <p:nvPr/>
        </p:nvSpPr>
        <p:spPr bwMode="auto">
          <a:xfrm>
            <a:off x="2209800" y="5283200"/>
            <a:ext cx="825500" cy="457200"/>
          </a:xfrm>
          <a:prstGeom prst="rect">
            <a:avLst/>
          </a:prstGeom>
          <a:noFill/>
          <a:ln w="9525">
            <a:noFill/>
            <a:miter lim="800000"/>
          </a:ln>
          <a:effectLst/>
        </p:spPr>
        <p:txBody>
          <a:bodyPr>
            <a:spAutoFit/>
          </a:bodyPr>
          <a:lstStyle/>
          <a:p>
            <a:pPr algn="l" eaLnBrk="0" hangingPunct="0"/>
            <a:endParaRPr lang="zh-CN" altLang="zh-CN" sz="1800" u="sng">
              <a:solidFill>
                <a:schemeClr val="tx1"/>
              </a:solidFill>
              <a:ea typeface="華康新儷粗黑" pitchFamily="2" charset="-120"/>
            </a:endParaRPr>
          </a:p>
        </p:txBody>
      </p:sp>
      <p:sp>
        <p:nvSpPr>
          <p:cNvPr id="12374" name="Text Box 86"/>
          <p:cNvSpPr txBox="1">
            <a:spLocks noChangeArrowheads="1"/>
          </p:cNvSpPr>
          <p:nvPr/>
        </p:nvSpPr>
        <p:spPr bwMode="auto">
          <a:xfrm>
            <a:off x="8353425" y="1358900"/>
            <a:ext cx="285750" cy="457200"/>
          </a:xfrm>
          <a:prstGeom prst="rect">
            <a:avLst/>
          </a:prstGeom>
          <a:noFill/>
          <a:ln w="9525">
            <a:noFill/>
            <a:miter lim="800000"/>
          </a:ln>
          <a:effectLst/>
        </p:spPr>
        <p:txBody>
          <a:bodyPr wrap="none">
            <a:spAutoFit/>
          </a:bodyPr>
          <a:lstStyle/>
          <a:p>
            <a:pPr algn="l" eaLnBrk="0" hangingPunct="0"/>
            <a:endParaRPr lang="zh-CN" altLang="zh-CN" sz="1800" u="sng">
              <a:solidFill>
                <a:schemeClr val="tx1"/>
              </a:solidFill>
              <a:ea typeface="華康新儷粗黑" pitchFamily="2" charset="-120"/>
            </a:endParaRPr>
          </a:p>
        </p:txBody>
      </p:sp>
      <p:sp>
        <p:nvSpPr>
          <p:cNvPr id="12375" name="Text Box 87"/>
          <p:cNvSpPr txBox="1">
            <a:spLocks noChangeArrowheads="1"/>
          </p:cNvSpPr>
          <p:nvPr/>
        </p:nvSpPr>
        <p:spPr bwMode="auto">
          <a:xfrm>
            <a:off x="2246313" y="5410200"/>
            <a:ext cx="1166812" cy="334963"/>
          </a:xfrm>
          <a:prstGeom prst="rect">
            <a:avLst/>
          </a:prstGeom>
          <a:noFill/>
          <a:ln w="9525">
            <a:noFill/>
            <a:miter lim="800000"/>
          </a:ln>
          <a:effectLst/>
        </p:spPr>
        <p:txBody>
          <a:bodyPr>
            <a:spAutoFit/>
          </a:bodyPr>
          <a:lstStyle/>
          <a:p>
            <a:pPr algn="l" eaLnBrk="0" hangingPunct="0"/>
            <a:r>
              <a:rPr lang="zh-CN" altLang="en-US" sz="1600" b="0">
                <a:solidFill>
                  <a:schemeClr val="tx1"/>
                </a:solidFill>
              </a:rPr>
              <a:t>放线放样</a:t>
            </a:r>
            <a:endParaRPr lang="zh-CN" altLang="en-US" sz="1600" b="0">
              <a:solidFill>
                <a:schemeClr val="tx1"/>
              </a:solidFill>
            </a:endParaRPr>
          </a:p>
        </p:txBody>
      </p:sp>
      <p:sp>
        <p:nvSpPr>
          <p:cNvPr id="12376" name="Text Box 88"/>
          <p:cNvSpPr txBox="1">
            <a:spLocks noChangeArrowheads="1"/>
          </p:cNvSpPr>
          <p:nvPr/>
        </p:nvSpPr>
        <p:spPr bwMode="auto">
          <a:xfrm>
            <a:off x="668338" y="2305050"/>
            <a:ext cx="1250950" cy="268288"/>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机械及辅料计划</a:t>
            </a:r>
            <a:endParaRPr lang="zh-TW" altLang="en-US" sz="1400" b="0">
              <a:solidFill>
                <a:schemeClr val="tx1"/>
              </a:solidFill>
              <a:latin typeface="全真古印體" pitchFamily="1" charset="-12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69634" name="Text Box 2"/>
          <p:cNvSpPr txBox="1">
            <a:spLocks noChangeArrowheads="1"/>
          </p:cNvSpPr>
          <p:nvPr/>
        </p:nvSpPr>
        <p:spPr bwMode="auto">
          <a:xfrm>
            <a:off x="558800" y="28956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七、铝合金与塑钢门窗</a:t>
            </a:r>
            <a:endParaRPr lang="en-US" sz="2400" b="0">
              <a:solidFill>
                <a:srgbClr val="FFFFFF"/>
              </a:solidFill>
              <a:latin typeface="Times New Roman" panose="02020603050405020304" pitchFamily="18" charset="0"/>
              <a:ea typeface="黑体" panose="02010609060101010101" pitchFamily="2" charset="-122"/>
            </a:endParaRPr>
          </a:p>
        </p:txBody>
      </p:sp>
      <p:sp>
        <p:nvSpPr>
          <p:cNvPr id="69635"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G03	</a:t>
            </a:r>
            <a:r>
              <a:rPr lang="zh-CN" altLang="en-US" sz="2200" b="0">
                <a:solidFill>
                  <a:schemeClr val="tx1"/>
                </a:solidFill>
                <a:ea typeface="黑体" panose="02010609060101010101" pitchFamily="2" charset="-122"/>
              </a:rPr>
              <a:t>阳台门底框与室内外地面关系</a:t>
            </a:r>
            <a:endParaRPr lang="zh-CN" altLang="en-US" sz="2200" b="0">
              <a:solidFill>
                <a:schemeClr val="tx1"/>
              </a:solidFill>
              <a:ea typeface="黑体" panose="02010609060101010101" pitchFamily="2" charset="-122"/>
            </a:endParaRPr>
          </a:p>
        </p:txBody>
      </p:sp>
      <p:sp>
        <p:nvSpPr>
          <p:cNvPr id="69636" name="矩形 3"/>
          <p:cNvSpPr>
            <a:spLocks noChangeArrowheads="1"/>
          </p:cNvSpPr>
          <p:nvPr/>
        </p:nvSpPr>
        <p:spPr bwMode="auto">
          <a:xfrm>
            <a:off x="558800" y="4271963"/>
            <a:ext cx="8585200" cy="54292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室内地面低于阳台门底框框料顶部</a:t>
            </a:r>
            <a:r>
              <a:rPr lang="en-US" altLang="zh-CN" sz="1400" b="0">
                <a:solidFill>
                  <a:srgbClr val="000000"/>
                </a:solidFill>
                <a:latin typeface="Times New Roman" panose="02020603050405020304" pitchFamily="18" charset="0"/>
                <a:ea typeface="仿宋" panose="02010609060101010101" pitchFamily="49" charset="-122"/>
              </a:rPr>
              <a:t>10~20mm</a:t>
            </a:r>
            <a:r>
              <a:rPr lang="zh-CN" altLang="en-US" sz="1400" b="0">
                <a:solidFill>
                  <a:srgbClr val="000000"/>
                </a:solidFill>
                <a:latin typeface="Times New Roman" panose="02020603050405020304" pitchFamily="18" charset="0"/>
                <a:ea typeface="仿宋" panose="02010609060101010101" pitchFamily="49" charset="-122"/>
              </a:rPr>
              <a:t>，防止框料积尘；</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阳台地面低于阳台门底框泄水孔</a:t>
            </a:r>
            <a:r>
              <a:rPr lang="en-US" altLang="zh-CN" sz="1400" b="0">
                <a:solidFill>
                  <a:srgbClr val="000000"/>
                </a:solidFill>
                <a:ea typeface="仿宋" panose="02010609060101010101" pitchFamily="49" charset="-122"/>
              </a:rPr>
              <a:t>3mm</a:t>
            </a:r>
            <a:r>
              <a:rPr lang="zh-CN" altLang="en-US" sz="1400" b="0">
                <a:solidFill>
                  <a:srgbClr val="000000"/>
                </a:solidFill>
                <a:ea typeface="仿宋" panose="02010609060101010101" pitchFamily="49" charset="-122"/>
              </a:rPr>
              <a:t>以上，保证泄水孔泄水正常。</a:t>
            </a:r>
            <a:endParaRPr lang="zh-CN" altLang="en-US" sz="1400" b="0">
              <a:solidFill>
                <a:srgbClr val="000000"/>
              </a:solidFill>
              <a:ea typeface="黑体" panose="02010609060101010101" pitchFamily="2" charset="-122"/>
            </a:endParaRPr>
          </a:p>
        </p:txBody>
      </p:sp>
      <p:pic>
        <p:nvPicPr>
          <p:cNvPr id="69637" name="图片 6"/>
          <p:cNvPicPr>
            <a:picLocks noChangeAspect="1" noChangeArrowheads="1"/>
          </p:cNvPicPr>
          <p:nvPr/>
        </p:nvPicPr>
        <p:blipFill>
          <a:blip r:embed="rId2" cstate="print"/>
          <a:srcRect/>
          <a:stretch>
            <a:fillRect/>
          </a:stretch>
        </p:blipFill>
        <p:spPr bwMode="auto">
          <a:xfrm>
            <a:off x="558800" y="1191895"/>
            <a:ext cx="4319588" cy="2879725"/>
          </a:xfrm>
          <a:prstGeom prst="rect">
            <a:avLst/>
          </a:prstGeom>
          <a:noFill/>
          <a:ln w="9525">
            <a:noFill/>
            <a:miter lim="800000"/>
            <a:headEnd/>
            <a:tailEnd/>
          </a:ln>
        </p:spPr>
      </p:pic>
      <p:pic>
        <p:nvPicPr>
          <p:cNvPr id="69638" name="图片 7"/>
          <p:cNvPicPr>
            <a:picLocks noChangeAspect="1" noChangeArrowheads="1"/>
          </p:cNvPicPr>
          <p:nvPr/>
        </p:nvPicPr>
        <p:blipFill>
          <a:blip r:embed="rId3" cstate="print"/>
          <a:srcRect/>
          <a:stretch>
            <a:fillRect/>
          </a:stretch>
        </p:blipFill>
        <p:spPr bwMode="auto">
          <a:xfrm>
            <a:off x="4824413" y="1191895"/>
            <a:ext cx="4319587" cy="2879725"/>
          </a:xfrm>
          <a:prstGeom prst="rect">
            <a:avLst/>
          </a:prstGeom>
          <a:noFill/>
          <a:ln w="9525">
            <a:noFill/>
            <a:miter lim="800000"/>
            <a:headEnd/>
            <a:tailEnd/>
          </a:ln>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70658" name="Text Box 2"/>
          <p:cNvSpPr txBox="1">
            <a:spLocks noChangeArrowheads="1"/>
          </p:cNvSpPr>
          <p:nvPr/>
        </p:nvSpPr>
        <p:spPr bwMode="auto">
          <a:xfrm>
            <a:off x="711835" y="2559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七、铝合金与塑钢门窗</a:t>
            </a:r>
            <a:endParaRPr lang="en-US" sz="2400" b="0">
              <a:solidFill>
                <a:srgbClr val="FFFFFF"/>
              </a:solidFill>
              <a:latin typeface="Times New Roman" panose="02020603050405020304" pitchFamily="18" charset="0"/>
              <a:ea typeface="黑体" panose="02010609060101010101" pitchFamily="2" charset="-122"/>
            </a:endParaRPr>
          </a:p>
        </p:txBody>
      </p:sp>
      <p:sp>
        <p:nvSpPr>
          <p:cNvPr id="70659"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G04	</a:t>
            </a:r>
            <a:r>
              <a:rPr lang="zh-CN" altLang="en-US" sz="2200" b="0">
                <a:solidFill>
                  <a:schemeClr val="tx1"/>
                </a:solidFill>
                <a:ea typeface="黑体" panose="02010609060101010101" pitchFamily="2" charset="-122"/>
              </a:rPr>
              <a:t>门窗框密封</a:t>
            </a:r>
            <a:endParaRPr lang="zh-CN" altLang="en-US" sz="2200" b="0">
              <a:solidFill>
                <a:schemeClr val="tx1"/>
              </a:solidFill>
              <a:ea typeface="黑体" panose="02010609060101010101" pitchFamily="2" charset="-122"/>
            </a:endParaRPr>
          </a:p>
        </p:txBody>
      </p:sp>
      <p:sp>
        <p:nvSpPr>
          <p:cNvPr id="70660" name="矩形 3"/>
          <p:cNvSpPr>
            <a:spLocks noChangeArrowheads="1"/>
          </p:cNvSpPr>
          <p:nvPr/>
        </p:nvSpPr>
        <p:spPr bwMode="auto">
          <a:xfrm>
            <a:off x="558800" y="4271963"/>
            <a:ext cx="8585200" cy="75565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密封胶表面均匀、光滑、顺直，无裂纹，密封条安装完好，不得脱槽；</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密封条与玻璃、玻璃槽口的接触应紧密、平整，严禁玻璃直接接触型材；</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边框固定点有盖帽封闭。</a:t>
            </a:r>
            <a:endParaRPr lang="zh-CN" altLang="en-US" sz="1400" b="0">
              <a:solidFill>
                <a:srgbClr val="000000"/>
              </a:solidFill>
              <a:ea typeface="黑体" panose="02010609060101010101" pitchFamily="2" charset="-122"/>
            </a:endParaRPr>
          </a:p>
        </p:txBody>
      </p:sp>
      <p:pic>
        <p:nvPicPr>
          <p:cNvPr id="70661" name="图片 6"/>
          <p:cNvPicPr>
            <a:picLocks noChangeAspect="1" noChangeArrowheads="1"/>
          </p:cNvPicPr>
          <p:nvPr/>
        </p:nvPicPr>
        <p:blipFill>
          <a:blip r:embed="rId2" cstate="print"/>
          <a:srcRect/>
          <a:stretch>
            <a:fillRect/>
          </a:stretch>
        </p:blipFill>
        <p:spPr bwMode="auto">
          <a:xfrm>
            <a:off x="988695" y="981075"/>
            <a:ext cx="1919288" cy="2879725"/>
          </a:xfrm>
          <a:prstGeom prst="rect">
            <a:avLst/>
          </a:prstGeom>
          <a:noFill/>
          <a:ln w="9525">
            <a:noFill/>
            <a:miter lim="800000"/>
            <a:headEnd/>
            <a:tailEnd/>
          </a:ln>
        </p:spPr>
      </p:pic>
      <p:pic>
        <p:nvPicPr>
          <p:cNvPr id="70662" name="图片 7"/>
          <p:cNvPicPr>
            <a:picLocks noChangeAspect="1" noChangeArrowheads="1"/>
          </p:cNvPicPr>
          <p:nvPr/>
        </p:nvPicPr>
        <p:blipFill>
          <a:blip r:embed="rId3" cstate="print"/>
          <a:srcRect/>
          <a:stretch>
            <a:fillRect/>
          </a:stretch>
        </p:blipFill>
        <p:spPr bwMode="auto">
          <a:xfrm>
            <a:off x="3830638" y="981075"/>
            <a:ext cx="4319587" cy="2879725"/>
          </a:xfrm>
          <a:prstGeom prst="rect">
            <a:avLst/>
          </a:prstGeom>
          <a:noFill/>
          <a:ln w="9525">
            <a:noFill/>
            <a:miter lim="800000"/>
            <a:headEnd/>
            <a:tailEnd/>
          </a:ln>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71682" name="Text Box 2"/>
          <p:cNvSpPr txBox="1">
            <a:spLocks noChangeArrowheads="1"/>
          </p:cNvSpPr>
          <p:nvPr/>
        </p:nvSpPr>
        <p:spPr bwMode="auto">
          <a:xfrm>
            <a:off x="558800" y="26416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七、铝合金与塑钢门窗</a:t>
            </a:r>
            <a:endParaRPr lang="en-US" sz="2400" b="0">
              <a:solidFill>
                <a:srgbClr val="FFFFFF"/>
              </a:solidFill>
              <a:latin typeface="Times New Roman" panose="02020603050405020304" pitchFamily="18" charset="0"/>
              <a:ea typeface="黑体" panose="02010609060101010101" pitchFamily="2" charset="-122"/>
            </a:endParaRPr>
          </a:p>
        </p:txBody>
      </p:sp>
      <p:sp>
        <p:nvSpPr>
          <p:cNvPr id="71683"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G05	</a:t>
            </a:r>
            <a:r>
              <a:rPr lang="zh-CN" altLang="en-US" sz="2200" b="0">
                <a:solidFill>
                  <a:schemeClr val="tx1"/>
                </a:solidFill>
                <a:ea typeface="黑体" panose="02010609060101010101" pitchFamily="2" charset="-122"/>
              </a:rPr>
              <a:t>特种门窗</a:t>
            </a:r>
            <a:endParaRPr lang="zh-CN" altLang="en-US" sz="2200" b="0">
              <a:solidFill>
                <a:schemeClr val="tx1"/>
              </a:solidFill>
              <a:ea typeface="黑体" panose="02010609060101010101" pitchFamily="2" charset="-122"/>
            </a:endParaRPr>
          </a:p>
        </p:txBody>
      </p:sp>
      <p:sp>
        <p:nvSpPr>
          <p:cNvPr id="71684" name="矩形 3"/>
          <p:cNvSpPr>
            <a:spLocks noChangeArrowheads="1"/>
          </p:cNvSpPr>
          <p:nvPr/>
        </p:nvSpPr>
        <p:spPr bwMode="auto">
          <a:xfrm>
            <a:off x="558800" y="4292600"/>
            <a:ext cx="8585200" cy="96837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玻璃门开启装置灵活灵敏；</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防火门五金、机械装置对称整齐；</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消防箱门与墙面装饰相结合；</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当管井门平墙面安装时，需在周边设置封口线。</a:t>
            </a:r>
            <a:endParaRPr lang="zh-CN" altLang="en-US" sz="1400" b="0">
              <a:solidFill>
                <a:srgbClr val="000000"/>
              </a:solidFill>
              <a:ea typeface="黑体" panose="02010609060101010101" pitchFamily="2" charset="-122"/>
            </a:endParaRPr>
          </a:p>
        </p:txBody>
      </p:sp>
      <p:pic>
        <p:nvPicPr>
          <p:cNvPr id="71685" name="图片 6"/>
          <p:cNvPicPr>
            <a:picLocks noChangeAspect="1" noChangeArrowheads="1"/>
          </p:cNvPicPr>
          <p:nvPr/>
        </p:nvPicPr>
        <p:blipFill>
          <a:blip r:embed="rId2" cstate="print"/>
          <a:srcRect/>
          <a:stretch>
            <a:fillRect/>
          </a:stretch>
        </p:blipFill>
        <p:spPr bwMode="auto">
          <a:xfrm>
            <a:off x="558800" y="956945"/>
            <a:ext cx="4319588" cy="2879725"/>
          </a:xfrm>
          <a:prstGeom prst="rect">
            <a:avLst/>
          </a:prstGeom>
          <a:noFill/>
          <a:ln w="9525">
            <a:noFill/>
            <a:miter lim="800000"/>
            <a:headEnd/>
            <a:tailEnd/>
          </a:ln>
        </p:spPr>
      </p:pic>
      <p:pic>
        <p:nvPicPr>
          <p:cNvPr id="71686" name="图片 7"/>
          <p:cNvPicPr>
            <a:picLocks noChangeAspect="1" noChangeArrowheads="1"/>
          </p:cNvPicPr>
          <p:nvPr/>
        </p:nvPicPr>
        <p:blipFill>
          <a:blip r:embed="rId3" cstate="print"/>
          <a:srcRect/>
          <a:stretch>
            <a:fillRect/>
          </a:stretch>
        </p:blipFill>
        <p:spPr bwMode="auto">
          <a:xfrm>
            <a:off x="4878388" y="956945"/>
            <a:ext cx="4319587" cy="2879725"/>
          </a:xfrm>
          <a:prstGeom prst="rect">
            <a:avLst/>
          </a:prstGeom>
          <a:noFill/>
          <a:ln w="9525">
            <a:noFill/>
            <a:miter lim="800000"/>
            <a:headEnd/>
            <a:tailEnd/>
          </a:ln>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72706" name="Text Box 2"/>
          <p:cNvSpPr txBox="1">
            <a:spLocks noChangeArrowheads="1"/>
          </p:cNvSpPr>
          <p:nvPr/>
        </p:nvSpPr>
        <p:spPr bwMode="auto">
          <a:xfrm>
            <a:off x="668020" y="28956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八、木地板</a:t>
            </a:r>
            <a:endParaRPr lang="en-US" sz="2400" b="0">
              <a:solidFill>
                <a:srgbClr val="FFFFFF"/>
              </a:solidFill>
              <a:latin typeface="Times New Roman" panose="02020603050405020304" pitchFamily="18" charset="0"/>
              <a:ea typeface="黑体" panose="02010609060101010101" pitchFamily="2" charset="-122"/>
            </a:endParaRPr>
          </a:p>
        </p:txBody>
      </p:sp>
      <p:sp>
        <p:nvSpPr>
          <p:cNvPr id="72707"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H01	</a:t>
            </a:r>
            <a:r>
              <a:rPr lang="zh-CN" altLang="en-US" sz="2200" b="0">
                <a:solidFill>
                  <a:schemeClr val="tx1"/>
                </a:solidFill>
                <a:ea typeface="黑体" panose="02010609060101010101" pitchFamily="2" charset="-122"/>
              </a:rPr>
              <a:t>木地板整体观感</a:t>
            </a:r>
            <a:endParaRPr lang="zh-CN" altLang="en-US" sz="2200" b="0">
              <a:solidFill>
                <a:schemeClr val="tx1"/>
              </a:solidFill>
              <a:ea typeface="黑体" panose="02010609060101010101" pitchFamily="2" charset="-122"/>
            </a:endParaRPr>
          </a:p>
        </p:txBody>
      </p:sp>
      <p:sp>
        <p:nvSpPr>
          <p:cNvPr id="72708" name="矩形 3"/>
          <p:cNvSpPr>
            <a:spLocks noChangeArrowheads="1"/>
          </p:cNvSpPr>
          <p:nvPr/>
        </p:nvSpPr>
        <p:spPr bwMode="auto">
          <a:xfrm>
            <a:off x="558800" y="3716338"/>
            <a:ext cx="8585200" cy="181927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对于走廊、过道等部位，宜顺着行走的方向铺设；对于室内房间，优先参考顺光方向排放，接着参考以垂直于进门方向排放；</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地板色泽均匀，表面洁净，无划痕、沾污、刨痕、刨茬、毛刺，排版无大小头；</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地板铺设牢固，无松动，行走时无异响，接头处不起拱，无冒灰；</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扣条顺直</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无翘曲</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光滑通顺</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接缝严密</a:t>
            </a:r>
            <a:r>
              <a:rPr lang="en-US" altLang="zh-CN" sz="1400" b="0">
                <a:solidFill>
                  <a:srgbClr val="000000"/>
                </a:solidFill>
                <a:latin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无透漏；</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踢脚线表面平整清洁，缝隙均匀，高度一致，无明显色差、划痕、碰伤，与基层结合牢固，无松动；</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地板铺装前，必须运输至铺装房间内开包放置</a:t>
            </a:r>
            <a:r>
              <a:rPr lang="en-US" altLang="zh-CN" sz="1400" b="0">
                <a:solidFill>
                  <a:srgbClr val="000000"/>
                </a:solidFill>
                <a:latin typeface="Times New Roman" panose="02020603050405020304" pitchFamily="18" charset="0"/>
                <a:ea typeface="仿宋" panose="02010609060101010101" pitchFamily="49" charset="-122"/>
              </a:rPr>
              <a:t>48</a:t>
            </a:r>
            <a:r>
              <a:rPr lang="zh-CN" altLang="en-US" sz="1400" b="0">
                <a:solidFill>
                  <a:srgbClr val="000000"/>
                </a:solidFill>
                <a:latin typeface="Times New Roman" panose="02020603050405020304" pitchFamily="18" charset="0"/>
                <a:ea typeface="仿宋" panose="02010609060101010101" pitchFamily="49" charset="-122"/>
              </a:rPr>
              <a:t>小时以上，以便适应环境温度和湿度；</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AutoNum type="arabicPeriod"/>
              <a:tabLst>
                <a:tab pos="228600" algn="l"/>
              </a:tabLst>
            </a:pPr>
            <a:r>
              <a:rPr lang="zh-CN" altLang="en-US" sz="1400" b="0">
                <a:solidFill>
                  <a:srgbClr val="000000"/>
                </a:solidFill>
                <a:ea typeface="仿宋" panose="02010609060101010101" pitchFamily="49" charset="-122"/>
              </a:rPr>
              <a:t>材料进场时需进行色差控制，同批次色号小于三个，铺装前应先进行试铺，分色挑选，避免色差。</a:t>
            </a:r>
            <a:endParaRPr lang="zh-CN" altLang="en-US" sz="1400" b="0">
              <a:solidFill>
                <a:srgbClr val="000000"/>
              </a:solidFill>
              <a:ea typeface="黑体" panose="02010609060101010101" pitchFamily="2" charset="-122"/>
            </a:endParaRPr>
          </a:p>
        </p:txBody>
      </p:sp>
      <p:pic>
        <p:nvPicPr>
          <p:cNvPr id="72709" name="图片 6"/>
          <p:cNvPicPr>
            <a:picLocks noChangeAspect="1" noChangeArrowheads="1"/>
          </p:cNvPicPr>
          <p:nvPr/>
        </p:nvPicPr>
        <p:blipFill>
          <a:blip r:embed="rId2" cstate="print"/>
          <a:srcRect/>
          <a:stretch>
            <a:fillRect/>
          </a:stretch>
        </p:blipFill>
        <p:spPr bwMode="auto">
          <a:xfrm>
            <a:off x="668020" y="909955"/>
            <a:ext cx="4210685" cy="2806700"/>
          </a:xfrm>
          <a:prstGeom prst="rect">
            <a:avLst/>
          </a:prstGeom>
          <a:noFill/>
          <a:ln w="9525">
            <a:noFill/>
            <a:miter lim="800000"/>
            <a:headEnd/>
            <a:tailEnd/>
          </a:ln>
        </p:spPr>
      </p:pic>
      <p:pic>
        <p:nvPicPr>
          <p:cNvPr id="72710" name="图片 7"/>
          <p:cNvPicPr>
            <a:picLocks noChangeAspect="1" noChangeArrowheads="1"/>
          </p:cNvPicPr>
          <p:nvPr/>
        </p:nvPicPr>
        <p:blipFill>
          <a:blip r:embed="rId3" cstate="print"/>
          <a:srcRect/>
          <a:stretch>
            <a:fillRect/>
          </a:stretch>
        </p:blipFill>
        <p:spPr bwMode="auto">
          <a:xfrm>
            <a:off x="4878705" y="910590"/>
            <a:ext cx="4208780" cy="2806065"/>
          </a:xfrm>
          <a:prstGeom prst="rect">
            <a:avLst/>
          </a:prstGeom>
          <a:noFill/>
          <a:ln w="9525">
            <a:noFill/>
            <a:miter lim="800000"/>
            <a:headEnd/>
            <a:tailEnd/>
          </a:ln>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73730" name="Text Box 2"/>
          <p:cNvSpPr txBox="1">
            <a:spLocks noChangeArrowheads="1"/>
          </p:cNvSpPr>
          <p:nvPr/>
        </p:nvSpPr>
        <p:spPr bwMode="auto">
          <a:xfrm>
            <a:off x="635000" y="23876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八、木地板</a:t>
            </a:r>
            <a:endParaRPr lang="en-US" sz="2400" b="0">
              <a:solidFill>
                <a:srgbClr val="FFFFFF"/>
              </a:solidFill>
              <a:latin typeface="Times New Roman" panose="02020603050405020304" pitchFamily="18" charset="0"/>
              <a:ea typeface="黑体" panose="02010609060101010101" pitchFamily="2" charset="-122"/>
            </a:endParaRPr>
          </a:p>
        </p:txBody>
      </p:sp>
      <p:sp>
        <p:nvSpPr>
          <p:cNvPr id="73731"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H02	</a:t>
            </a:r>
            <a:r>
              <a:rPr lang="zh-CN" altLang="en-US" sz="2200" b="0">
                <a:solidFill>
                  <a:schemeClr val="tx1"/>
                </a:solidFill>
                <a:ea typeface="黑体" panose="02010609060101010101" pitchFamily="2" charset="-122"/>
              </a:rPr>
              <a:t>木地板拼缝</a:t>
            </a:r>
            <a:endParaRPr lang="zh-CN" altLang="en-US" sz="2200" b="0">
              <a:solidFill>
                <a:schemeClr val="tx1"/>
              </a:solidFill>
              <a:ea typeface="黑体" panose="02010609060101010101" pitchFamily="2" charset="-122"/>
            </a:endParaRPr>
          </a:p>
        </p:txBody>
      </p:sp>
      <p:sp>
        <p:nvSpPr>
          <p:cNvPr id="73732" name="矩形 3"/>
          <p:cNvSpPr>
            <a:spLocks noChangeArrowheads="1"/>
          </p:cNvSpPr>
          <p:nvPr/>
        </p:nvSpPr>
        <p:spPr bwMode="auto">
          <a:xfrm>
            <a:off x="558800" y="3429000"/>
            <a:ext cx="8370570" cy="2676525"/>
          </a:xfrm>
          <a:prstGeom prst="rect">
            <a:avLst/>
          </a:prstGeom>
          <a:solidFill>
            <a:schemeClr val="bg1"/>
          </a:solidFill>
          <a:ln w="25400">
            <a:solidFill>
              <a:srgbClr val="DAEDEF"/>
            </a:solidFill>
            <a:miter lim="800000"/>
          </a:ln>
        </p:spPr>
        <p:txBody>
          <a:bodyPr wrap="square">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木地板采用密封拼贴，强化地板必须榫槽间必须带胶拼贴，防止湿气从地板缝隙间泄露造成地板边缘起翘、起包等现象；</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地板宽度</a:t>
            </a:r>
            <a:r>
              <a:rPr lang="en-US" altLang="zh-CN" sz="1400" b="0">
                <a:solidFill>
                  <a:srgbClr val="000000"/>
                </a:solidFill>
                <a:latin typeface="Times New Roman" panose="02020603050405020304" pitchFamily="18" charset="0"/>
                <a:ea typeface="仿宋" panose="02010609060101010101" pitchFamily="49" charset="-122"/>
              </a:rPr>
              <a:t>&gt;6m</a:t>
            </a:r>
            <a:r>
              <a:rPr lang="zh-CN" altLang="en-US" sz="1400" b="0">
                <a:solidFill>
                  <a:srgbClr val="000000"/>
                </a:solidFill>
                <a:latin typeface="Times New Roman" panose="02020603050405020304" pitchFamily="18" charset="0"/>
                <a:ea typeface="仿宋" panose="02010609060101010101" pitchFamily="49" charset="-122"/>
              </a:rPr>
              <a:t>或地板长度</a:t>
            </a:r>
            <a:r>
              <a:rPr lang="en-US" altLang="zh-CN" sz="1400" b="0">
                <a:solidFill>
                  <a:srgbClr val="000000"/>
                </a:solidFill>
                <a:latin typeface="Times New Roman" panose="02020603050405020304" pitchFamily="18" charset="0"/>
                <a:ea typeface="仿宋" panose="02010609060101010101" pitchFamily="49" charset="-122"/>
              </a:rPr>
              <a:t>&gt;15m</a:t>
            </a:r>
            <a:r>
              <a:rPr lang="zh-CN" altLang="en-US" sz="1400" b="0">
                <a:solidFill>
                  <a:srgbClr val="000000"/>
                </a:solidFill>
                <a:latin typeface="Times New Roman" panose="02020603050405020304" pitchFamily="18" charset="0"/>
                <a:ea typeface="仿宋" panose="02010609060101010101" pitchFamily="49" charset="-122"/>
              </a:rPr>
              <a:t>时，木地板四周均需设置伸缩缝，缝宽</a:t>
            </a:r>
            <a:r>
              <a:rPr lang="en-US" altLang="zh-CN" sz="1400" b="0">
                <a:solidFill>
                  <a:srgbClr val="000000"/>
                </a:solidFill>
                <a:latin typeface="Times New Roman" panose="02020603050405020304" pitchFamily="18" charset="0"/>
                <a:ea typeface="仿宋" panose="02010609060101010101" pitchFamily="49" charset="-122"/>
              </a:rPr>
              <a:t>8~10mm</a:t>
            </a:r>
            <a:r>
              <a:rPr lang="zh-CN" altLang="en-US" sz="1400" b="0">
                <a:solidFill>
                  <a:srgbClr val="000000"/>
                </a:solidFill>
                <a:latin typeface="Times New Roman" panose="02020603050405020304" pitchFamily="18" charset="0"/>
                <a:ea typeface="仿宋" panose="02010609060101010101" pitchFamily="49" charset="-122"/>
              </a:rPr>
              <a:t>；</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木地板与石材</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瓷砖平行铺贴时，需要加收口条，铺贴高度低于石材</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瓷砖倒角</a:t>
            </a:r>
            <a:r>
              <a:rPr lang="en-US" altLang="zh-CN" sz="1400" b="0">
                <a:solidFill>
                  <a:srgbClr val="000000"/>
                </a:solidFill>
                <a:latin typeface="Times New Roman" panose="02020603050405020304" pitchFamily="18" charset="0"/>
                <a:ea typeface="仿宋" panose="02010609060101010101" pitchFamily="49" charset="-122"/>
              </a:rPr>
              <a:t>3*3</a:t>
            </a:r>
            <a:r>
              <a:rPr lang="zh-CN" altLang="en-US" sz="1400" b="0">
                <a:solidFill>
                  <a:srgbClr val="000000"/>
                </a:solidFill>
                <a:latin typeface="Times New Roman" panose="02020603050405020304" pitchFamily="18" charset="0"/>
                <a:ea typeface="仿宋" panose="02010609060101010101" pitchFamily="49" charset="-122"/>
              </a:rPr>
              <a:t>；</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当房间尺寸大于规定要求且存在门槛石，在木地板接缝上设置</a:t>
            </a:r>
            <a:r>
              <a:rPr lang="en-US" altLang="zh-CN" sz="1400" b="0">
                <a:solidFill>
                  <a:srgbClr val="000000"/>
                </a:solidFill>
                <a:latin typeface="Times New Roman" panose="02020603050405020304" pitchFamily="18" charset="0"/>
                <a:ea typeface="仿宋" panose="02010609060101010101" pitchFamily="49" charset="-122"/>
              </a:rPr>
              <a:t>L</a:t>
            </a:r>
            <a:r>
              <a:rPr lang="zh-CN" altLang="en-US" sz="1400" b="0">
                <a:solidFill>
                  <a:srgbClr val="000000"/>
                </a:solidFill>
                <a:latin typeface="Times New Roman" panose="02020603050405020304" pitchFamily="18" charset="0"/>
                <a:ea typeface="仿宋" panose="02010609060101010101" pitchFamily="49" charset="-122"/>
              </a:rPr>
              <a:t>型收边条，收边条长度与门贴板外侧平齐；</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当房间尺寸大于规定要求且无门槛石，伸缩缝设置与门扇关闭状态正下方，并在伸缩缝上设置</a:t>
            </a:r>
            <a:r>
              <a:rPr lang="en-US" altLang="zh-CN" sz="1400" b="0">
                <a:solidFill>
                  <a:srgbClr val="000000"/>
                </a:solidFill>
                <a:latin typeface="Times New Roman" panose="02020603050405020304" pitchFamily="18" charset="0"/>
                <a:ea typeface="仿宋" panose="02010609060101010101" pitchFamily="49" charset="-122"/>
              </a:rPr>
              <a:t>T</a:t>
            </a:r>
            <a:r>
              <a:rPr lang="zh-CN" altLang="en-US" sz="1400" b="0">
                <a:solidFill>
                  <a:srgbClr val="000000"/>
                </a:solidFill>
                <a:latin typeface="Times New Roman" panose="02020603050405020304" pitchFamily="18" charset="0"/>
                <a:ea typeface="仿宋" panose="02010609060101010101" pitchFamily="49" charset="-122"/>
              </a:rPr>
              <a:t>型收边条，保证关闭状态伸缩缝不可见；</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当房间尺寸不大于规定要求，木地板无缝直碰门槛石，门槛石边</a:t>
            </a:r>
            <a:r>
              <a:rPr lang="en-US" altLang="zh-CN" sz="1400" b="0">
                <a:solidFill>
                  <a:srgbClr val="000000"/>
                </a:solidFill>
                <a:latin typeface="Times New Roman" panose="02020603050405020304" pitchFamily="18" charset="0"/>
                <a:ea typeface="仿宋" panose="02010609060101010101" pitchFamily="49" charset="-122"/>
              </a:rPr>
              <a:t>150mm</a:t>
            </a:r>
            <a:r>
              <a:rPr lang="zh-CN" altLang="en-US" sz="1400" b="0">
                <a:solidFill>
                  <a:srgbClr val="000000"/>
                </a:solidFill>
                <a:latin typeface="Times New Roman" panose="02020603050405020304" pitchFamily="18" charset="0"/>
                <a:ea typeface="仿宋" panose="02010609060101010101" pitchFamily="49" charset="-122"/>
              </a:rPr>
              <a:t>范围内木地板环氧树脂胶点粘固定，铺贴高度低于门槛石倒角</a:t>
            </a:r>
            <a:r>
              <a:rPr lang="en-US" altLang="zh-CN" sz="1400" b="0">
                <a:solidFill>
                  <a:srgbClr val="000000"/>
                </a:solidFill>
                <a:latin typeface="Times New Roman" panose="02020603050405020304" pitchFamily="18" charset="0"/>
                <a:ea typeface="仿宋" panose="02010609060101010101" pitchFamily="49" charset="-122"/>
              </a:rPr>
              <a:t>3*3</a:t>
            </a:r>
            <a:r>
              <a:rPr lang="zh-CN" altLang="en-US" sz="1400" b="0">
                <a:solidFill>
                  <a:srgbClr val="000000"/>
                </a:solidFill>
                <a:latin typeface="Times New Roman" panose="02020603050405020304" pitchFamily="18" charset="0"/>
                <a:ea typeface="仿宋" panose="02010609060101010101" pitchFamily="49" charset="-122"/>
              </a:rPr>
              <a:t>；</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地板压条要求安装牢固，无松动，顺直无翘曲，表面无污染，无胶渍痕迹；</a:t>
            </a:r>
            <a:endParaRPr lang="zh-CN" altLang="en-US" sz="1400" b="0">
              <a:solidFill>
                <a:srgbClr val="000000"/>
              </a:solidFill>
              <a:latin typeface="Times New Roman" panose="02020603050405020304" pitchFamily="18" charset="0"/>
              <a:cs typeface="Times New Roman" panose="02020603050405020304" pitchFamily="18" charset="0"/>
            </a:endParaRPr>
          </a:p>
          <a:p>
            <a:pPr marL="0" indent="0" algn="l">
              <a:buFont typeface="Arial" panose="020B0604020202020204" pitchFamily="34" charset="0"/>
              <a:buNone/>
              <a:tabLst>
                <a:tab pos="228600" algn="l"/>
              </a:tabLst>
            </a:pPr>
            <a:endParaRPr lang="zh-CN" altLang="en-US" sz="1400" b="0">
              <a:solidFill>
                <a:srgbClr val="000000"/>
              </a:solidFill>
              <a:ea typeface="黑体" panose="02010609060101010101" pitchFamily="2" charset="-122"/>
            </a:endParaRPr>
          </a:p>
        </p:txBody>
      </p:sp>
      <p:pic>
        <p:nvPicPr>
          <p:cNvPr id="73733" name="图片 6"/>
          <p:cNvPicPr>
            <a:picLocks noChangeAspect="1" noChangeArrowheads="1"/>
          </p:cNvPicPr>
          <p:nvPr/>
        </p:nvPicPr>
        <p:blipFill>
          <a:blip r:embed="rId2" cstate="print"/>
          <a:srcRect/>
          <a:stretch>
            <a:fillRect/>
          </a:stretch>
        </p:blipFill>
        <p:spPr bwMode="auto">
          <a:xfrm>
            <a:off x="1182370" y="965200"/>
            <a:ext cx="3696335" cy="2463800"/>
          </a:xfrm>
          <a:prstGeom prst="rect">
            <a:avLst/>
          </a:prstGeom>
          <a:noFill/>
          <a:ln w="9525">
            <a:noFill/>
            <a:miter lim="800000"/>
            <a:headEnd/>
            <a:tailEnd/>
          </a:ln>
        </p:spPr>
      </p:pic>
      <p:pic>
        <p:nvPicPr>
          <p:cNvPr id="73734" name="图片 7"/>
          <p:cNvPicPr>
            <a:picLocks noChangeAspect="1" noChangeArrowheads="1"/>
          </p:cNvPicPr>
          <p:nvPr/>
        </p:nvPicPr>
        <p:blipFill>
          <a:blip r:embed="rId3" cstate="print"/>
          <a:srcRect/>
          <a:stretch>
            <a:fillRect/>
          </a:stretch>
        </p:blipFill>
        <p:spPr bwMode="auto">
          <a:xfrm>
            <a:off x="4851400" y="948690"/>
            <a:ext cx="3660140" cy="2480310"/>
          </a:xfrm>
          <a:prstGeom prst="rect">
            <a:avLst/>
          </a:prstGeom>
          <a:noFill/>
          <a:ln w="9525">
            <a:noFill/>
            <a:miter lim="800000"/>
            <a:headEnd/>
            <a:tailEnd/>
          </a:ln>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74754" name="Text Box 2"/>
          <p:cNvSpPr txBox="1">
            <a:spLocks noChangeArrowheads="1"/>
          </p:cNvSpPr>
          <p:nvPr/>
        </p:nvSpPr>
        <p:spPr bwMode="auto">
          <a:xfrm>
            <a:off x="770255" y="2051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八、木地板</a:t>
            </a:r>
            <a:endParaRPr lang="en-US" sz="2400" b="0">
              <a:solidFill>
                <a:srgbClr val="FFFFFF"/>
              </a:solidFill>
              <a:latin typeface="Times New Roman" panose="02020603050405020304" pitchFamily="18" charset="0"/>
              <a:ea typeface="黑体" panose="02010609060101010101" pitchFamily="2" charset="-122"/>
            </a:endParaRPr>
          </a:p>
        </p:txBody>
      </p:sp>
      <p:sp>
        <p:nvSpPr>
          <p:cNvPr id="74755"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H03	</a:t>
            </a:r>
            <a:r>
              <a:rPr lang="zh-CN" altLang="en-US" sz="2200" b="0">
                <a:solidFill>
                  <a:schemeClr val="tx1"/>
                </a:solidFill>
                <a:ea typeface="黑体" panose="02010609060101010101" pitchFamily="2" charset="-122"/>
              </a:rPr>
              <a:t>踢脚线与地面缝隙</a:t>
            </a:r>
            <a:endParaRPr lang="zh-CN" altLang="en-US" sz="2200" b="0">
              <a:solidFill>
                <a:schemeClr val="tx1"/>
              </a:solidFill>
              <a:ea typeface="黑体" panose="02010609060101010101" pitchFamily="2" charset="-122"/>
            </a:endParaRPr>
          </a:p>
        </p:txBody>
      </p:sp>
      <p:sp>
        <p:nvSpPr>
          <p:cNvPr id="74756" name="矩形 3"/>
          <p:cNvSpPr>
            <a:spLocks noChangeArrowheads="1"/>
          </p:cNvSpPr>
          <p:nvPr/>
        </p:nvSpPr>
        <p:spPr bwMode="auto">
          <a:xfrm>
            <a:off x="558800" y="4271963"/>
            <a:ext cx="8585200" cy="75565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采用带橡胶防尘条的踢脚线，解决踢脚线与木地板之间缝隙外露缺陷，防止日常使用积灰；</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建议踢脚线采用胶贴踢脚线，采用有钉固定时，踢脚线需预留凹槽，在凹槽内打钉；</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采用</a:t>
            </a:r>
            <a:r>
              <a:rPr lang="en-US" altLang="zh-CN" sz="1400" b="0">
                <a:solidFill>
                  <a:srgbClr val="000000"/>
                </a:solidFill>
                <a:ea typeface="仿宋" panose="02010609060101010101" pitchFamily="49" charset="-122"/>
              </a:rPr>
              <a:t>PVC</a:t>
            </a:r>
            <a:r>
              <a:rPr lang="zh-CN" altLang="en-US" sz="1400" b="0">
                <a:solidFill>
                  <a:srgbClr val="000000"/>
                </a:solidFill>
                <a:ea typeface="仿宋" panose="02010609060101010101" pitchFamily="49" charset="-122"/>
              </a:rPr>
              <a:t>面踢脚线，表面贴</a:t>
            </a:r>
            <a:r>
              <a:rPr lang="en-US" altLang="zh-CN" sz="1400" b="0">
                <a:solidFill>
                  <a:srgbClr val="000000"/>
                </a:solidFill>
                <a:ea typeface="仿宋" panose="02010609060101010101" pitchFamily="49" charset="-122"/>
              </a:rPr>
              <a:t>PU</a:t>
            </a:r>
            <a:r>
              <a:rPr lang="zh-CN" altLang="en-US" sz="1400" b="0">
                <a:solidFill>
                  <a:srgbClr val="000000"/>
                </a:solidFill>
                <a:ea typeface="仿宋" panose="02010609060101010101" pitchFamily="49" charset="-122"/>
              </a:rPr>
              <a:t>膜保护。</a:t>
            </a:r>
            <a:endParaRPr lang="zh-CN" altLang="en-US" sz="1400" b="0">
              <a:solidFill>
                <a:srgbClr val="000000"/>
              </a:solidFill>
              <a:ea typeface="黑体" panose="02010609060101010101" pitchFamily="2" charset="-122"/>
            </a:endParaRPr>
          </a:p>
        </p:txBody>
      </p:sp>
      <p:pic>
        <p:nvPicPr>
          <p:cNvPr id="74757" name="图片 6"/>
          <p:cNvPicPr>
            <a:picLocks noChangeAspect="1" noChangeArrowheads="1"/>
          </p:cNvPicPr>
          <p:nvPr/>
        </p:nvPicPr>
        <p:blipFill>
          <a:blip r:embed="rId2" cstate="print"/>
          <a:srcRect/>
          <a:stretch>
            <a:fillRect/>
          </a:stretch>
        </p:blipFill>
        <p:spPr bwMode="auto">
          <a:xfrm>
            <a:off x="558800" y="1191895"/>
            <a:ext cx="4319588" cy="2879725"/>
          </a:xfrm>
          <a:prstGeom prst="rect">
            <a:avLst/>
          </a:prstGeom>
          <a:noFill/>
          <a:ln w="9525">
            <a:noFill/>
            <a:miter lim="800000"/>
            <a:headEnd/>
            <a:tailEnd/>
          </a:ln>
        </p:spPr>
      </p:pic>
      <p:pic>
        <p:nvPicPr>
          <p:cNvPr id="74758" name="图片 7"/>
          <p:cNvPicPr>
            <a:picLocks noChangeAspect="1" noChangeArrowheads="1"/>
          </p:cNvPicPr>
          <p:nvPr/>
        </p:nvPicPr>
        <p:blipFill>
          <a:blip r:embed="rId3" cstate="print"/>
          <a:srcRect/>
          <a:stretch>
            <a:fillRect/>
          </a:stretch>
        </p:blipFill>
        <p:spPr bwMode="auto">
          <a:xfrm>
            <a:off x="4824413" y="1191578"/>
            <a:ext cx="4319587" cy="2879725"/>
          </a:xfrm>
          <a:prstGeom prst="rect">
            <a:avLst/>
          </a:prstGeom>
          <a:noFill/>
          <a:ln w="9525">
            <a:noFill/>
            <a:miter lim="800000"/>
            <a:headEnd/>
            <a:tailEnd/>
          </a:ln>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75778" name="Text Box 2"/>
          <p:cNvSpPr txBox="1">
            <a:spLocks noChangeArrowheads="1"/>
          </p:cNvSpPr>
          <p:nvPr/>
        </p:nvSpPr>
        <p:spPr bwMode="auto">
          <a:xfrm>
            <a:off x="558800" y="23939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八、木地板</a:t>
            </a:r>
            <a:endParaRPr lang="en-US" sz="2400" b="0">
              <a:solidFill>
                <a:srgbClr val="FFFFFF"/>
              </a:solidFill>
              <a:latin typeface="Times New Roman" panose="02020603050405020304" pitchFamily="18" charset="0"/>
              <a:ea typeface="黑体" panose="02010609060101010101" pitchFamily="2" charset="-122"/>
            </a:endParaRPr>
          </a:p>
        </p:txBody>
      </p:sp>
      <p:sp>
        <p:nvSpPr>
          <p:cNvPr id="75779"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H04	</a:t>
            </a:r>
            <a:r>
              <a:rPr lang="zh-CN" altLang="en-US" sz="2200" b="0">
                <a:solidFill>
                  <a:schemeClr val="tx1"/>
                </a:solidFill>
                <a:ea typeface="黑体" panose="02010609060101010101" pitchFamily="2" charset="-122"/>
              </a:rPr>
              <a:t>木质</a:t>
            </a:r>
            <a:r>
              <a:rPr lang="en-US" altLang="zh-CN" sz="2200" b="0">
                <a:solidFill>
                  <a:schemeClr val="tx1"/>
                </a:solidFill>
                <a:ea typeface="黑体" panose="02010609060101010101" pitchFamily="2" charset="-122"/>
              </a:rPr>
              <a:t>/PVC</a:t>
            </a:r>
            <a:r>
              <a:rPr lang="zh-CN" altLang="en-US" sz="2200" b="0">
                <a:solidFill>
                  <a:schemeClr val="tx1"/>
                </a:solidFill>
                <a:ea typeface="黑体" panose="02010609060101010101" pitchFamily="2" charset="-122"/>
              </a:rPr>
              <a:t>踢脚线与墙离缝</a:t>
            </a:r>
            <a:endParaRPr lang="zh-CN" altLang="en-US" sz="2200" b="0">
              <a:solidFill>
                <a:schemeClr val="tx1"/>
              </a:solidFill>
              <a:ea typeface="黑体" panose="02010609060101010101" pitchFamily="2" charset="-122"/>
            </a:endParaRPr>
          </a:p>
        </p:txBody>
      </p:sp>
      <p:sp>
        <p:nvSpPr>
          <p:cNvPr id="75780" name="矩形 3"/>
          <p:cNvSpPr>
            <a:spLocks noChangeArrowheads="1"/>
          </p:cNvSpPr>
          <p:nvPr/>
        </p:nvSpPr>
        <p:spPr bwMode="auto">
          <a:xfrm>
            <a:off x="558800" y="4271963"/>
            <a:ext cx="8585200" cy="96837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木质</a:t>
            </a:r>
            <a:r>
              <a:rPr lang="en-US" altLang="zh-CN" sz="1400" b="0">
                <a:solidFill>
                  <a:srgbClr val="000000"/>
                </a:solidFill>
                <a:latin typeface="Times New Roman" panose="02020603050405020304" pitchFamily="18" charset="0"/>
                <a:ea typeface="仿宋" panose="02010609060101010101" pitchFamily="49" charset="-122"/>
              </a:rPr>
              <a:t>/PVC</a:t>
            </a:r>
            <a:r>
              <a:rPr lang="zh-CN" altLang="en-US" sz="1400" b="0">
                <a:solidFill>
                  <a:srgbClr val="000000"/>
                </a:solidFill>
                <a:latin typeface="Times New Roman" panose="02020603050405020304" pitchFamily="18" charset="0"/>
                <a:ea typeface="仿宋" panose="02010609060101010101" pitchFamily="49" charset="-122"/>
              </a:rPr>
              <a:t>踢脚线安装前需测量踢脚线顶部墙面平整度不大于</a:t>
            </a:r>
            <a:r>
              <a:rPr lang="en-US" altLang="zh-CN" sz="1400" b="0">
                <a:solidFill>
                  <a:srgbClr val="000000"/>
                </a:solidFill>
                <a:latin typeface="Times New Roman" panose="02020603050405020304" pitchFamily="18" charset="0"/>
                <a:ea typeface="仿宋" panose="02010609060101010101" pitchFamily="49" charset="-122"/>
              </a:rPr>
              <a:t>1mm</a:t>
            </a:r>
            <a:r>
              <a:rPr lang="zh-CN" altLang="en-US" sz="1400" b="0">
                <a:solidFill>
                  <a:srgbClr val="000000"/>
                </a:solidFill>
                <a:latin typeface="Times New Roman" panose="02020603050405020304" pitchFamily="18" charset="0"/>
                <a:ea typeface="仿宋" panose="02010609060101010101" pitchFamily="49" charset="-122"/>
              </a:rPr>
              <a:t>，保证踢脚线与墙离缝；</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木质</a:t>
            </a:r>
            <a:r>
              <a:rPr lang="en-US" altLang="zh-CN" sz="1400" b="0">
                <a:solidFill>
                  <a:srgbClr val="000000"/>
                </a:solidFill>
                <a:latin typeface="Times New Roman" panose="02020603050405020304" pitchFamily="18" charset="0"/>
                <a:ea typeface="仿宋" panose="02010609060101010101" pitchFamily="49" charset="-122"/>
              </a:rPr>
              <a:t>/PVC</a:t>
            </a:r>
            <a:r>
              <a:rPr lang="zh-CN" altLang="en-US" sz="1400" b="0">
                <a:solidFill>
                  <a:srgbClr val="000000"/>
                </a:solidFill>
                <a:latin typeface="Times New Roman" panose="02020603050405020304" pitchFamily="18" charset="0"/>
                <a:ea typeface="仿宋" panose="02010609060101010101" pitchFamily="49" charset="-122"/>
              </a:rPr>
              <a:t>踢脚线需在墙面第一遍面涂或墙纸铺贴完成后方可安装（先墙纸后踢脚线、先踢脚线后墙纸）；</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木质</a:t>
            </a:r>
            <a:r>
              <a:rPr lang="en-US" altLang="zh-CN" sz="1400" b="0">
                <a:solidFill>
                  <a:srgbClr val="000000"/>
                </a:solidFill>
                <a:ea typeface="仿宋" panose="02010609060101010101" pitchFamily="49" charset="-122"/>
              </a:rPr>
              <a:t>/PVC</a:t>
            </a:r>
            <a:r>
              <a:rPr lang="zh-CN" altLang="en-US" sz="1400" b="0">
                <a:solidFill>
                  <a:srgbClr val="000000"/>
                </a:solidFill>
                <a:ea typeface="仿宋" panose="02010609060101010101" pitchFamily="49" charset="-122"/>
              </a:rPr>
              <a:t>踢脚线采用美纹纸保护后方可进行墙面第二遍面涂施工。</a:t>
            </a:r>
            <a:endParaRPr lang="zh-CN" altLang="en-US" sz="1400" b="0">
              <a:solidFill>
                <a:srgbClr val="000000"/>
              </a:solidFill>
              <a:ea typeface="黑体" panose="02010609060101010101" pitchFamily="2" charset="-122"/>
            </a:endParaRPr>
          </a:p>
        </p:txBody>
      </p:sp>
      <p:pic>
        <p:nvPicPr>
          <p:cNvPr id="75781" name="图片 6"/>
          <p:cNvPicPr>
            <a:picLocks noChangeAspect="1" noChangeArrowheads="1"/>
          </p:cNvPicPr>
          <p:nvPr/>
        </p:nvPicPr>
        <p:blipFill>
          <a:blip r:embed="rId2" cstate="print"/>
          <a:srcRect/>
          <a:stretch>
            <a:fillRect/>
          </a:stretch>
        </p:blipFill>
        <p:spPr bwMode="auto">
          <a:xfrm>
            <a:off x="558483" y="1005840"/>
            <a:ext cx="4319587" cy="2879725"/>
          </a:xfrm>
          <a:prstGeom prst="rect">
            <a:avLst/>
          </a:prstGeom>
          <a:noFill/>
          <a:ln w="9525">
            <a:noFill/>
            <a:miter lim="800000"/>
            <a:headEnd/>
            <a:tailEnd/>
          </a:ln>
        </p:spPr>
      </p:pic>
      <p:pic>
        <p:nvPicPr>
          <p:cNvPr id="75782" name="图片 7"/>
          <p:cNvPicPr>
            <a:picLocks noChangeAspect="1" noChangeArrowheads="1"/>
          </p:cNvPicPr>
          <p:nvPr/>
        </p:nvPicPr>
        <p:blipFill>
          <a:blip r:embed="rId3" cstate="print"/>
          <a:srcRect/>
          <a:stretch>
            <a:fillRect/>
          </a:stretch>
        </p:blipFill>
        <p:spPr bwMode="auto">
          <a:xfrm>
            <a:off x="4878070" y="1005840"/>
            <a:ext cx="4319588" cy="2879725"/>
          </a:xfrm>
          <a:prstGeom prst="rect">
            <a:avLst/>
          </a:prstGeom>
          <a:noFill/>
          <a:ln w="9525">
            <a:noFill/>
            <a:miter lim="800000"/>
            <a:headEnd/>
            <a:tailEnd/>
          </a:ln>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2075" y="-5715"/>
            <a:ext cx="9236075" cy="6869430"/>
          </a:xfrm>
          <a:prstGeom prst="rect">
            <a:avLst/>
          </a:prstGeom>
        </p:spPr>
      </p:pic>
      <p:sp>
        <p:nvSpPr>
          <p:cNvPr id="76802" name="Text Box 2"/>
          <p:cNvSpPr txBox="1">
            <a:spLocks noChangeArrowheads="1"/>
          </p:cNvSpPr>
          <p:nvPr/>
        </p:nvSpPr>
        <p:spPr bwMode="auto">
          <a:xfrm>
            <a:off x="558800" y="24701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八、木地板</a:t>
            </a:r>
            <a:endParaRPr lang="en-US" sz="2400" b="0">
              <a:solidFill>
                <a:srgbClr val="FFFFFF"/>
              </a:solidFill>
              <a:latin typeface="Times New Roman" panose="02020603050405020304" pitchFamily="18" charset="0"/>
              <a:ea typeface="黑体" panose="02010609060101010101" pitchFamily="2" charset="-122"/>
            </a:endParaRPr>
          </a:p>
        </p:txBody>
      </p:sp>
      <p:sp>
        <p:nvSpPr>
          <p:cNvPr id="76803"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H05	</a:t>
            </a:r>
            <a:r>
              <a:rPr lang="zh-CN" altLang="en-US" sz="2200" b="0">
                <a:solidFill>
                  <a:schemeClr val="tx1"/>
                </a:solidFill>
                <a:ea typeface="黑体" panose="02010609060101010101" pitchFamily="2" charset="-122"/>
              </a:rPr>
              <a:t>木质</a:t>
            </a:r>
            <a:r>
              <a:rPr lang="en-US" altLang="zh-CN" sz="2200" b="0">
                <a:solidFill>
                  <a:schemeClr val="tx1"/>
                </a:solidFill>
                <a:ea typeface="黑体" panose="02010609060101010101" pitchFamily="2" charset="-122"/>
              </a:rPr>
              <a:t>/PVC</a:t>
            </a:r>
            <a:r>
              <a:rPr lang="zh-CN" altLang="en-US" sz="2200" b="0">
                <a:solidFill>
                  <a:schemeClr val="tx1"/>
                </a:solidFill>
                <a:ea typeface="黑体" panose="02010609060101010101" pitchFamily="2" charset="-122"/>
              </a:rPr>
              <a:t>踢脚线与门贴脸平面碰接</a:t>
            </a:r>
            <a:endParaRPr lang="zh-CN" altLang="en-US" sz="2200" b="0">
              <a:solidFill>
                <a:schemeClr val="tx1"/>
              </a:solidFill>
              <a:ea typeface="黑体" panose="02010609060101010101" pitchFamily="2" charset="-122"/>
            </a:endParaRPr>
          </a:p>
        </p:txBody>
      </p:sp>
      <p:sp>
        <p:nvSpPr>
          <p:cNvPr id="76804" name="矩形 3"/>
          <p:cNvSpPr>
            <a:spLocks noChangeArrowheads="1"/>
          </p:cNvSpPr>
          <p:nvPr/>
        </p:nvSpPr>
        <p:spPr bwMode="auto">
          <a:xfrm>
            <a:off x="558800" y="4271963"/>
            <a:ext cx="8585200" cy="139382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踢脚线与门贴脸平面碰接时，踢脚线的安装应低于门贴脸靠踢脚线侧的最小厚度</a:t>
            </a:r>
            <a:r>
              <a:rPr lang="en-US" altLang="zh-CN" sz="1400" b="0">
                <a:solidFill>
                  <a:srgbClr val="000000"/>
                </a:solidFill>
                <a:latin typeface="Times New Roman" panose="02020603050405020304" pitchFamily="18" charset="0"/>
                <a:ea typeface="仿宋" panose="02010609060101010101" pitchFamily="49" charset="-122"/>
              </a:rPr>
              <a:t>2mm</a:t>
            </a:r>
            <a:r>
              <a:rPr lang="zh-CN" altLang="en-US" sz="1400" b="0">
                <a:solidFill>
                  <a:srgbClr val="000000"/>
                </a:solidFill>
                <a:latin typeface="Times New Roman" panose="02020603050405020304" pitchFamily="18" charset="0"/>
                <a:ea typeface="仿宋" panose="02010609060101010101" pitchFamily="49" charset="-122"/>
              </a:rPr>
              <a:t>以上，保证踢脚线与门贴脸接缝收于阴角；</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当踢脚线与封口线可能存在</a:t>
            </a:r>
            <a:r>
              <a:rPr lang="en-US" altLang="zh-CN" sz="1400" b="0">
                <a:solidFill>
                  <a:srgbClr val="000000"/>
                </a:solidFill>
                <a:latin typeface="Times New Roman" panose="02020603050405020304" pitchFamily="18" charset="0"/>
                <a:ea typeface="仿宋" panose="02010609060101010101" pitchFamily="49" charset="-122"/>
              </a:rPr>
              <a:t>90</a:t>
            </a:r>
            <a:r>
              <a:rPr lang="zh-CN" altLang="en-US" sz="1400" b="0">
                <a:solidFill>
                  <a:srgbClr val="000000"/>
                </a:solidFill>
                <a:latin typeface="Times New Roman" panose="02020603050405020304" pitchFamily="18" charset="0"/>
                <a:ea typeface="仿宋" panose="02010609060101010101" pitchFamily="49" charset="-122"/>
              </a:rPr>
              <a:t>°碰接时，需要适当挪动门框，保证门贴脸距离侧墙不少于</a:t>
            </a:r>
            <a:r>
              <a:rPr lang="en-US" altLang="zh-CN" sz="1400" b="0">
                <a:solidFill>
                  <a:srgbClr val="000000"/>
                </a:solidFill>
                <a:latin typeface="Times New Roman" panose="02020603050405020304" pitchFamily="18" charset="0"/>
                <a:ea typeface="仿宋" panose="02010609060101010101" pitchFamily="49" charset="-122"/>
              </a:rPr>
              <a:t>2</a:t>
            </a:r>
            <a:r>
              <a:rPr lang="zh-CN" altLang="en-US" sz="1400" b="0">
                <a:solidFill>
                  <a:srgbClr val="000000"/>
                </a:solidFill>
                <a:latin typeface="Times New Roman" panose="02020603050405020304" pitchFamily="18" charset="0"/>
                <a:ea typeface="仿宋" panose="02010609060101010101" pitchFamily="49" charset="-122"/>
              </a:rPr>
              <a:t>倍踢脚线厚度，保证踢脚线转角后与封口线平接；</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踢脚线与塑钢</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铝合金门窗框、收纳系统调节板采用</a:t>
            </a:r>
            <a:r>
              <a:rPr lang="en-US" altLang="zh-CN" sz="1400" b="0">
                <a:solidFill>
                  <a:srgbClr val="000000"/>
                </a:solidFill>
                <a:latin typeface="Times New Roman" panose="02020603050405020304" pitchFamily="18" charset="0"/>
                <a:ea typeface="仿宋" panose="02010609060101010101" pitchFamily="49" charset="-122"/>
              </a:rPr>
              <a:t>90</a:t>
            </a:r>
            <a:r>
              <a:rPr lang="zh-CN" altLang="en-US" sz="1400" b="0">
                <a:solidFill>
                  <a:srgbClr val="000000"/>
                </a:solidFill>
                <a:latin typeface="Times New Roman" panose="02020603050405020304" pitchFamily="18" charset="0"/>
                <a:ea typeface="仿宋" panose="02010609060101010101" pitchFamily="49" charset="-122"/>
              </a:rPr>
              <a:t>°碰接；</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踢脚线与相邻物体接缝控制在</a:t>
            </a:r>
            <a:r>
              <a:rPr lang="en-US" altLang="zh-CN" sz="1400" b="0">
                <a:solidFill>
                  <a:srgbClr val="000000"/>
                </a:solidFill>
                <a:ea typeface="仿宋" panose="02010609060101010101" pitchFamily="49" charset="-122"/>
              </a:rPr>
              <a:t>1mm</a:t>
            </a:r>
            <a:r>
              <a:rPr lang="zh-CN" altLang="en-US" sz="1400" b="0">
                <a:solidFill>
                  <a:srgbClr val="000000"/>
                </a:solidFill>
                <a:ea typeface="仿宋" panose="02010609060101010101" pitchFamily="49" charset="-122"/>
              </a:rPr>
              <a:t>内。</a:t>
            </a:r>
            <a:endParaRPr lang="zh-CN" altLang="en-US" sz="1400" b="0">
              <a:solidFill>
                <a:srgbClr val="000000"/>
              </a:solidFill>
              <a:ea typeface="黑体" panose="02010609060101010101" pitchFamily="2" charset="-122"/>
            </a:endParaRPr>
          </a:p>
        </p:txBody>
      </p:sp>
      <p:pic>
        <p:nvPicPr>
          <p:cNvPr id="76805" name="图片 6"/>
          <p:cNvPicPr>
            <a:picLocks noChangeAspect="1" noChangeArrowheads="1"/>
          </p:cNvPicPr>
          <p:nvPr/>
        </p:nvPicPr>
        <p:blipFill>
          <a:blip r:embed="rId2" cstate="print"/>
          <a:srcRect/>
          <a:stretch>
            <a:fillRect/>
          </a:stretch>
        </p:blipFill>
        <p:spPr bwMode="auto">
          <a:xfrm>
            <a:off x="558800" y="1108075"/>
            <a:ext cx="4319588" cy="2879725"/>
          </a:xfrm>
          <a:prstGeom prst="rect">
            <a:avLst/>
          </a:prstGeom>
          <a:noFill/>
          <a:ln w="9525">
            <a:noFill/>
            <a:miter lim="800000"/>
            <a:headEnd/>
            <a:tailEnd/>
          </a:ln>
        </p:spPr>
      </p:pic>
      <p:pic>
        <p:nvPicPr>
          <p:cNvPr id="76806" name="图片 7"/>
          <p:cNvPicPr>
            <a:picLocks noChangeAspect="1" noChangeArrowheads="1"/>
          </p:cNvPicPr>
          <p:nvPr/>
        </p:nvPicPr>
        <p:blipFill>
          <a:blip r:embed="rId3" cstate="print"/>
          <a:srcRect/>
          <a:stretch>
            <a:fillRect/>
          </a:stretch>
        </p:blipFill>
        <p:spPr bwMode="auto">
          <a:xfrm>
            <a:off x="4878705" y="1108075"/>
            <a:ext cx="4218305" cy="2879725"/>
          </a:xfrm>
          <a:prstGeom prst="rect">
            <a:avLst/>
          </a:prstGeom>
          <a:noFill/>
          <a:ln w="9525">
            <a:noFill/>
            <a:miter lim="800000"/>
            <a:headEnd/>
            <a:tailEnd/>
          </a:ln>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2075" y="-5715"/>
            <a:ext cx="9236075" cy="6869430"/>
          </a:xfrm>
          <a:prstGeom prst="rect">
            <a:avLst/>
          </a:prstGeom>
        </p:spPr>
      </p:pic>
      <p:sp>
        <p:nvSpPr>
          <p:cNvPr id="77826" name="Text Box 2"/>
          <p:cNvSpPr txBox="1">
            <a:spLocks noChangeArrowheads="1"/>
          </p:cNvSpPr>
          <p:nvPr/>
        </p:nvSpPr>
        <p:spPr bwMode="auto">
          <a:xfrm>
            <a:off x="558800" y="2305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八、木地板</a:t>
            </a:r>
            <a:endParaRPr lang="en-US" sz="2400" b="0">
              <a:solidFill>
                <a:srgbClr val="FFFFFF"/>
              </a:solidFill>
              <a:latin typeface="Times New Roman" panose="02020603050405020304" pitchFamily="18" charset="0"/>
              <a:ea typeface="黑体" panose="02010609060101010101" pitchFamily="2" charset="-122"/>
            </a:endParaRPr>
          </a:p>
        </p:txBody>
      </p:sp>
      <p:sp>
        <p:nvSpPr>
          <p:cNvPr id="77827"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H06	</a:t>
            </a:r>
            <a:r>
              <a:rPr lang="zh-CN" altLang="en-US" sz="2200" b="0">
                <a:solidFill>
                  <a:schemeClr val="tx1"/>
                </a:solidFill>
                <a:ea typeface="黑体" panose="02010609060101010101" pitchFamily="2" charset="-122"/>
              </a:rPr>
              <a:t>木质踢脚线之间碰接</a:t>
            </a:r>
            <a:endParaRPr lang="zh-CN" altLang="en-US" sz="2200" b="0">
              <a:solidFill>
                <a:schemeClr val="tx1"/>
              </a:solidFill>
              <a:ea typeface="黑体" panose="02010609060101010101" pitchFamily="2" charset="-122"/>
            </a:endParaRPr>
          </a:p>
        </p:txBody>
      </p:sp>
      <p:sp>
        <p:nvSpPr>
          <p:cNvPr id="77828" name="矩形 3"/>
          <p:cNvSpPr>
            <a:spLocks noChangeArrowheads="1"/>
          </p:cNvSpPr>
          <p:nvPr/>
        </p:nvSpPr>
        <p:spPr bwMode="auto">
          <a:xfrm>
            <a:off x="558800" y="4271963"/>
            <a:ext cx="8585200" cy="96837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木质踢脚线阴阳角采用</a:t>
            </a:r>
            <a:r>
              <a:rPr lang="en-US" altLang="zh-CN" sz="1400" b="0">
                <a:solidFill>
                  <a:srgbClr val="000000"/>
                </a:solidFill>
                <a:latin typeface="Times New Roman" panose="02020603050405020304" pitchFamily="18" charset="0"/>
                <a:ea typeface="仿宋" panose="02010609060101010101" pitchFamily="49" charset="-122"/>
              </a:rPr>
              <a:t>45</a:t>
            </a:r>
            <a:r>
              <a:rPr lang="zh-CN" altLang="en-US" sz="1400" b="0">
                <a:solidFill>
                  <a:srgbClr val="000000"/>
                </a:solidFill>
                <a:latin typeface="Times New Roman" panose="02020603050405020304" pitchFamily="18" charset="0"/>
                <a:ea typeface="仿宋" panose="02010609060101010101" pitchFamily="49" charset="-122"/>
              </a:rPr>
              <a:t>°密缝拼接，高速铝合金切割机切割，防止切口毛边（或者采用成品阳角踢脚线，现场可以切平头）；</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木质踢脚线平面宜采用</a:t>
            </a:r>
            <a:r>
              <a:rPr lang="en-US" altLang="zh-CN" sz="1400" b="0">
                <a:solidFill>
                  <a:srgbClr val="000000"/>
                </a:solidFill>
                <a:latin typeface="Times New Roman" panose="02020603050405020304" pitchFamily="18" charset="0"/>
                <a:ea typeface="仿宋" panose="02010609060101010101" pitchFamily="49" charset="-122"/>
              </a:rPr>
              <a:t>45</a:t>
            </a:r>
            <a:r>
              <a:rPr lang="zh-CN" altLang="en-US" sz="1400" b="0">
                <a:solidFill>
                  <a:srgbClr val="000000"/>
                </a:solidFill>
                <a:latin typeface="Times New Roman" panose="02020603050405020304" pitchFamily="18" charset="0"/>
                <a:ea typeface="仿宋" panose="02010609060101010101" pitchFamily="49" charset="-122"/>
              </a:rPr>
              <a:t>°斜缝拼接，预留伸缝宽度</a:t>
            </a:r>
            <a:r>
              <a:rPr lang="en-US" altLang="zh-CN" sz="1400" b="0">
                <a:solidFill>
                  <a:srgbClr val="000000"/>
                </a:solidFill>
                <a:latin typeface="Times New Roman" panose="02020603050405020304" pitchFamily="18" charset="0"/>
                <a:ea typeface="仿宋" panose="02010609060101010101" pitchFamily="49" charset="-122"/>
              </a:rPr>
              <a:t>0.5~1mm</a:t>
            </a:r>
            <a:r>
              <a:rPr lang="zh-CN" altLang="en-US" sz="1400" b="0">
                <a:solidFill>
                  <a:srgbClr val="000000"/>
                </a:solidFill>
                <a:latin typeface="Times New Roman" panose="02020603050405020304" pitchFamily="18" charset="0"/>
                <a:ea typeface="仿宋" panose="02010609060101010101" pitchFamily="49" charset="-122"/>
              </a:rPr>
              <a:t>，单面墙踢脚线长度需等分；</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木质踢脚线拼缝高低差不大于</a:t>
            </a:r>
            <a:r>
              <a:rPr lang="en-US" altLang="zh-CN" sz="1400" b="0">
                <a:solidFill>
                  <a:srgbClr val="000000"/>
                </a:solidFill>
                <a:ea typeface="仿宋" panose="02010609060101010101" pitchFamily="49" charset="-122"/>
              </a:rPr>
              <a:t>0.5mm</a:t>
            </a:r>
            <a:r>
              <a:rPr lang="zh-CN" altLang="en-US" sz="1400" b="0">
                <a:solidFill>
                  <a:srgbClr val="000000"/>
                </a:solidFill>
                <a:ea typeface="仿宋" panose="02010609060101010101" pitchFamily="49" charset="-122"/>
              </a:rPr>
              <a:t>。</a:t>
            </a:r>
            <a:endParaRPr lang="zh-CN" altLang="en-US" sz="1400" b="0">
              <a:solidFill>
                <a:srgbClr val="000000"/>
              </a:solidFill>
              <a:ea typeface="黑体" panose="02010609060101010101" pitchFamily="2" charset="-122"/>
            </a:endParaRPr>
          </a:p>
        </p:txBody>
      </p:sp>
      <p:pic>
        <p:nvPicPr>
          <p:cNvPr id="77829" name="图片 6"/>
          <p:cNvPicPr>
            <a:picLocks noChangeAspect="1" noChangeArrowheads="1"/>
          </p:cNvPicPr>
          <p:nvPr/>
        </p:nvPicPr>
        <p:blipFill>
          <a:blip r:embed="rId2" cstate="print"/>
          <a:srcRect/>
          <a:stretch>
            <a:fillRect/>
          </a:stretch>
        </p:blipFill>
        <p:spPr bwMode="auto">
          <a:xfrm>
            <a:off x="558800" y="1234440"/>
            <a:ext cx="4319588" cy="2879725"/>
          </a:xfrm>
          <a:prstGeom prst="rect">
            <a:avLst/>
          </a:prstGeom>
          <a:noFill/>
          <a:ln w="9525">
            <a:noFill/>
            <a:miter lim="800000"/>
            <a:headEnd/>
            <a:tailEnd/>
          </a:ln>
        </p:spPr>
      </p:pic>
      <p:pic>
        <p:nvPicPr>
          <p:cNvPr id="77830" name="图片 7"/>
          <p:cNvPicPr>
            <a:picLocks noChangeAspect="1" noChangeArrowheads="1"/>
          </p:cNvPicPr>
          <p:nvPr/>
        </p:nvPicPr>
        <p:blipFill>
          <a:blip r:embed="rId3" cstate="print"/>
          <a:srcRect/>
          <a:stretch>
            <a:fillRect/>
          </a:stretch>
        </p:blipFill>
        <p:spPr bwMode="auto">
          <a:xfrm>
            <a:off x="4878705" y="1234440"/>
            <a:ext cx="4108450" cy="2879725"/>
          </a:xfrm>
          <a:prstGeom prst="rect">
            <a:avLst/>
          </a:prstGeom>
          <a:noFill/>
          <a:ln w="9525">
            <a:noFill/>
            <a:miter lim="800000"/>
            <a:headEnd/>
            <a:tailEnd/>
          </a:ln>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81915" y="-5715"/>
            <a:ext cx="9236075" cy="6869430"/>
          </a:xfrm>
          <a:prstGeom prst="rect">
            <a:avLst/>
          </a:prstGeom>
        </p:spPr>
      </p:pic>
      <p:sp>
        <p:nvSpPr>
          <p:cNvPr id="78850" name="Text Box 2"/>
          <p:cNvSpPr txBox="1">
            <a:spLocks noChangeArrowheads="1"/>
          </p:cNvSpPr>
          <p:nvPr/>
        </p:nvSpPr>
        <p:spPr bwMode="auto">
          <a:xfrm>
            <a:off x="619760" y="2813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八、木地板</a:t>
            </a:r>
            <a:endParaRPr lang="en-US" sz="2400" b="0">
              <a:solidFill>
                <a:srgbClr val="FFFFFF"/>
              </a:solidFill>
              <a:latin typeface="Times New Roman" panose="02020603050405020304" pitchFamily="18" charset="0"/>
              <a:ea typeface="黑体" panose="02010609060101010101" pitchFamily="2" charset="-122"/>
            </a:endParaRPr>
          </a:p>
        </p:txBody>
      </p:sp>
      <p:sp>
        <p:nvSpPr>
          <p:cNvPr id="78851"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H07	PVC</a:t>
            </a:r>
            <a:r>
              <a:rPr lang="zh-CN" altLang="en-US" sz="2200" b="0">
                <a:solidFill>
                  <a:schemeClr val="tx1"/>
                </a:solidFill>
                <a:ea typeface="黑体" panose="02010609060101010101" pitchFamily="2" charset="-122"/>
              </a:rPr>
              <a:t>踢脚线之间碰接</a:t>
            </a:r>
            <a:endParaRPr lang="zh-CN" altLang="en-US" sz="2200" b="0">
              <a:solidFill>
                <a:schemeClr val="tx1"/>
              </a:solidFill>
              <a:ea typeface="黑体" panose="02010609060101010101" pitchFamily="2" charset="-122"/>
            </a:endParaRPr>
          </a:p>
        </p:txBody>
      </p:sp>
      <p:sp>
        <p:nvSpPr>
          <p:cNvPr id="78852" name="矩形 3"/>
          <p:cNvSpPr>
            <a:spLocks noChangeArrowheads="1"/>
          </p:cNvSpPr>
          <p:nvPr/>
        </p:nvSpPr>
        <p:spPr bwMode="auto">
          <a:xfrm>
            <a:off x="558800" y="4271963"/>
            <a:ext cx="8585200" cy="96837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en-US" altLang="zh-CN" sz="1400" b="0">
                <a:solidFill>
                  <a:srgbClr val="000000"/>
                </a:solidFill>
                <a:latin typeface="仿宋" panose="02010609060101010101" pitchFamily="49" charset="-122"/>
              </a:rPr>
              <a:t>PVC</a:t>
            </a:r>
            <a:r>
              <a:rPr lang="zh-CN" altLang="en-US" sz="1400" b="0">
                <a:solidFill>
                  <a:srgbClr val="000000"/>
                </a:solidFill>
                <a:latin typeface="Times New Roman" panose="02020603050405020304" pitchFamily="18" charset="0"/>
                <a:ea typeface="仿宋" panose="02010609060101010101" pitchFamily="49" charset="-122"/>
              </a:rPr>
              <a:t>踢脚线阴阳角采用</a:t>
            </a:r>
            <a:r>
              <a:rPr lang="en-US" altLang="zh-CN" sz="1400" b="0">
                <a:solidFill>
                  <a:srgbClr val="000000"/>
                </a:solidFill>
                <a:latin typeface="Times New Roman" panose="02020603050405020304" pitchFamily="18" charset="0"/>
                <a:ea typeface="仿宋" panose="02010609060101010101" pitchFamily="49" charset="-122"/>
              </a:rPr>
              <a:t>90</a:t>
            </a:r>
            <a:r>
              <a:rPr lang="zh-CN" altLang="en-US" sz="1400" b="0">
                <a:solidFill>
                  <a:srgbClr val="000000"/>
                </a:solidFill>
                <a:latin typeface="Times New Roman" panose="02020603050405020304" pitchFamily="18" charset="0"/>
                <a:ea typeface="仿宋" panose="02010609060101010101" pitchFamily="49" charset="-122"/>
              </a:rPr>
              <a:t>°拼接，转角设置配套成品装饰盖；</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en-US" altLang="zh-CN" sz="1400" b="0">
                <a:solidFill>
                  <a:srgbClr val="000000"/>
                </a:solidFill>
                <a:latin typeface="仿宋" panose="02010609060101010101" pitchFamily="49" charset="-122"/>
              </a:rPr>
              <a:t>PVC</a:t>
            </a:r>
            <a:r>
              <a:rPr lang="zh-CN" altLang="en-US" sz="1400" b="0">
                <a:solidFill>
                  <a:srgbClr val="000000"/>
                </a:solidFill>
                <a:latin typeface="Times New Roman" panose="02020603050405020304" pitchFamily="18" charset="0"/>
                <a:ea typeface="仿宋" panose="02010609060101010101" pitchFamily="49" charset="-122"/>
              </a:rPr>
              <a:t>踢脚线平面留缝拼接，预留伸缝宽度</a:t>
            </a:r>
            <a:r>
              <a:rPr lang="en-US" altLang="zh-CN" sz="1400" b="0">
                <a:solidFill>
                  <a:srgbClr val="000000"/>
                </a:solidFill>
                <a:latin typeface="Times New Roman" panose="02020603050405020304" pitchFamily="18" charset="0"/>
                <a:ea typeface="仿宋" panose="02010609060101010101" pitchFamily="49" charset="-122"/>
              </a:rPr>
              <a:t>1~2mm</a:t>
            </a:r>
            <a:r>
              <a:rPr lang="zh-CN" altLang="en-US" sz="1400" b="0">
                <a:solidFill>
                  <a:srgbClr val="000000"/>
                </a:solidFill>
                <a:latin typeface="Times New Roman" panose="02020603050405020304" pitchFamily="18" charset="0"/>
                <a:ea typeface="仿宋" panose="02010609060101010101" pitchFamily="49" charset="-122"/>
              </a:rPr>
              <a:t>，表面设置配套成品装饰盖，单面墙踢脚线长度需等分；</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en-US" altLang="zh-CN" sz="1400" b="0">
                <a:solidFill>
                  <a:srgbClr val="000000"/>
                </a:solidFill>
                <a:latin typeface="仿宋" panose="02010609060101010101" pitchFamily="49" charset="-122"/>
                <a:ea typeface="黑体" panose="02010609060101010101" pitchFamily="2" charset="-122"/>
              </a:rPr>
              <a:t>PVC</a:t>
            </a:r>
            <a:r>
              <a:rPr lang="zh-CN" altLang="en-US" sz="1400" b="0">
                <a:solidFill>
                  <a:srgbClr val="000000"/>
                </a:solidFill>
                <a:ea typeface="仿宋" panose="02010609060101010101" pitchFamily="49" charset="-122"/>
              </a:rPr>
              <a:t>踢脚线拼缝高低差不大于</a:t>
            </a:r>
            <a:r>
              <a:rPr lang="en-US" altLang="zh-CN" sz="1400" b="0">
                <a:solidFill>
                  <a:srgbClr val="000000"/>
                </a:solidFill>
                <a:ea typeface="仿宋" panose="02010609060101010101" pitchFamily="49" charset="-122"/>
              </a:rPr>
              <a:t>0.5mm</a:t>
            </a:r>
            <a:r>
              <a:rPr lang="zh-CN" altLang="en-US" sz="1400" b="0">
                <a:solidFill>
                  <a:srgbClr val="000000"/>
                </a:solidFill>
                <a:ea typeface="仿宋" panose="02010609060101010101" pitchFamily="49" charset="-122"/>
              </a:rPr>
              <a:t>。</a:t>
            </a:r>
            <a:endParaRPr lang="zh-CN" altLang="en-US" sz="1400" b="0">
              <a:solidFill>
                <a:srgbClr val="000000"/>
              </a:solidFill>
              <a:ea typeface="黑体" panose="02010609060101010101" pitchFamily="2" charset="-122"/>
            </a:endParaRPr>
          </a:p>
        </p:txBody>
      </p:sp>
      <p:pic>
        <p:nvPicPr>
          <p:cNvPr id="78853" name="Picture 2"/>
          <p:cNvPicPr>
            <a:picLocks noChangeAspect="1" noChangeArrowheads="1"/>
          </p:cNvPicPr>
          <p:nvPr/>
        </p:nvPicPr>
        <p:blipFill>
          <a:blip r:embed="rId2" cstate="print"/>
          <a:srcRect/>
          <a:stretch>
            <a:fillRect/>
          </a:stretch>
        </p:blipFill>
        <p:spPr bwMode="auto">
          <a:xfrm>
            <a:off x="5016183" y="1267778"/>
            <a:ext cx="4017962" cy="2876550"/>
          </a:xfrm>
          <a:prstGeom prst="rect">
            <a:avLst/>
          </a:prstGeom>
          <a:noFill/>
          <a:ln w="9525">
            <a:noFill/>
            <a:miter lim="800000"/>
            <a:headEnd/>
            <a:tailEnd/>
          </a:ln>
        </p:spPr>
      </p:pic>
      <p:pic>
        <p:nvPicPr>
          <p:cNvPr id="78854" name="Picture 3"/>
          <p:cNvPicPr>
            <a:picLocks noChangeAspect="1" noChangeArrowheads="1"/>
          </p:cNvPicPr>
          <p:nvPr/>
        </p:nvPicPr>
        <p:blipFill>
          <a:blip r:embed="rId3" cstate="print"/>
          <a:srcRect/>
          <a:stretch>
            <a:fillRect/>
          </a:stretch>
        </p:blipFill>
        <p:spPr bwMode="auto">
          <a:xfrm>
            <a:off x="619443" y="1268095"/>
            <a:ext cx="3895725" cy="2932113"/>
          </a:xfrm>
          <a:prstGeom prst="rect">
            <a:avLst/>
          </a:prstGeom>
          <a:noFill/>
          <a:ln w="9525">
            <a:noFill/>
            <a:miter lim="800000"/>
            <a:headEnd/>
            <a:tailEnd/>
          </a:ln>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20320" y="-5715"/>
            <a:ext cx="9185275" cy="6869430"/>
          </a:xfrm>
          <a:prstGeom prst="rect">
            <a:avLst/>
          </a:prstGeom>
        </p:spPr>
      </p:pic>
      <p:sp>
        <p:nvSpPr>
          <p:cNvPr id="13314" name="Text Box 2"/>
          <p:cNvSpPr txBox="1">
            <a:spLocks noChangeArrowheads="1"/>
          </p:cNvSpPr>
          <p:nvPr/>
        </p:nvSpPr>
        <p:spPr bwMode="auto">
          <a:xfrm>
            <a:off x="8158163" y="2590800"/>
            <a:ext cx="334962" cy="1427163"/>
          </a:xfrm>
          <a:prstGeom prst="rect">
            <a:avLst/>
          </a:prstGeom>
          <a:noFill/>
          <a:ln w="38100">
            <a:solidFill>
              <a:schemeClr val="tx1"/>
            </a:solidFill>
            <a:miter lim="800000"/>
          </a:ln>
          <a:effectLst/>
        </p:spPr>
        <p:txBody>
          <a:bodyPr vert="eaVert" wrap="none" lIns="56108" tIns="28054" rIns="56108" bIns="28054">
            <a:spAutoFit/>
          </a:bodyPr>
          <a:lstStyle/>
          <a:p>
            <a:pPr algn="l" defTabSz="560070"/>
            <a:r>
              <a:rPr lang="zh-TW" altLang="en-US" sz="1400" b="0">
                <a:solidFill>
                  <a:schemeClr val="tx1"/>
                </a:solidFill>
                <a:latin typeface="全真古印體" pitchFamily="1" charset="-120"/>
                <a:ea typeface="全真古印體" pitchFamily="1" charset="-120"/>
              </a:rPr>
              <a:t> </a:t>
            </a:r>
            <a:r>
              <a:rPr lang="zh-CN" altLang="en-US" sz="1400">
                <a:solidFill>
                  <a:srgbClr val="FF3300"/>
                </a:solidFill>
                <a:latin typeface="全真古印體" pitchFamily="1" charset="-120"/>
              </a:rPr>
              <a:t>木饰面工程</a:t>
            </a:r>
            <a:r>
              <a:rPr lang="zh-TW" altLang="en-US" sz="1400">
                <a:solidFill>
                  <a:srgbClr val="FF3300"/>
                </a:solidFill>
                <a:latin typeface="DFKai-SB" panose="03000509000000000000" pitchFamily="1" charset="-120"/>
              </a:rPr>
              <a:t>品</a:t>
            </a:r>
            <a:r>
              <a:rPr lang="zh-CN" altLang="en-US" sz="1400">
                <a:solidFill>
                  <a:srgbClr val="FF3300"/>
                </a:solidFill>
                <a:latin typeface="DFKai-SB" panose="03000509000000000000" pitchFamily="1" charset="-120"/>
              </a:rPr>
              <a:t>质</a:t>
            </a:r>
            <a:endParaRPr lang="zh-CN" altLang="en-US" sz="1400">
              <a:solidFill>
                <a:srgbClr val="FF3300"/>
              </a:solidFill>
              <a:latin typeface="DFKai-SB" panose="03000509000000000000" pitchFamily="1" charset="-120"/>
            </a:endParaRPr>
          </a:p>
        </p:txBody>
      </p:sp>
      <p:sp>
        <p:nvSpPr>
          <p:cNvPr id="13315" name="Text Box 3"/>
          <p:cNvSpPr txBox="1">
            <a:spLocks noChangeArrowheads="1"/>
          </p:cNvSpPr>
          <p:nvPr/>
        </p:nvSpPr>
        <p:spPr bwMode="auto">
          <a:xfrm>
            <a:off x="904875" y="446088"/>
            <a:ext cx="776288" cy="288925"/>
          </a:xfrm>
          <a:prstGeom prst="rect">
            <a:avLst/>
          </a:prstGeom>
          <a:noFill/>
          <a:ln w="19050">
            <a:solidFill>
              <a:schemeClr val="tx1"/>
            </a:solidFill>
            <a:miter lim="800000"/>
          </a:ln>
          <a:effectLst/>
        </p:spPr>
        <p:txBody>
          <a:bodyPr wrap="none" lIns="56108" tIns="28054" rIns="56108" bIns="28054">
            <a:spAutoFit/>
          </a:bodyPr>
          <a:lstStyle/>
          <a:p>
            <a:pPr algn="l" defTabSz="560070"/>
            <a:r>
              <a:rPr lang="zh-CN" altLang="en-US" sz="1400">
                <a:solidFill>
                  <a:schemeClr val="tx1"/>
                </a:solidFill>
                <a:latin typeface="全真古印體" pitchFamily="1" charset="-120"/>
              </a:rPr>
              <a:t>施工计划</a:t>
            </a:r>
            <a:endParaRPr lang="zh-TW" altLang="en-US" sz="1400" b="0">
              <a:solidFill>
                <a:schemeClr val="tx1"/>
              </a:solidFill>
              <a:latin typeface="全真古印體" pitchFamily="1" charset="-120"/>
            </a:endParaRPr>
          </a:p>
        </p:txBody>
      </p:sp>
      <p:sp>
        <p:nvSpPr>
          <p:cNvPr id="13316" name="Text Box 4"/>
          <p:cNvSpPr txBox="1">
            <a:spLocks noChangeArrowheads="1"/>
          </p:cNvSpPr>
          <p:nvPr/>
        </p:nvSpPr>
        <p:spPr bwMode="auto">
          <a:xfrm>
            <a:off x="3159125" y="458788"/>
            <a:ext cx="777875" cy="288925"/>
          </a:xfrm>
          <a:prstGeom prst="rect">
            <a:avLst/>
          </a:prstGeom>
          <a:noFill/>
          <a:ln w="19050">
            <a:solidFill>
              <a:schemeClr val="tx1"/>
            </a:solidFill>
            <a:miter lim="800000"/>
          </a:ln>
          <a:effectLst/>
        </p:spPr>
        <p:txBody>
          <a:bodyPr wrap="none" lIns="56108" tIns="28054" rIns="56108" bIns="28054">
            <a:spAutoFit/>
          </a:bodyPr>
          <a:lstStyle/>
          <a:p>
            <a:pPr algn="l" defTabSz="560070"/>
            <a:r>
              <a:rPr lang="zh-CN" altLang="en-US" sz="1400">
                <a:solidFill>
                  <a:schemeClr val="tx1"/>
                </a:solidFill>
                <a:latin typeface="全真古印體" pitchFamily="1" charset="-120"/>
              </a:rPr>
              <a:t>材料进场</a:t>
            </a:r>
            <a:endParaRPr lang="zh-TW" altLang="en-US" sz="1400" b="0">
              <a:solidFill>
                <a:schemeClr val="tx1"/>
              </a:solidFill>
              <a:latin typeface="全真古印體" pitchFamily="1" charset="-120"/>
            </a:endParaRPr>
          </a:p>
        </p:txBody>
      </p:sp>
      <p:sp>
        <p:nvSpPr>
          <p:cNvPr id="13317" name="Text Box 5"/>
          <p:cNvSpPr txBox="1">
            <a:spLocks noChangeArrowheads="1"/>
          </p:cNvSpPr>
          <p:nvPr/>
        </p:nvSpPr>
        <p:spPr bwMode="auto">
          <a:xfrm>
            <a:off x="5416550" y="381000"/>
            <a:ext cx="776288" cy="288925"/>
          </a:xfrm>
          <a:prstGeom prst="rect">
            <a:avLst/>
          </a:prstGeom>
          <a:noFill/>
          <a:ln w="19050">
            <a:solidFill>
              <a:schemeClr val="tx1"/>
            </a:solidFill>
            <a:miter lim="800000"/>
          </a:ln>
          <a:effectLst/>
        </p:spPr>
        <p:txBody>
          <a:bodyPr wrap="none" lIns="56108" tIns="28054" rIns="56108" bIns="28054">
            <a:spAutoFit/>
          </a:bodyPr>
          <a:lstStyle/>
          <a:p>
            <a:pPr algn="l" defTabSz="560070"/>
            <a:r>
              <a:rPr lang="zh-CN" altLang="en-US" sz="1400">
                <a:solidFill>
                  <a:schemeClr val="tx1"/>
                </a:solidFill>
                <a:latin typeface="全真古印體" pitchFamily="1" charset="-120"/>
              </a:rPr>
              <a:t>材料加工</a:t>
            </a:r>
            <a:endParaRPr lang="zh-CN" altLang="en-US" sz="1400">
              <a:solidFill>
                <a:schemeClr val="tx1"/>
              </a:solidFill>
              <a:latin typeface="全真古印體" pitchFamily="1" charset="-120"/>
            </a:endParaRPr>
          </a:p>
        </p:txBody>
      </p:sp>
      <p:sp>
        <p:nvSpPr>
          <p:cNvPr id="13318" name="Text Box 6"/>
          <p:cNvSpPr txBox="1">
            <a:spLocks noChangeArrowheads="1"/>
          </p:cNvSpPr>
          <p:nvPr/>
        </p:nvSpPr>
        <p:spPr bwMode="auto">
          <a:xfrm>
            <a:off x="625475" y="5949950"/>
            <a:ext cx="901700" cy="288925"/>
          </a:xfrm>
          <a:prstGeom prst="rect">
            <a:avLst/>
          </a:prstGeom>
          <a:noFill/>
          <a:ln w="19050">
            <a:solidFill>
              <a:schemeClr val="tx1"/>
            </a:solidFill>
            <a:miter lim="800000"/>
          </a:ln>
          <a:effectLst/>
        </p:spPr>
        <p:txBody>
          <a:bodyPr lIns="56108" tIns="28054" rIns="56108" bIns="28054">
            <a:spAutoFit/>
          </a:bodyPr>
          <a:lstStyle/>
          <a:p>
            <a:pPr algn="l" defTabSz="560070"/>
            <a:r>
              <a:rPr lang="zh-CN" altLang="en-US" sz="1400">
                <a:solidFill>
                  <a:schemeClr val="tx1"/>
                </a:solidFill>
                <a:latin typeface="全真古印體" pitchFamily="1" charset="-120"/>
              </a:rPr>
              <a:t>基层处理</a:t>
            </a:r>
            <a:endParaRPr lang="zh-CN" altLang="en-US" sz="1400" b="0">
              <a:solidFill>
                <a:schemeClr val="tx1"/>
              </a:solidFill>
              <a:latin typeface="全真古印體" pitchFamily="1" charset="-120"/>
            </a:endParaRPr>
          </a:p>
        </p:txBody>
      </p:sp>
      <p:sp>
        <p:nvSpPr>
          <p:cNvPr id="13319" name="Text Box 7"/>
          <p:cNvSpPr txBox="1">
            <a:spLocks noChangeArrowheads="1"/>
          </p:cNvSpPr>
          <p:nvPr/>
        </p:nvSpPr>
        <p:spPr bwMode="auto">
          <a:xfrm>
            <a:off x="2532063" y="5943600"/>
            <a:ext cx="914400" cy="288925"/>
          </a:xfrm>
          <a:prstGeom prst="rect">
            <a:avLst/>
          </a:prstGeom>
          <a:noFill/>
          <a:ln w="19050">
            <a:solidFill>
              <a:schemeClr val="tx1"/>
            </a:solidFill>
            <a:miter lim="800000"/>
          </a:ln>
          <a:effectLst/>
        </p:spPr>
        <p:txBody>
          <a:bodyPr lIns="56108" tIns="28054" rIns="56108" bIns="28054">
            <a:spAutoFit/>
          </a:bodyPr>
          <a:lstStyle/>
          <a:p>
            <a:pPr algn="l" defTabSz="560070"/>
            <a:r>
              <a:rPr lang="zh-CN" altLang="en-US" sz="1400">
                <a:solidFill>
                  <a:schemeClr val="tx1"/>
                </a:solidFill>
                <a:latin typeface="全真古印體" pitchFamily="1" charset="-120"/>
              </a:rPr>
              <a:t>基层制作</a:t>
            </a:r>
            <a:endParaRPr lang="zh-CN" altLang="en-US" sz="1400">
              <a:solidFill>
                <a:schemeClr val="tx1"/>
              </a:solidFill>
              <a:latin typeface="全真古印體" pitchFamily="1" charset="-120"/>
            </a:endParaRPr>
          </a:p>
        </p:txBody>
      </p:sp>
      <p:sp>
        <p:nvSpPr>
          <p:cNvPr id="13320" name="Text Box 8"/>
          <p:cNvSpPr txBox="1">
            <a:spLocks noChangeArrowheads="1"/>
          </p:cNvSpPr>
          <p:nvPr/>
        </p:nvSpPr>
        <p:spPr bwMode="auto">
          <a:xfrm>
            <a:off x="3744913" y="5943600"/>
            <a:ext cx="1044575" cy="288925"/>
          </a:xfrm>
          <a:prstGeom prst="rect">
            <a:avLst/>
          </a:prstGeom>
          <a:noFill/>
          <a:ln w="19050">
            <a:solidFill>
              <a:schemeClr val="tx1"/>
            </a:solidFill>
            <a:miter lim="800000"/>
          </a:ln>
          <a:effectLst/>
        </p:spPr>
        <p:txBody>
          <a:bodyPr lIns="56108" tIns="28054" rIns="56108" bIns="28054">
            <a:spAutoFit/>
          </a:bodyPr>
          <a:lstStyle/>
          <a:p>
            <a:pPr algn="l" defTabSz="560070"/>
            <a:r>
              <a:rPr lang="zh-CN" altLang="en-US" sz="1400">
                <a:solidFill>
                  <a:schemeClr val="tx1"/>
                </a:solidFill>
              </a:rPr>
              <a:t>木饰面制作</a:t>
            </a:r>
            <a:endParaRPr lang="zh-CN" altLang="en-US" sz="1400">
              <a:solidFill>
                <a:schemeClr val="tx1"/>
              </a:solidFill>
            </a:endParaRPr>
          </a:p>
        </p:txBody>
      </p:sp>
      <p:sp>
        <p:nvSpPr>
          <p:cNvPr id="13321" name="Text Box 9"/>
          <p:cNvSpPr txBox="1">
            <a:spLocks noChangeArrowheads="1"/>
          </p:cNvSpPr>
          <p:nvPr/>
        </p:nvSpPr>
        <p:spPr bwMode="auto">
          <a:xfrm>
            <a:off x="5149850" y="5949950"/>
            <a:ext cx="1079500" cy="287338"/>
          </a:xfrm>
          <a:prstGeom prst="rect">
            <a:avLst/>
          </a:prstGeom>
          <a:noFill/>
          <a:ln w="19050">
            <a:solidFill>
              <a:schemeClr val="tx1"/>
            </a:solidFill>
            <a:miter lim="800000"/>
          </a:ln>
          <a:effectLst/>
        </p:spPr>
        <p:txBody>
          <a:bodyPr lIns="56108" tIns="28054" rIns="56108" bIns="28054">
            <a:spAutoFit/>
          </a:bodyPr>
          <a:lstStyle/>
          <a:p>
            <a:pPr algn="l" defTabSz="560070"/>
            <a:r>
              <a:rPr lang="zh-CN" altLang="en-US" sz="1400">
                <a:solidFill>
                  <a:schemeClr val="tx1"/>
                </a:solidFill>
                <a:latin typeface="全真古印體" pitchFamily="1" charset="-120"/>
              </a:rPr>
              <a:t>安全与环境</a:t>
            </a:r>
            <a:endParaRPr lang="zh-CN" altLang="en-US" sz="1400">
              <a:solidFill>
                <a:schemeClr val="tx1"/>
              </a:solidFill>
              <a:latin typeface="全真古印體" pitchFamily="1" charset="-120"/>
            </a:endParaRPr>
          </a:p>
        </p:txBody>
      </p:sp>
      <p:sp>
        <p:nvSpPr>
          <p:cNvPr id="13322" name="Text Box 10"/>
          <p:cNvSpPr txBox="1">
            <a:spLocks noChangeArrowheads="1"/>
          </p:cNvSpPr>
          <p:nvPr/>
        </p:nvSpPr>
        <p:spPr bwMode="auto">
          <a:xfrm>
            <a:off x="749300" y="1268413"/>
            <a:ext cx="803275" cy="269875"/>
          </a:xfrm>
          <a:prstGeom prst="rect">
            <a:avLst/>
          </a:prstGeom>
          <a:noFill/>
          <a:ln w="9525">
            <a:noFill/>
            <a:miter lim="800000"/>
          </a:ln>
          <a:effectLst/>
        </p:spPr>
        <p:txBody>
          <a:bodyPr lIns="56108" tIns="28054" rIns="56108" bIns="28054">
            <a:spAutoFit/>
          </a:bodyPr>
          <a:lstStyle/>
          <a:p>
            <a:pPr algn="l" defTabSz="560070"/>
            <a:r>
              <a:rPr lang="zh-CN" altLang="en-US" sz="1400" b="0">
                <a:solidFill>
                  <a:schemeClr val="tx1"/>
                </a:solidFill>
                <a:latin typeface="全真古印體" pitchFamily="1" charset="-120"/>
              </a:rPr>
              <a:t>确定做法</a:t>
            </a:r>
            <a:endParaRPr lang="zh-TW" altLang="en-US" sz="1400" b="0">
              <a:solidFill>
                <a:schemeClr val="tx1"/>
              </a:solidFill>
              <a:latin typeface="全真古印體" pitchFamily="1" charset="-120"/>
            </a:endParaRPr>
          </a:p>
        </p:txBody>
      </p:sp>
      <p:sp>
        <p:nvSpPr>
          <p:cNvPr id="13323" name="Text Box 11"/>
          <p:cNvSpPr txBox="1">
            <a:spLocks noChangeArrowheads="1"/>
          </p:cNvSpPr>
          <p:nvPr/>
        </p:nvSpPr>
        <p:spPr bwMode="auto">
          <a:xfrm>
            <a:off x="1828800" y="1676400"/>
            <a:ext cx="758825"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木饰面材</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料计划</a:t>
            </a:r>
            <a:endParaRPr lang="zh-TW" altLang="en-US" sz="1400" b="0">
              <a:solidFill>
                <a:schemeClr val="tx1"/>
              </a:solidFill>
              <a:latin typeface="全真古印體" pitchFamily="1" charset="-120"/>
            </a:endParaRPr>
          </a:p>
        </p:txBody>
      </p:sp>
      <p:sp>
        <p:nvSpPr>
          <p:cNvPr id="13324" name="Text Box 12"/>
          <p:cNvSpPr txBox="1">
            <a:spLocks noChangeArrowheads="1"/>
          </p:cNvSpPr>
          <p:nvPr/>
        </p:nvSpPr>
        <p:spPr bwMode="auto">
          <a:xfrm>
            <a:off x="3024188" y="1295400"/>
            <a:ext cx="760412" cy="26987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防火措施</a:t>
            </a:r>
            <a:endParaRPr lang="zh-CN" altLang="en-US" sz="1400" b="0">
              <a:solidFill>
                <a:schemeClr val="tx1"/>
              </a:solidFill>
              <a:latin typeface="全真古印體" pitchFamily="1" charset="-120"/>
            </a:endParaRPr>
          </a:p>
        </p:txBody>
      </p:sp>
      <p:sp>
        <p:nvSpPr>
          <p:cNvPr id="13325" name="Text Box 13"/>
          <p:cNvSpPr txBox="1">
            <a:spLocks noChangeArrowheads="1"/>
          </p:cNvSpPr>
          <p:nvPr/>
        </p:nvSpPr>
        <p:spPr bwMode="auto">
          <a:xfrm>
            <a:off x="3305175" y="1752600"/>
            <a:ext cx="431800"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防盗</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措施</a:t>
            </a:r>
            <a:endParaRPr lang="zh-CN" altLang="en-US" sz="1400" b="0">
              <a:solidFill>
                <a:schemeClr val="tx1"/>
              </a:solidFill>
              <a:latin typeface="全真古印體" pitchFamily="1" charset="-120"/>
            </a:endParaRPr>
          </a:p>
        </p:txBody>
      </p:sp>
      <p:sp>
        <p:nvSpPr>
          <p:cNvPr id="13326" name="Text Box 14"/>
          <p:cNvSpPr txBox="1">
            <a:spLocks noChangeArrowheads="1"/>
          </p:cNvSpPr>
          <p:nvPr/>
        </p:nvSpPr>
        <p:spPr bwMode="auto">
          <a:xfrm>
            <a:off x="3616325" y="774700"/>
            <a:ext cx="1087438" cy="26987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存放位置规划</a:t>
            </a:r>
            <a:endParaRPr lang="zh-CN" altLang="en-US" sz="1400" b="0">
              <a:solidFill>
                <a:schemeClr val="tx1"/>
              </a:solidFill>
              <a:latin typeface="全真古印體" pitchFamily="1" charset="-120"/>
            </a:endParaRPr>
          </a:p>
        </p:txBody>
      </p:sp>
      <p:sp>
        <p:nvSpPr>
          <p:cNvPr id="13327" name="Text Box 15"/>
          <p:cNvSpPr txBox="1">
            <a:spLocks noChangeArrowheads="1"/>
          </p:cNvSpPr>
          <p:nvPr/>
        </p:nvSpPr>
        <p:spPr bwMode="auto">
          <a:xfrm>
            <a:off x="3949700" y="1584325"/>
            <a:ext cx="758825" cy="26987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防潮措施</a:t>
            </a:r>
            <a:endParaRPr lang="zh-CN" altLang="en-US" sz="1400" b="0">
              <a:solidFill>
                <a:schemeClr val="tx1"/>
              </a:solidFill>
              <a:latin typeface="全真古印體" pitchFamily="1" charset="-120"/>
            </a:endParaRPr>
          </a:p>
        </p:txBody>
      </p:sp>
      <p:sp>
        <p:nvSpPr>
          <p:cNvPr id="13328" name="Text Box 16"/>
          <p:cNvSpPr txBox="1">
            <a:spLocks noChangeArrowheads="1"/>
          </p:cNvSpPr>
          <p:nvPr/>
        </p:nvSpPr>
        <p:spPr bwMode="auto">
          <a:xfrm>
            <a:off x="4149725" y="2057400"/>
            <a:ext cx="595313"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产品合</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格证等</a:t>
            </a:r>
            <a:endParaRPr lang="zh-CN" altLang="en-US" sz="1400" b="0">
              <a:solidFill>
                <a:schemeClr val="tx1"/>
              </a:solidFill>
              <a:latin typeface="全真古印體" pitchFamily="1" charset="-120"/>
            </a:endParaRPr>
          </a:p>
        </p:txBody>
      </p:sp>
      <p:sp>
        <p:nvSpPr>
          <p:cNvPr id="13329" name="Text Box 17"/>
          <p:cNvSpPr txBox="1">
            <a:spLocks noChangeArrowheads="1"/>
          </p:cNvSpPr>
          <p:nvPr/>
        </p:nvSpPr>
        <p:spPr bwMode="auto">
          <a:xfrm>
            <a:off x="5527675" y="1539875"/>
            <a:ext cx="758825"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材料</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临时堆放</a:t>
            </a:r>
            <a:endParaRPr lang="zh-TW" altLang="en-US" sz="1400" b="0">
              <a:solidFill>
                <a:schemeClr val="tx1"/>
              </a:solidFill>
              <a:latin typeface="全真古印體" pitchFamily="1" charset="-120"/>
            </a:endParaRPr>
          </a:p>
        </p:txBody>
      </p:sp>
      <p:sp>
        <p:nvSpPr>
          <p:cNvPr id="13330" name="Text Box 18"/>
          <p:cNvSpPr txBox="1">
            <a:spLocks noChangeArrowheads="1"/>
          </p:cNvSpPr>
          <p:nvPr/>
        </p:nvSpPr>
        <p:spPr bwMode="auto">
          <a:xfrm>
            <a:off x="5070475" y="1044575"/>
            <a:ext cx="923925" cy="26987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操作台搭建</a:t>
            </a:r>
            <a:endParaRPr lang="zh-TW" altLang="en-US" sz="1400" b="0">
              <a:solidFill>
                <a:schemeClr val="tx1"/>
              </a:solidFill>
              <a:latin typeface="全真古印體" pitchFamily="1" charset="-120"/>
            </a:endParaRPr>
          </a:p>
        </p:txBody>
      </p:sp>
      <p:sp>
        <p:nvSpPr>
          <p:cNvPr id="13331" name="Text Box 19"/>
          <p:cNvSpPr txBox="1">
            <a:spLocks noChangeArrowheads="1"/>
          </p:cNvSpPr>
          <p:nvPr/>
        </p:nvSpPr>
        <p:spPr bwMode="auto">
          <a:xfrm>
            <a:off x="6483350" y="1989138"/>
            <a:ext cx="593725"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基层防</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火处理</a:t>
            </a:r>
            <a:endParaRPr lang="zh-CN" altLang="en-US" sz="1400" b="0">
              <a:solidFill>
                <a:schemeClr val="tx1"/>
              </a:solidFill>
              <a:latin typeface="全真古印體" pitchFamily="1" charset="-120"/>
            </a:endParaRPr>
          </a:p>
        </p:txBody>
      </p:sp>
      <p:sp>
        <p:nvSpPr>
          <p:cNvPr id="13332" name="Text Box 20"/>
          <p:cNvSpPr txBox="1">
            <a:spLocks noChangeArrowheads="1"/>
          </p:cNvSpPr>
          <p:nvPr/>
        </p:nvSpPr>
        <p:spPr bwMode="auto">
          <a:xfrm>
            <a:off x="1374775" y="5454650"/>
            <a:ext cx="758825"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对标高</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尺寸检查</a:t>
            </a:r>
            <a:endParaRPr lang="zh-TW" altLang="en-US" sz="1400" b="0">
              <a:solidFill>
                <a:schemeClr val="tx1"/>
              </a:solidFill>
              <a:latin typeface="全真古印體" pitchFamily="1" charset="-120"/>
            </a:endParaRPr>
          </a:p>
        </p:txBody>
      </p:sp>
      <p:sp>
        <p:nvSpPr>
          <p:cNvPr id="13333" name="Text Box 21"/>
          <p:cNvSpPr txBox="1">
            <a:spLocks noChangeArrowheads="1"/>
          </p:cNvSpPr>
          <p:nvPr/>
        </p:nvSpPr>
        <p:spPr bwMode="auto">
          <a:xfrm>
            <a:off x="844550" y="4572000"/>
            <a:ext cx="758825"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检查基层</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渗漏水</a:t>
            </a:r>
            <a:endParaRPr lang="zh-TW" altLang="en-US" sz="1400" b="0">
              <a:solidFill>
                <a:schemeClr val="tx1"/>
              </a:solidFill>
              <a:latin typeface="全真古印體" pitchFamily="1" charset="-120"/>
            </a:endParaRPr>
          </a:p>
        </p:txBody>
      </p:sp>
      <p:sp>
        <p:nvSpPr>
          <p:cNvPr id="13334" name="Text Box 22"/>
          <p:cNvSpPr txBox="1">
            <a:spLocks noChangeArrowheads="1"/>
          </p:cNvSpPr>
          <p:nvPr/>
        </p:nvSpPr>
        <p:spPr bwMode="auto">
          <a:xfrm>
            <a:off x="703263" y="4953000"/>
            <a:ext cx="220662" cy="482600"/>
          </a:xfrm>
          <a:prstGeom prst="rect">
            <a:avLst/>
          </a:prstGeom>
          <a:noFill/>
          <a:ln w="9525">
            <a:noFill/>
            <a:miter lim="800000"/>
          </a:ln>
          <a:effectLst/>
        </p:spPr>
        <p:txBody>
          <a:bodyPr wrap="none" lIns="56108" tIns="28054" rIns="56108" bIns="28054">
            <a:spAutoFit/>
          </a:bodyPr>
          <a:lstStyle/>
          <a:p>
            <a:pPr algn="l" defTabSz="560070"/>
            <a:endParaRPr lang="zh-CN" altLang="en-US" sz="1400" b="0">
              <a:solidFill>
                <a:schemeClr val="tx1"/>
              </a:solidFill>
              <a:latin typeface="全真古印體" pitchFamily="1" charset="-120"/>
            </a:endParaRPr>
          </a:p>
          <a:p>
            <a:pPr algn="l" defTabSz="560070"/>
            <a:endParaRPr lang="zh-TW" altLang="en-US" sz="1400" b="0">
              <a:solidFill>
                <a:schemeClr val="tx1"/>
              </a:solidFill>
              <a:latin typeface="全真古印體" pitchFamily="1" charset="-120"/>
              <a:ea typeface="全真古印體" pitchFamily="1" charset="-120"/>
            </a:endParaRPr>
          </a:p>
        </p:txBody>
      </p:sp>
      <p:sp>
        <p:nvSpPr>
          <p:cNvPr id="13335" name="Text Box 23"/>
          <p:cNvSpPr txBox="1">
            <a:spLocks noChangeArrowheads="1"/>
          </p:cNvSpPr>
          <p:nvPr/>
        </p:nvSpPr>
        <p:spPr bwMode="auto">
          <a:xfrm>
            <a:off x="1873250" y="4284663"/>
            <a:ext cx="787400" cy="482600"/>
          </a:xfrm>
          <a:prstGeom prst="rect">
            <a:avLst/>
          </a:prstGeom>
          <a:noFill/>
          <a:ln w="9525">
            <a:noFill/>
            <a:miter lim="800000"/>
          </a:ln>
          <a:effectLst/>
        </p:spPr>
        <p:txBody>
          <a:bodyPr lIns="56108" tIns="28054" rIns="56108" bIns="28054">
            <a:spAutoFit/>
          </a:bodyPr>
          <a:lstStyle/>
          <a:p>
            <a:pPr algn="l" defTabSz="560070"/>
            <a:r>
              <a:rPr lang="zh-CN" altLang="en-US" sz="1400" b="0">
                <a:solidFill>
                  <a:schemeClr val="tx1"/>
                </a:solidFill>
                <a:latin typeface="全真古印體" pitchFamily="1" charset="-120"/>
              </a:rPr>
              <a:t>检查腐</a:t>
            </a:r>
            <a:r>
              <a:rPr lang="zh-CN" altLang="en-US" sz="1400" b="0">
                <a:solidFill>
                  <a:schemeClr val="tx1"/>
                </a:solidFill>
              </a:rPr>
              <a:t>蚀</a:t>
            </a:r>
            <a:endParaRPr lang="zh-CN" altLang="en-US" sz="1400" b="0">
              <a:solidFill>
                <a:schemeClr val="tx1"/>
              </a:solidFill>
            </a:endParaRPr>
          </a:p>
          <a:p>
            <a:pPr algn="l" defTabSz="560070"/>
            <a:r>
              <a:rPr lang="zh-CN" altLang="en-US" sz="1400" b="0">
                <a:solidFill>
                  <a:schemeClr val="tx1"/>
                </a:solidFill>
                <a:latin typeface="全真古印體" pitchFamily="1" charset="-120"/>
              </a:rPr>
              <a:t>情况</a:t>
            </a:r>
            <a:endParaRPr lang="zh-CN" altLang="en-US" sz="1400" b="0">
              <a:solidFill>
                <a:schemeClr val="tx1"/>
              </a:solidFill>
              <a:latin typeface="全真古印體" pitchFamily="1" charset="-120"/>
            </a:endParaRPr>
          </a:p>
        </p:txBody>
      </p:sp>
      <p:sp>
        <p:nvSpPr>
          <p:cNvPr id="13336" name="Text Box 24"/>
          <p:cNvSpPr txBox="1">
            <a:spLocks noChangeArrowheads="1"/>
          </p:cNvSpPr>
          <p:nvPr/>
        </p:nvSpPr>
        <p:spPr bwMode="auto">
          <a:xfrm>
            <a:off x="3327400" y="3384550"/>
            <a:ext cx="647700" cy="482600"/>
          </a:xfrm>
          <a:prstGeom prst="rect">
            <a:avLst/>
          </a:prstGeom>
          <a:noFill/>
          <a:ln w="9525">
            <a:noFill/>
            <a:miter lim="800000"/>
          </a:ln>
          <a:effectLst/>
        </p:spPr>
        <p:txBody>
          <a:bodyPr lIns="56108" tIns="28054" rIns="56108" bIns="28054">
            <a:spAutoFit/>
          </a:bodyPr>
          <a:lstStyle/>
          <a:p>
            <a:pPr algn="l" defTabSz="560070"/>
            <a:r>
              <a:rPr lang="zh-CN" altLang="en-US" sz="1400" b="0">
                <a:solidFill>
                  <a:schemeClr val="tx1"/>
                </a:solidFill>
                <a:latin typeface="全真古印體" pitchFamily="1" charset="-120"/>
              </a:rPr>
              <a:t>平整度</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调节</a:t>
            </a:r>
            <a:endParaRPr lang="zh-TW" altLang="en-US" sz="1400" b="0">
              <a:solidFill>
                <a:schemeClr val="tx1"/>
              </a:solidFill>
              <a:latin typeface="全真古印體" pitchFamily="1" charset="-120"/>
            </a:endParaRPr>
          </a:p>
        </p:txBody>
      </p:sp>
      <p:sp>
        <p:nvSpPr>
          <p:cNvPr id="13337" name="Text Box 25"/>
          <p:cNvSpPr txBox="1">
            <a:spLocks noChangeArrowheads="1"/>
          </p:cNvSpPr>
          <p:nvPr/>
        </p:nvSpPr>
        <p:spPr bwMode="auto">
          <a:xfrm>
            <a:off x="2870200" y="4329113"/>
            <a:ext cx="593725" cy="69532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基层板</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安装、</a:t>
            </a:r>
            <a:endParaRPr lang="zh-CN" altLang="en-US" sz="1400" b="0">
              <a:solidFill>
                <a:schemeClr val="tx1"/>
              </a:solidFill>
              <a:latin typeface="全真古印體" pitchFamily="1" charset="-120"/>
            </a:endParaRPr>
          </a:p>
          <a:p>
            <a:pPr algn="l" defTabSz="560070"/>
            <a:endParaRPr lang="zh-TW" altLang="en-US" sz="1400" b="0">
              <a:solidFill>
                <a:schemeClr val="tx1"/>
              </a:solidFill>
              <a:latin typeface="全真古印體" pitchFamily="1" charset="-120"/>
            </a:endParaRPr>
          </a:p>
        </p:txBody>
      </p:sp>
      <p:sp>
        <p:nvSpPr>
          <p:cNvPr id="13338" name="Text Box 26"/>
          <p:cNvSpPr txBox="1">
            <a:spLocks noChangeArrowheads="1"/>
          </p:cNvSpPr>
          <p:nvPr/>
        </p:nvSpPr>
        <p:spPr bwMode="auto">
          <a:xfrm>
            <a:off x="3451225" y="4868863"/>
            <a:ext cx="914400" cy="269875"/>
          </a:xfrm>
          <a:prstGeom prst="rect">
            <a:avLst/>
          </a:prstGeom>
          <a:noFill/>
          <a:ln w="9525">
            <a:noFill/>
            <a:miter lim="800000"/>
          </a:ln>
          <a:effectLst/>
        </p:spPr>
        <p:txBody>
          <a:bodyPr lIns="56108" tIns="28054" rIns="56108" bIns="28054">
            <a:spAutoFit/>
          </a:bodyPr>
          <a:lstStyle/>
          <a:p>
            <a:pPr algn="l" defTabSz="560070"/>
            <a:r>
              <a:rPr lang="zh-CN" altLang="en-US" sz="1400" b="0">
                <a:solidFill>
                  <a:schemeClr val="tx1"/>
                </a:solidFill>
                <a:latin typeface="全真古印體" pitchFamily="1" charset="-120"/>
              </a:rPr>
              <a:t>预埋安装</a:t>
            </a:r>
            <a:endParaRPr lang="zh-CN" altLang="en-US" sz="1400" b="0">
              <a:solidFill>
                <a:schemeClr val="tx1"/>
              </a:solidFill>
              <a:latin typeface="全真古印體" pitchFamily="1" charset="-120"/>
            </a:endParaRPr>
          </a:p>
        </p:txBody>
      </p:sp>
      <p:sp>
        <p:nvSpPr>
          <p:cNvPr id="13339" name="Text Box 27"/>
          <p:cNvSpPr txBox="1">
            <a:spLocks noChangeArrowheads="1"/>
          </p:cNvSpPr>
          <p:nvPr/>
        </p:nvSpPr>
        <p:spPr bwMode="auto">
          <a:xfrm>
            <a:off x="3446463" y="4751388"/>
            <a:ext cx="103187" cy="269875"/>
          </a:xfrm>
          <a:prstGeom prst="rect">
            <a:avLst/>
          </a:prstGeom>
          <a:noFill/>
          <a:ln w="9525">
            <a:noFill/>
            <a:miter lim="800000"/>
          </a:ln>
          <a:effectLst/>
        </p:spPr>
        <p:txBody>
          <a:bodyPr wrap="none" lIns="56108" tIns="28054" rIns="56108" bIns="28054">
            <a:spAutoFit/>
          </a:bodyPr>
          <a:lstStyle/>
          <a:p>
            <a:pPr algn="l" defTabSz="560070"/>
            <a:endParaRPr lang="zh-TW" altLang="en-US" sz="1400" b="0">
              <a:solidFill>
                <a:schemeClr val="tx1"/>
              </a:solidFill>
              <a:latin typeface="全真古印體" pitchFamily="1" charset="-120"/>
              <a:ea typeface="全真古印體" pitchFamily="1" charset="-120"/>
            </a:endParaRPr>
          </a:p>
        </p:txBody>
      </p:sp>
      <p:sp>
        <p:nvSpPr>
          <p:cNvPr id="13340" name="Text Box 28"/>
          <p:cNvSpPr txBox="1">
            <a:spLocks noChangeArrowheads="1"/>
          </p:cNvSpPr>
          <p:nvPr/>
        </p:nvSpPr>
        <p:spPr bwMode="auto">
          <a:xfrm>
            <a:off x="4073525" y="3340100"/>
            <a:ext cx="595313"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平整度</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校验</a:t>
            </a:r>
            <a:endParaRPr lang="zh-TW" altLang="en-US" sz="1400" b="0">
              <a:solidFill>
                <a:schemeClr val="tx1"/>
              </a:solidFill>
              <a:latin typeface="全真古印體" pitchFamily="1" charset="-120"/>
              <a:ea typeface="全真古印體" pitchFamily="1" charset="-120"/>
            </a:endParaRPr>
          </a:p>
        </p:txBody>
      </p:sp>
      <p:sp>
        <p:nvSpPr>
          <p:cNvPr id="13341" name="Text Box 29"/>
          <p:cNvSpPr txBox="1">
            <a:spLocks noChangeArrowheads="1"/>
          </p:cNvSpPr>
          <p:nvPr/>
        </p:nvSpPr>
        <p:spPr bwMode="auto">
          <a:xfrm>
            <a:off x="5070475" y="3835400"/>
            <a:ext cx="593725" cy="69532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罩面拼</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接检验</a:t>
            </a:r>
            <a:endParaRPr lang="zh-CN" altLang="en-US" sz="1400" b="0">
              <a:solidFill>
                <a:schemeClr val="tx1"/>
              </a:solidFill>
              <a:latin typeface="全真古印體" pitchFamily="1" charset="-120"/>
            </a:endParaRPr>
          </a:p>
          <a:p>
            <a:pPr algn="l" defTabSz="560070"/>
            <a:endParaRPr lang="zh-TW" altLang="en-US" sz="1400" b="0">
              <a:solidFill>
                <a:schemeClr val="tx1"/>
              </a:solidFill>
              <a:latin typeface="全真古印體" pitchFamily="1" charset="-120"/>
            </a:endParaRPr>
          </a:p>
        </p:txBody>
      </p:sp>
      <p:sp>
        <p:nvSpPr>
          <p:cNvPr id="13342" name="Text Box 30"/>
          <p:cNvSpPr txBox="1">
            <a:spLocks noChangeArrowheads="1"/>
          </p:cNvSpPr>
          <p:nvPr/>
        </p:nvSpPr>
        <p:spPr bwMode="auto">
          <a:xfrm>
            <a:off x="4198938" y="4284663"/>
            <a:ext cx="773112" cy="482600"/>
          </a:xfrm>
          <a:prstGeom prst="rect">
            <a:avLst/>
          </a:prstGeom>
          <a:noFill/>
          <a:ln w="9525">
            <a:noFill/>
            <a:miter lim="800000"/>
          </a:ln>
          <a:effectLst/>
        </p:spPr>
        <p:txBody>
          <a:bodyPr lIns="56108" tIns="28054" rIns="56108" bIns="28054">
            <a:spAutoFit/>
          </a:bodyPr>
          <a:lstStyle/>
          <a:p>
            <a:pPr algn="l" defTabSz="560070"/>
            <a:r>
              <a:rPr lang="zh-CN" altLang="en-US" sz="1400" b="0">
                <a:solidFill>
                  <a:schemeClr val="tx1"/>
                </a:solidFill>
                <a:latin typeface="全真古印體" pitchFamily="1" charset="-120"/>
              </a:rPr>
              <a:t>罩面板</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安装</a:t>
            </a:r>
            <a:endParaRPr lang="zh-TW" altLang="en-US" sz="1400" b="0">
              <a:solidFill>
                <a:schemeClr val="tx1"/>
              </a:solidFill>
              <a:latin typeface="全真古印體" pitchFamily="1" charset="-120"/>
            </a:endParaRPr>
          </a:p>
        </p:txBody>
      </p:sp>
      <p:sp>
        <p:nvSpPr>
          <p:cNvPr id="13343" name="Text Box 31"/>
          <p:cNvSpPr txBox="1">
            <a:spLocks noChangeArrowheads="1"/>
          </p:cNvSpPr>
          <p:nvPr/>
        </p:nvSpPr>
        <p:spPr bwMode="auto">
          <a:xfrm>
            <a:off x="4322763" y="3609975"/>
            <a:ext cx="760412"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  罩面平</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整度检验</a:t>
            </a:r>
            <a:endParaRPr lang="zh-CN" altLang="en-US" sz="1400" b="0">
              <a:solidFill>
                <a:schemeClr val="tx1"/>
              </a:solidFill>
              <a:latin typeface="全真古印體" pitchFamily="1" charset="-120"/>
            </a:endParaRPr>
          </a:p>
        </p:txBody>
      </p:sp>
      <p:sp>
        <p:nvSpPr>
          <p:cNvPr id="13344" name="Text Box 32"/>
          <p:cNvSpPr txBox="1">
            <a:spLocks noChangeArrowheads="1"/>
          </p:cNvSpPr>
          <p:nvPr/>
        </p:nvSpPr>
        <p:spPr bwMode="auto">
          <a:xfrm>
            <a:off x="4656138" y="4870450"/>
            <a:ext cx="788987" cy="482600"/>
          </a:xfrm>
          <a:prstGeom prst="rect">
            <a:avLst/>
          </a:prstGeom>
          <a:noFill/>
          <a:ln w="9525">
            <a:noFill/>
            <a:miter lim="800000"/>
          </a:ln>
          <a:effectLst/>
        </p:spPr>
        <p:txBody>
          <a:bodyPr lIns="56108" tIns="28054" rIns="56108" bIns="28054">
            <a:spAutoFit/>
          </a:bodyPr>
          <a:lstStyle/>
          <a:p>
            <a:pPr algn="l" defTabSz="560070"/>
            <a:r>
              <a:rPr lang="zh-CN" altLang="en-US" sz="1400" b="0">
                <a:solidFill>
                  <a:schemeClr val="tx1"/>
                </a:solidFill>
                <a:latin typeface="全真古印體" pitchFamily="1" charset="-120"/>
              </a:rPr>
              <a:t>罩面安</a:t>
            </a:r>
            <a:r>
              <a:rPr lang="zh-CN" altLang="en-US" sz="1400" b="0">
                <a:solidFill>
                  <a:schemeClr val="tx1"/>
                </a:solidFill>
              </a:rPr>
              <a:t>装</a:t>
            </a:r>
            <a:endParaRPr lang="zh-CN" altLang="en-US" sz="1400" b="0">
              <a:solidFill>
                <a:schemeClr val="tx1"/>
              </a:solidFill>
            </a:endParaRPr>
          </a:p>
          <a:p>
            <a:pPr algn="l" defTabSz="560070"/>
            <a:r>
              <a:rPr lang="zh-CN" altLang="en-US" sz="1400" b="0">
                <a:solidFill>
                  <a:schemeClr val="tx1"/>
                </a:solidFill>
                <a:latin typeface="全真古印體" pitchFamily="1" charset="-120"/>
              </a:rPr>
              <a:t>方案</a:t>
            </a:r>
            <a:endParaRPr lang="zh-TW" altLang="en-US" sz="1400" b="0">
              <a:solidFill>
                <a:schemeClr val="tx1"/>
              </a:solidFill>
              <a:latin typeface="全真古印體" pitchFamily="1" charset="-120"/>
            </a:endParaRPr>
          </a:p>
        </p:txBody>
      </p:sp>
      <p:sp>
        <p:nvSpPr>
          <p:cNvPr id="13345" name="Text Box 33"/>
          <p:cNvSpPr txBox="1">
            <a:spLocks noChangeArrowheads="1"/>
          </p:cNvSpPr>
          <p:nvPr/>
        </p:nvSpPr>
        <p:spPr bwMode="auto">
          <a:xfrm>
            <a:off x="5735638" y="4105275"/>
            <a:ext cx="595312" cy="26987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落手清</a:t>
            </a:r>
            <a:endParaRPr lang="zh-CN" altLang="en-US" sz="1400" b="0">
              <a:solidFill>
                <a:schemeClr val="tx1"/>
              </a:solidFill>
              <a:latin typeface="全真古印體" pitchFamily="1" charset="-120"/>
            </a:endParaRPr>
          </a:p>
        </p:txBody>
      </p:sp>
      <p:sp>
        <p:nvSpPr>
          <p:cNvPr id="13346" name="Text Box 34"/>
          <p:cNvSpPr txBox="1">
            <a:spLocks noChangeArrowheads="1"/>
          </p:cNvSpPr>
          <p:nvPr/>
        </p:nvSpPr>
        <p:spPr bwMode="auto">
          <a:xfrm>
            <a:off x="5403850" y="4645025"/>
            <a:ext cx="762000" cy="482600"/>
          </a:xfrm>
          <a:prstGeom prst="rect">
            <a:avLst/>
          </a:prstGeom>
          <a:noFill/>
          <a:ln w="9525">
            <a:noFill/>
            <a:miter lim="800000"/>
          </a:ln>
          <a:effectLst/>
        </p:spPr>
        <p:txBody>
          <a:bodyPr lIns="56108" tIns="28054" rIns="56108" bIns="28054">
            <a:spAutoFit/>
          </a:bodyPr>
          <a:lstStyle/>
          <a:p>
            <a:pPr algn="l" defTabSz="560070"/>
            <a:r>
              <a:rPr lang="zh-CN" altLang="en-US" sz="1400" b="0">
                <a:solidFill>
                  <a:schemeClr val="tx1"/>
                </a:solidFill>
                <a:latin typeface="全真古印體" pitchFamily="1" charset="-120"/>
              </a:rPr>
              <a:t>消防器</a:t>
            </a:r>
            <a:r>
              <a:rPr lang="zh-CN" altLang="en-US" sz="1400" b="0">
                <a:solidFill>
                  <a:schemeClr val="tx1"/>
                </a:solidFill>
              </a:rPr>
              <a:t>材</a:t>
            </a:r>
            <a:endParaRPr lang="zh-CN" altLang="en-US" sz="1400" b="0">
              <a:solidFill>
                <a:schemeClr val="tx1"/>
              </a:solidFill>
            </a:endParaRPr>
          </a:p>
          <a:p>
            <a:pPr algn="l" defTabSz="560070"/>
            <a:r>
              <a:rPr lang="zh-CN" altLang="en-US" sz="1400" b="0">
                <a:solidFill>
                  <a:schemeClr val="tx1"/>
                </a:solidFill>
                <a:latin typeface="全真古印體" pitchFamily="1" charset="-120"/>
              </a:rPr>
              <a:t>   配置</a:t>
            </a:r>
            <a:endParaRPr lang="zh-CN" altLang="en-US" sz="1400" b="0">
              <a:solidFill>
                <a:schemeClr val="tx1"/>
              </a:solidFill>
              <a:latin typeface="全真古印體" pitchFamily="1" charset="-120"/>
            </a:endParaRPr>
          </a:p>
        </p:txBody>
      </p:sp>
      <p:sp>
        <p:nvSpPr>
          <p:cNvPr id="13347" name="Text Box 35"/>
          <p:cNvSpPr txBox="1">
            <a:spLocks noChangeArrowheads="1"/>
          </p:cNvSpPr>
          <p:nvPr/>
        </p:nvSpPr>
        <p:spPr bwMode="auto">
          <a:xfrm>
            <a:off x="6261100" y="4495800"/>
            <a:ext cx="593725"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现场消</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防管理</a:t>
            </a:r>
            <a:endParaRPr lang="zh-CN" altLang="en-US" sz="1400" b="0">
              <a:solidFill>
                <a:schemeClr val="tx1"/>
              </a:solidFill>
              <a:latin typeface="全真古印體" pitchFamily="1" charset="-120"/>
            </a:endParaRPr>
          </a:p>
        </p:txBody>
      </p:sp>
      <p:sp>
        <p:nvSpPr>
          <p:cNvPr id="13348" name="Text Box 36"/>
          <p:cNvSpPr txBox="1">
            <a:spLocks noChangeArrowheads="1"/>
          </p:cNvSpPr>
          <p:nvPr/>
        </p:nvSpPr>
        <p:spPr bwMode="auto">
          <a:xfrm>
            <a:off x="6775450" y="3384550"/>
            <a:ext cx="593725"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安全环</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境巡查</a:t>
            </a:r>
            <a:endParaRPr lang="zh-CN" altLang="en-US" sz="1400" b="0">
              <a:solidFill>
                <a:schemeClr val="tx1"/>
              </a:solidFill>
              <a:latin typeface="全真古印體" pitchFamily="1" charset="-120"/>
            </a:endParaRPr>
          </a:p>
        </p:txBody>
      </p:sp>
      <p:sp>
        <p:nvSpPr>
          <p:cNvPr id="13349" name="未知"/>
          <p:cNvSpPr/>
          <p:nvPr/>
        </p:nvSpPr>
        <p:spPr bwMode="auto">
          <a:xfrm>
            <a:off x="1266825" y="736600"/>
            <a:ext cx="914400" cy="2463800"/>
          </a:xfrm>
          <a:custGeom>
            <a:avLst/>
            <a:gdLst>
              <a:gd name="T0" fmla="*/ 914400 w 624"/>
              <a:gd name="T1" fmla="*/ 2463800 h 1552"/>
              <a:gd name="T2" fmla="*/ 0 w 624"/>
              <a:gd name="T3" fmla="*/ 0 h 1552"/>
              <a:gd name="T4" fmla="*/ 0 60000 65536"/>
              <a:gd name="T5" fmla="*/ 0 60000 65536"/>
            </a:gdLst>
            <a:ahLst/>
            <a:cxnLst>
              <a:cxn ang="T4">
                <a:pos x="T0" y="T1"/>
              </a:cxn>
              <a:cxn ang="T5">
                <a:pos x="T2" y="T3"/>
              </a:cxn>
            </a:cxnLst>
            <a:rect l="0" t="0" r="r" b="b"/>
            <a:pathLst>
              <a:path w="624" h="1552">
                <a:moveTo>
                  <a:pt x="624" y="1552"/>
                </a:moveTo>
                <a:lnTo>
                  <a:pt x="0" y="0"/>
                </a:lnTo>
              </a:path>
            </a:pathLst>
          </a:custGeom>
          <a:noFill/>
          <a:ln w="25400" cmpd="sng">
            <a:solidFill>
              <a:schemeClr val="tx1"/>
            </a:solidFill>
            <a:round/>
            <a:headEnd type="triangle" w="med" len="med"/>
          </a:ln>
          <a:effectLst/>
        </p:spPr>
        <p:txBody>
          <a:bodyPr wrap="none" anchor="ctr"/>
          <a:lstStyle/>
          <a:p>
            <a:endParaRPr lang="zh-CN" altLang="en-US"/>
          </a:p>
        </p:txBody>
      </p:sp>
      <p:sp>
        <p:nvSpPr>
          <p:cNvPr id="13350" name="未知"/>
          <p:cNvSpPr/>
          <p:nvPr/>
        </p:nvSpPr>
        <p:spPr bwMode="auto">
          <a:xfrm flipV="1">
            <a:off x="774700" y="3124200"/>
            <a:ext cx="7385050" cy="76200"/>
          </a:xfrm>
          <a:custGeom>
            <a:avLst/>
            <a:gdLst>
              <a:gd name="T0" fmla="*/ 0 w 4602"/>
              <a:gd name="T1" fmla="*/ 0 h 1"/>
              <a:gd name="T2" fmla="*/ 7385050 w 4602"/>
              <a:gd name="T3" fmla="*/ 0 h 1"/>
              <a:gd name="T4" fmla="*/ 0 60000 65536"/>
              <a:gd name="T5" fmla="*/ 0 60000 65536"/>
            </a:gdLst>
            <a:ahLst/>
            <a:cxnLst>
              <a:cxn ang="T4">
                <a:pos x="T0" y="T1"/>
              </a:cxn>
              <a:cxn ang="T5">
                <a:pos x="T2" y="T3"/>
              </a:cxn>
            </a:cxnLst>
            <a:rect l="0" t="0" r="r" b="b"/>
            <a:pathLst>
              <a:path w="4602" h="1">
                <a:moveTo>
                  <a:pt x="0" y="0"/>
                </a:moveTo>
                <a:lnTo>
                  <a:pt x="4602" y="0"/>
                </a:lnTo>
              </a:path>
            </a:pathLst>
          </a:custGeom>
          <a:noFill/>
          <a:ln w="38100" cmpd="sng">
            <a:solidFill>
              <a:schemeClr val="tx1"/>
            </a:solidFill>
            <a:round/>
            <a:tailEnd type="triangle" w="med" len="med"/>
          </a:ln>
          <a:effectLst/>
        </p:spPr>
        <p:txBody>
          <a:bodyPr wrap="none" anchor="ctr"/>
          <a:lstStyle/>
          <a:p>
            <a:endParaRPr lang="zh-CN" altLang="en-US"/>
          </a:p>
        </p:txBody>
      </p:sp>
      <p:sp>
        <p:nvSpPr>
          <p:cNvPr id="13351" name="未知"/>
          <p:cNvSpPr/>
          <p:nvPr/>
        </p:nvSpPr>
        <p:spPr bwMode="auto">
          <a:xfrm>
            <a:off x="1663700" y="1898650"/>
            <a:ext cx="863600" cy="3175"/>
          </a:xfrm>
          <a:custGeom>
            <a:avLst/>
            <a:gdLst>
              <a:gd name="T0" fmla="*/ 863600 w 588"/>
              <a:gd name="T1" fmla="*/ 0 h 1"/>
              <a:gd name="T2" fmla="*/ 0 w 588"/>
              <a:gd name="T3" fmla="*/ 0 h 1"/>
              <a:gd name="T4" fmla="*/ 0 60000 65536"/>
              <a:gd name="T5" fmla="*/ 0 60000 65536"/>
            </a:gdLst>
            <a:ahLst/>
            <a:cxnLst>
              <a:cxn ang="T4">
                <a:pos x="T0" y="T1"/>
              </a:cxn>
              <a:cxn ang="T5">
                <a:pos x="T2" y="T3"/>
              </a:cxn>
            </a:cxnLst>
            <a:rect l="0" t="0" r="r" b="b"/>
            <a:pathLst>
              <a:path w="588" h="1">
                <a:moveTo>
                  <a:pt x="588" y="0"/>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3352" name="未知"/>
          <p:cNvSpPr/>
          <p:nvPr/>
        </p:nvSpPr>
        <p:spPr bwMode="auto">
          <a:xfrm>
            <a:off x="3492500" y="728663"/>
            <a:ext cx="901700" cy="2452687"/>
          </a:xfrm>
          <a:custGeom>
            <a:avLst/>
            <a:gdLst>
              <a:gd name="T0" fmla="*/ 901700 w 615"/>
              <a:gd name="T1" fmla="*/ 2452687 h 1545"/>
              <a:gd name="T2" fmla="*/ 0 w 615"/>
              <a:gd name="T3" fmla="*/ 0 h 1545"/>
              <a:gd name="T4" fmla="*/ 0 60000 65536"/>
              <a:gd name="T5" fmla="*/ 0 60000 65536"/>
            </a:gdLst>
            <a:ahLst/>
            <a:cxnLst>
              <a:cxn ang="T4">
                <a:pos x="T0" y="T1"/>
              </a:cxn>
              <a:cxn ang="T5">
                <a:pos x="T2" y="T3"/>
              </a:cxn>
            </a:cxnLst>
            <a:rect l="0" t="0" r="r" b="b"/>
            <a:pathLst>
              <a:path w="615" h="1545">
                <a:moveTo>
                  <a:pt x="615" y="1545"/>
                </a:moveTo>
                <a:lnTo>
                  <a:pt x="0" y="0"/>
                </a:lnTo>
              </a:path>
            </a:pathLst>
          </a:custGeom>
          <a:noFill/>
          <a:ln w="25400" cmpd="sng">
            <a:solidFill>
              <a:schemeClr val="tx1"/>
            </a:solidFill>
            <a:round/>
            <a:headEnd type="triangle" w="med" len="med"/>
          </a:ln>
          <a:effectLst/>
        </p:spPr>
        <p:txBody>
          <a:bodyPr wrap="none" anchor="ctr"/>
          <a:lstStyle/>
          <a:p>
            <a:endParaRPr lang="zh-CN" altLang="en-US"/>
          </a:p>
        </p:txBody>
      </p:sp>
      <p:sp>
        <p:nvSpPr>
          <p:cNvPr id="13353" name="未知"/>
          <p:cNvSpPr/>
          <p:nvPr/>
        </p:nvSpPr>
        <p:spPr bwMode="auto">
          <a:xfrm>
            <a:off x="2954338" y="1524000"/>
            <a:ext cx="822325" cy="1588"/>
          </a:xfrm>
          <a:custGeom>
            <a:avLst/>
            <a:gdLst>
              <a:gd name="T0" fmla="*/ 0 w 561"/>
              <a:gd name="T1" fmla="*/ 0 h 1"/>
              <a:gd name="T2" fmla="*/ 822325 w 561"/>
              <a:gd name="T3" fmla="*/ 1588 h 1"/>
              <a:gd name="T4" fmla="*/ 0 60000 65536"/>
              <a:gd name="T5" fmla="*/ 0 60000 65536"/>
            </a:gdLst>
            <a:ahLst/>
            <a:cxnLst>
              <a:cxn ang="T4">
                <a:pos x="T0" y="T1"/>
              </a:cxn>
              <a:cxn ang="T5">
                <a:pos x="T2" y="T3"/>
              </a:cxn>
            </a:cxnLst>
            <a:rect l="0" t="0" r="r" b="b"/>
            <a:pathLst>
              <a:path w="561" h="1">
                <a:moveTo>
                  <a:pt x="0" y="0"/>
                </a:moveTo>
                <a:lnTo>
                  <a:pt x="561" y="1"/>
                </a:lnTo>
              </a:path>
            </a:pathLst>
          </a:custGeom>
          <a:noFill/>
          <a:ln w="9525" cmpd="sng">
            <a:solidFill>
              <a:schemeClr val="tx1"/>
            </a:solidFill>
            <a:round/>
            <a:tailEnd type="triangle" w="med" len="med"/>
          </a:ln>
          <a:effectLst/>
        </p:spPr>
        <p:txBody>
          <a:bodyPr wrap="none" anchor="ctr"/>
          <a:lstStyle/>
          <a:p>
            <a:endParaRPr lang="zh-CN" altLang="en-US"/>
          </a:p>
        </p:txBody>
      </p:sp>
      <p:sp>
        <p:nvSpPr>
          <p:cNvPr id="13354" name="未知"/>
          <p:cNvSpPr/>
          <p:nvPr/>
        </p:nvSpPr>
        <p:spPr bwMode="auto">
          <a:xfrm>
            <a:off x="3165475" y="1981200"/>
            <a:ext cx="803275" cy="3175"/>
          </a:xfrm>
          <a:custGeom>
            <a:avLst/>
            <a:gdLst>
              <a:gd name="T0" fmla="*/ 0 w 548"/>
              <a:gd name="T1" fmla="*/ 3175 h 2"/>
              <a:gd name="T2" fmla="*/ 803275 w 548"/>
              <a:gd name="T3" fmla="*/ 0 h 2"/>
              <a:gd name="T4" fmla="*/ 0 60000 65536"/>
              <a:gd name="T5" fmla="*/ 0 60000 65536"/>
            </a:gdLst>
            <a:ahLst/>
            <a:cxnLst>
              <a:cxn ang="T4">
                <a:pos x="T0" y="T1"/>
              </a:cxn>
              <a:cxn ang="T5">
                <a:pos x="T2" y="T3"/>
              </a:cxn>
            </a:cxnLst>
            <a:rect l="0" t="0" r="r" b="b"/>
            <a:pathLst>
              <a:path w="548" h="2">
                <a:moveTo>
                  <a:pt x="0" y="2"/>
                </a:moveTo>
                <a:lnTo>
                  <a:pt x="548"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3355" name="Line 43"/>
          <p:cNvSpPr>
            <a:spLocks noChangeShapeType="1"/>
          </p:cNvSpPr>
          <p:nvPr/>
        </p:nvSpPr>
        <p:spPr bwMode="auto">
          <a:xfrm flipH="1">
            <a:off x="3908425" y="1854200"/>
            <a:ext cx="703263" cy="0"/>
          </a:xfrm>
          <a:prstGeom prst="line">
            <a:avLst/>
          </a:prstGeom>
          <a:noFill/>
          <a:ln w="9525">
            <a:solidFill>
              <a:schemeClr val="tx1"/>
            </a:solidFill>
            <a:round/>
            <a:tailEnd type="triangle" w="med" len="med"/>
          </a:ln>
          <a:effectLst/>
        </p:spPr>
        <p:txBody>
          <a:bodyPr wrap="none" anchor="ctr"/>
          <a:lstStyle/>
          <a:p>
            <a:endParaRPr lang="zh-CN" altLang="en-US"/>
          </a:p>
        </p:txBody>
      </p:sp>
      <p:sp>
        <p:nvSpPr>
          <p:cNvPr id="13356" name="未知"/>
          <p:cNvSpPr/>
          <p:nvPr/>
        </p:nvSpPr>
        <p:spPr bwMode="auto">
          <a:xfrm>
            <a:off x="5838825" y="685800"/>
            <a:ext cx="914400" cy="2438400"/>
          </a:xfrm>
          <a:custGeom>
            <a:avLst/>
            <a:gdLst>
              <a:gd name="T0" fmla="*/ 914400 w 612"/>
              <a:gd name="T1" fmla="*/ 2438400 h 1548"/>
              <a:gd name="T2" fmla="*/ 0 w 612"/>
              <a:gd name="T3" fmla="*/ 0 h 1548"/>
              <a:gd name="T4" fmla="*/ 0 60000 65536"/>
              <a:gd name="T5" fmla="*/ 0 60000 65536"/>
            </a:gdLst>
            <a:ahLst/>
            <a:cxnLst>
              <a:cxn ang="T4">
                <a:pos x="T0" y="T1"/>
              </a:cxn>
              <a:cxn ang="T5">
                <a:pos x="T2" y="T3"/>
              </a:cxn>
            </a:cxnLst>
            <a:rect l="0" t="0" r="r" b="b"/>
            <a:pathLst>
              <a:path w="612" h="1548">
                <a:moveTo>
                  <a:pt x="612" y="1548"/>
                </a:moveTo>
                <a:lnTo>
                  <a:pt x="0" y="0"/>
                </a:lnTo>
              </a:path>
            </a:pathLst>
          </a:custGeom>
          <a:noFill/>
          <a:ln w="25400" cmpd="sng">
            <a:solidFill>
              <a:schemeClr val="tx1"/>
            </a:solidFill>
            <a:round/>
            <a:headEnd type="triangle" w="med" len="med"/>
          </a:ln>
          <a:effectLst/>
        </p:spPr>
        <p:txBody>
          <a:bodyPr wrap="none" anchor="ctr"/>
          <a:lstStyle/>
          <a:p>
            <a:endParaRPr lang="zh-CN" altLang="en-US"/>
          </a:p>
        </p:txBody>
      </p:sp>
      <p:sp>
        <p:nvSpPr>
          <p:cNvPr id="13357" name="未知"/>
          <p:cNvSpPr/>
          <p:nvPr/>
        </p:nvSpPr>
        <p:spPr bwMode="auto">
          <a:xfrm>
            <a:off x="5072063" y="1358900"/>
            <a:ext cx="996950" cy="76200"/>
          </a:xfrm>
          <a:custGeom>
            <a:avLst/>
            <a:gdLst>
              <a:gd name="T0" fmla="*/ 0 w 552"/>
              <a:gd name="T1" fmla="*/ 0 h 1"/>
              <a:gd name="T2" fmla="*/ 996950 w 552"/>
              <a:gd name="T3" fmla="*/ 0 h 1"/>
              <a:gd name="T4" fmla="*/ 0 60000 65536"/>
              <a:gd name="T5" fmla="*/ 0 60000 65536"/>
            </a:gdLst>
            <a:ahLst/>
            <a:cxnLst>
              <a:cxn ang="T4">
                <a:pos x="T0" y="T1"/>
              </a:cxn>
              <a:cxn ang="T5">
                <a:pos x="T2" y="T3"/>
              </a:cxn>
            </a:cxnLst>
            <a:rect l="0" t="0" r="r" b="b"/>
            <a:pathLst>
              <a:path w="552" h="1">
                <a:moveTo>
                  <a:pt x="0" y="0"/>
                </a:moveTo>
                <a:lnTo>
                  <a:pt x="552"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3358" name="未知"/>
          <p:cNvSpPr/>
          <p:nvPr/>
        </p:nvSpPr>
        <p:spPr bwMode="auto">
          <a:xfrm>
            <a:off x="5570538" y="1763713"/>
            <a:ext cx="709612" cy="76200"/>
          </a:xfrm>
          <a:custGeom>
            <a:avLst/>
            <a:gdLst>
              <a:gd name="T0" fmla="*/ 0 w 570"/>
              <a:gd name="T1" fmla="*/ 0 h 1"/>
              <a:gd name="T2" fmla="*/ 709612 w 570"/>
              <a:gd name="T3" fmla="*/ 0 h 1"/>
              <a:gd name="T4" fmla="*/ 0 60000 65536"/>
              <a:gd name="T5" fmla="*/ 0 60000 65536"/>
            </a:gdLst>
            <a:ahLst/>
            <a:cxnLst>
              <a:cxn ang="T4">
                <a:pos x="T0" y="T1"/>
              </a:cxn>
              <a:cxn ang="T5">
                <a:pos x="T2" y="T3"/>
              </a:cxn>
            </a:cxnLst>
            <a:rect l="0" t="0" r="r" b="b"/>
            <a:pathLst>
              <a:path w="570" h="1">
                <a:moveTo>
                  <a:pt x="0" y="0"/>
                </a:moveTo>
                <a:lnTo>
                  <a:pt x="57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3359" name="未知"/>
          <p:cNvSpPr/>
          <p:nvPr/>
        </p:nvSpPr>
        <p:spPr bwMode="auto">
          <a:xfrm>
            <a:off x="5362575" y="2889250"/>
            <a:ext cx="1287463" cy="76200"/>
          </a:xfrm>
          <a:custGeom>
            <a:avLst/>
            <a:gdLst>
              <a:gd name="T0" fmla="*/ 0 w 561"/>
              <a:gd name="T1" fmla="*/ 0 h 1"/>
              <a:gd name="T2" fmla="*/ 1287463 w 561"/>
              <a:gd name="T3" fmla="*/ 0 h 1"/>
              <a:gd name="T4" fmla="*/ 0 60000 65536"/>
              <a:gd name="T5" fmla="*/ 0 60000 65536"/>
            </a:gdLst>
            <a:ahLst/>
            <a:cxnLst>
              <a:cxn ang="T4">
                <a:pos x="T0" y="T1"/>
              </a:cxn>
              <a:cxn ang="T5">
                <a:pos x="T2" y="T3"/>
              </a:cxn>
            </a:cxnLst>
            <a:rect l="0" t="0" r="r" b="b"/>
            <a:pathLst>
              <a:path w="561" h="1">
                <a:moveTo>
                  <a:pt x="0" y="0"/>
                </a:moveTo>
                <a:lnTo>
                  <a:pt x="561"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3360" name="未知"/>
          <p:cNvSpPr/>
          <p:nvPr/>
        </p:nvSpPr>
        <p:spPr bwMode="auto">
          <a:xfrm>
            <a:off x="6470650" y="2260600"/>
            <a:ext cx="552450" cy="76200"/>
          </a:xfrm>
          <a:custGeom>
            <a:avLst/>
            <a:gdLst>
              <a:gd name="T0" fmla="*/ 552450 w 531"/>
              <a:gd name="T1" fmla="*/ 0 h 1"/>
              <a:gd name="T2" fmla="*/ 0 w 531"/>
              <a:gd name="T3" fmla="*/ 0 h 1"/>
              <a:gd name="T4" fmla="*/ 0 60000 65536"/>
              <a:gd name="T5" fmla="*/ 0 60000 65536"/>
            </a:gdLst>
            <a:ahLst/>
            <a:cxnLst>
              <a:cxn ang="T4">
                <a:pos x="T0" y="T1"/>
              </a:cxn>
              <a:cxn ang="T5">
                <a:pos x="T2" y="T3"/>
              </a:cxn>
            </a:cxnLst>
            <a:rect l="0" t="0" r="r" b="b"/>
            <a:pathLst>
              <a:path w="531" h="1">
                <a:moveTo>
                  <a:pt x="531" y="0"/>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3361" name="未知"/>
          <p:cNvSpPr/>
          <p:nvPr/>
        </p:nvSpPr>
        <p:spPr bwMode="auto">
          <a:xfrm>
            <a:off x="1123950" y="3203575"/>
            <a:ext cx="1285875" cy="2841625"/>
          </a:xfrm>
          <a:custGeom>
            <a:avLst/>
            <a:gdLst>
              <a:gd name="T0" fmla="*/ 1285875 w 879"/>
              <a:gd name="T1" fmla="*/ 0 h 1782"/>
              <a:gd name="T2" fmla="*/ 0 w 879"/>
              <a:gd name="T3" fmla="*/ 2841625 h 1782"/>
              <a:gd name="T4" fmla="*/ 0 60000 65536"/>
              <a:gd name="T5" fmla="*/ 0 60000 65536"/>
            </a:gdLst>
            <a:ahLst/>
            <a:cxnLst>
              <a:cxn ang="T4">
                <a:pos x="T0" y="T1"/>
              </a:cxn>
              <a:cxn ang="T5">
                <a:pos x="T2" y="T3"/>
              </a:cxn>
            </a:cxnLst>
            <a:rect l="0" t="0" r="r" b="b"/>
            <a:pathLst>
              <a:path w="879" h="1782">
                <a:moveTo>
                  <a:pt x="879" y="0"/>
                </a:moveTo>
                <a:lnTo>
                  <a:pt x="0" y="1782"/>
                </a:lnTo>
              </a:path>
            </a:pathLst>
          </a:custGeom>
          <a:noFill/>
          <a:ln w="25400" cmpd="sng">
            <a:solidFill>
              <a:schemeClr val="tx1"/>
            </a:solidFill>
            <a:round/>
            <a:headEnd type="triangle" w="med" len="med"/>
          </a:ln>
          <a:effectLst/>
        </p:spPr>
        <p:txBody>
          <a:bodyPr wrap="none" anchor="ctr"/>
          <a:lstStyle/>
          <a:p>
            <a:endParaRPr lang="zh-CN" altLang="en-US"/>
          </a:p>
        </p:txBody>
      </p:sp>
      <p:sp>
        <p:nvSpPr>
          <p:cNvPr id="13362" name="未知"/>
          <p:cNvSpPr/>
          <p:nvPr/>
        </p:nvSpPr>
        <p:spPr bwMode="auto">
          <a:xfrm>
            <a:off x="833438" y="4824413"/>
            <a:ext cx="800100" cy="76200"/>
          </a:xfrm>
          <a:custGeom>
            <a:avLst/>
            <a:gdLst>
              <a:gd name="T0" fmla="*/ 0 w 450"/>
              <a:gd name="T1" fmla="*/ 0 h 1"/>
              <a:gd name="T2" fmla="*/ 800100 w 450"/>
              <a:gd name="T3" fmla="*/ 0 h 1"/>
              <a:gd name="T4" fmla="*/ 0 60000 65536"/>
              <a:gd name="T5" fmla="*/ 0 60000 65536"/>
            </a:gdLst>
            <a:ahLst/>
            <a:cxnLst>
              <a:cxn ang="T4">
                <a:pos x="T0" y="T1"/>
              </a:cxn>
              <a:cxn ang="T5">
                <a:pos x="T2" y="T3"/>
              </a:cxn>
            </a:cxnLst>
            <a:rect l="0" t="0" r="r" b="b"/>
            <a:pathLst>
              <a:path w="450" h="1">
                <a:moveTo>
                  <a:pt x="0" y="0"/>
                </a:moveTo>
                <a:lnTo>
                  <a:pt x="45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3363" name="未知"/>
          <p:cNvSpPr/>
          <p:nvPr/>
        </p:nvSpPr>
        <p:spPr bwMode="auto">
          <a:xfrm>
            <a:off x="1789113" y="4508500"/>
            <a:ext cx="742950" cy="4763"/>
          </a:xfrm>
          <a:custGeom>
            <a:avLst/>
            <a:gdLst>
              <a:gd name="T0" fmla="*/ 742950 w 507"/>
              <a:gd name="T1" fmla="*/ 4763 h 3"/>
              <a:gd name="T2" fmla="*/ 0 w 507"/>
              <a:gd name="T3" fmla="*/ 0 h 3"/>
              <a:gd name="T4" fmla="*/ 0 60000 65536"/>
              <a:gd name="T5" fmla="*/ 0 60000 65536"/>
            </a:gdLst>
            <a:ahLst/>
            <a:cxnLst>
              <a:cxn ang="T4">
                <a:pos x="T0" y="T1"/>
              </a:cxn>
              <a:cxn ang="T5">
                <a:pos x="T2" y="T3"/>
              </a:cxn>
            </a:cxnLst>
            <a:rect l="0" t="0" r="r" b="b"/>
            <a:pathLst>
              <a:path w="507" h="3">
                <a:moveTo>
                  <a:pt x="507" y="3"/>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3364" name="Line 52"/>
          <p:cNvSpPr>
            <a:spLocks noChangeShapeType="1"/>
          </p:cNvSpPr>
          <p:nvPr/>
        </p:nvSpPr>
        <p:spPr bwMode="auto">
          <a:xfrm flipH="1" flipV="1">
            <a:off x="1266825" y="5715000"/>
            <a:ext cx="936625" cy="9525"/>
          </a:xfrm>
          <a:prstGeom prst="line">
            <a:avLst/>
          </a:prstGeom>
          <a:noFill/>
          <a:ln w="9525">
            <a:solidFill>
              <a:schemeClr val="tx1"/>
            </a:solidFill>
            <a:round/>
            <a:tailEnd type="triangle" w="med" len="med"/>
          </a:ln>
          <a:effectLst/>
        </p:spPr>
        <p:txBody>
          <a:bodyPr wrap="none" anchor="ctr"/>
          <a:lstStyle/>
          <a:p>
            <a:endParaRPr lang="zh-CN" altLang="en-US"/>
          </a:p>
        </p:txBody>
      </p:sp>
      <p:sp>
        <p:nvSpPr>
          <p:cNvPr id="13365" name="未知"/>
          <p:cNvSpPr/>
          <p:nvPr/>
        </p:nvSpPr>
        <p:spPr bwMode="auto">
          <a:xfrm>
            <a:off x="2954338" y="3200400"/>
            <a:ext cx="1217612" cy="2743200"/>
          </a:xfrm>
          <a:custGeom>
            <a:avLst/>
            <a:gdLst>
              <a:gd name="T0" fmla="*/ 1217612 w 879"/>
              <a:gd name="T1" fmla="*/ 0 h 1782"/>
              <a:gd name="T2" fmla="*/ 0 w 879"/>
              <a:gd name="T3" fmla="*/ 2743200 h 1782"/>
              <a:gd name="T4" fmla="*/ 0 60000 65536"/>
              <a:gd name="T5" fmla="*/ 0 60000 65536"/>
            </a:gdLst>
            <a:ahLst/>
            <a:cxnLst>
              <a:cxn ang="T4">
                <a:pos x="T0" y="T1"/>
              </a:cxn>
              <a:cxn ang="T5">
                <a:pos x="T2" y="T3"/>
              </a:cxn>
            </a:cxnLst>
            <a:rect l="0" t="0" r="r" b="b"/>
            <a:pathLst>
              <a:path w="879" h="1782">
                <a:moveTo>
                  <a:pt x="879" y="0"/>
                </a:moveTo>
                <a:lnTo>
                  <a:pt x="0" y="1782"/>
                </a:lnTo>
              </a:path>
            </a:pathLst>
          </a:custGeom>
          <a:noFill/>
          <a:ln w="25400" cmpd="sng">
            <a:solidFill>
              <a:schemeClr val="tx1"/>
            </a:solidFill>
            <a:round/>
            <a:headEnd type="triangle" w="med" len="med"/>
          </a:ln>
          <a:effectLst/>
        </p:spPr>
        <p:txBody>
          <a:bodyPr wrap="none" anchor="ctr"/>
          <a:lstStyle/>
          <a:p>
            <a:endParaRPr lang="zh-CN" altLang="en-US"/>
          </a:p>
        </p:txBody>
      </p:sp>
      <p:sp>
        <p:nvSpPr>
          <p:cNvPr id="13366" name="未知"/>
          <p:cNvSpPr/>
          <p:nvPr/>
        </p:nvSpPr>
        <p:spPr bwMode="auto">
          <a:xfrm>
            <a:off x="4219575" y="3200400"/>
            <a:ext cx="1219200" cy="2743200"/>
          </a:xfrm>
          <a:custGeom>
            <a:avLst/>
            <a:gdLst>
              <a:gd name="T0" fmla="*/ 1219200 w 879"/>
              <a:gd name="T1" fmla="*/ 0 h 1782"/>
              <a:gd name="T2" fmla="*/ 0 w 879"/>
              <a:gd name="T3" fmla="*/ 2743200 h 1782"/>
              <a:gd name="T4" fmla="*/ 0 60000 65536"/>
              <a:gd name="T5" fmla="*/ 0 60000 65536"/>
            </a:gdLst>
            <a:ahLst/>
            <a:cxnLst>
              <a:cxn ang="T4">
                <a:pos x="T0" y="T1"/>
              </a:cxn>
              <a:cxn ang="T5">
                <a:pos x="T2" y="T3"/>
              </a:cxn>
            </a:cxnLst>
            <a:rect l="0" t="0" r="r" b="b"/>
            <a:pathLst>
              <a:path w="879" h="1782">
                <a:moveTo>
                  <a:pt x="879" y="0"/>
                </a:moveTo>
                <a:lnTo>
                  <a:pt x="0" y="1782"/>
                </a:lnTo>
              </a:path>
            </a:pathLst>
          </a:custGeom>
          <a:noFill/>
          <a:ln w="25400" cmpd="sng">
            <a:solidFill>
              <a:schemeClr val="tx1"/>
            </a:solidFill>
            <a:round/>
            <a:headEnd type="triangle" w="med" len="med"/>
          </a:ln>
          <a:effectLst/>
        </p:spPr>
        <p:txBody>
          <a:bodyPr wrap="none" anchor="ctr"/>
          <a:lstStyle/>
          <a:p>
            <a:endParaRPr lang="zh-CN" altLang="en-US"/>
          </a:p>
        </p:txBody>
      </p:sp>
      <p:sp>
        <p:nvSpPr>
          <p:cNvPr id="13367" name="未知"/>
          <p:cNvSpPr/>
          <p:nvPr/>
        </p:nvSpPr>
        <p:spPr bwMode="auto">
          <a:xfrm>
            <a:off x="5735638" y="3200400"/>
            <a:ext cx="1109662" cy="2749550"/>
          </a:xfrm>
          <a:custGeom>
            <a:avLst/>
            <a:gdLst>
              <a:gd name="T0" fmla="*/ 1109662 w 879"/>
              <a:gd name="T1" fmla="*/ 0 h 1782"/>
              <a:gd name="T2" fmla="*/ 0 w 879"/>
              <a:gd name="T3" fmla="*/ 2749550 h 1782"/>
              <a:gd name="T4" fmla="*/ 0 60000 65536"/>
              <a:gd name="T5" fmla="*/ 0 60000 65536"/>
            </a:gdLst>
            <a:ahLst/>
            <a:cxnLst>
              <a:cxn ang="T4">
                <a:pos x="T0" y="T1"/>
              </a:cxn>
              <a:cxn ang="T5">
                <a:pos x="T2" y="T3"/>
              </a:cxn>
            </a:cxnLst>
            <a:rect l="0" t="0" r="r" b="b"/>
            <a:pathLst>
              <a:path w="879" h="1782">
                <a:moveTo>
                  <a:pt x="879" y="0"/>
                </a:moveTo>
                <a:lnTo>
                  <a:pt x="0" y="1782"/>
                </a:lnTo>
              </a:path>
            </a:pathLst>
          </a:custGeom>
          <a:noFill/>
          <a:ln w="25400" cmpd="sng">
            <a:solidFill>
              <a:schemeClr val="tx1"/>
            </a:solidFill>
            <a:round/>
            <a:headEnd type="triangle" w="med" len="med"/>
          </a:ln>
          <a:effectLst/>
        </p:spPr>
        <p:txBody>
          <a:bodyPr wrap="none" anchor="ctr"/>
          <a:lstStyle/>
          <a:p>
            <a:endParaRPr lang="zh-CN" altLang="en-US"/>
          </a:p>
        </p:txBody>
      </p:sp>
      <p:sp>
        <p:nvSpPr>
          <p:cNvPr id="13368" name="未知"/>
          <p:cNvSpPr/>
          <p:nvPr/>
        </p:nvSpPr>
        <p:spPr bwMode="auto">
          <a:xfrm flipV="1">
            <a:off x="3990975" y="3473450"/>
            <a:ext cx="630238" cy="107950"/>
          </a:xfrm>
          <a:custGeom>
            <a:avLst/>
            <a:gdLst>
              <a:gd name="T0" fmla="*/ 630238 w 492"/>
              <a:gd name="T1" fmla="*/ 0 h 1"/>
              <a:gd name="T2" fmla="*/ 0 w 492"/>
              <a:gd name="T3" fmla="*/ 0 h 1"/>
              <a:gd name="T4" fmla="*/ 0 60000 65536"/>
              <a:gd name="T5" fmla="*/ 0 60000 65536"/>
            </a:gdLst>
            <a:ahLst/>
            <a:cxnLst>
              <a:cxn ang="T4">
                <a:pos x="T0" y="T1"/>
              </a:cxn>
              <a:cxn ang="T5">
                <a:pos x="T2" y="T3"/>
              </a:cxn>
            </a:cxnLst>
            <a:rect l="0" t="0" r="r" b="b"/>
            <a:pathLst>
              <a:path w="492" h="1">
                <a:moveTo>
                  <a:pt x="492" y="0"/>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3369" name="未知"/>
          <p:cNvSpPr/>
          <p:nvPr/>
        </p:nvSpPr>
        <p:spPr bwMode="auto">
          <a:xfrm>
            <a:off x="3327400" y="5138738"/>
            <a:ext cx="777875" cy="76200"/>
          </a:xfrm>
          <a:custGeom>
            <a:avLst/>
            <a:gdLst>
              <a:gd name="T0" fmla="*/ 777875 w 387"/>
              <a:gd name="T1" fmla="*/ 0 h 1"/>
              <a:gd name="T2" fmla="*/ 0 w 387"/>
              <a:gd name="T3" fmla="*/ 0 h 1"/>
              <a:gd name="T4" fmla="*/ 0 60000 65536"/>
              <a:gd name="T5" fmla="*/ 0 60000 65536"/>
            </a:gdLst>
            <a:ahLst/>
            <a:cxnLst>
              <a:cxn ang="T4">
                <a:pos x="T0" y="T1"/>
              </a:cxn>
              <a:cxn ang="T5">
                <a:pos x="T2" y="T3"/>
              </a:cxn>
            </a:cxnLst>
            <a:rect l="0" t="0" r="r" b="b"/>
            <a:pathLst>
              <a:path w="387" h="1">
                <a:moveTo>
                  <a:pt x="387" y="0"/>
                </a:moveTo>
                <a:lnTo>
                  <a:pt x="0" y="0"/>
                </a:lnTo>
              </a:path>
            </a:pathLst>
          </a:custGeom>
          <a:noFill/>
          <a:ln w="9525" cmpd="sng">
            <a:solidFill>
              <a:srgbClr val="FF0000"/>
            </a:solidFill>
            <a:round/>
            <a:tailEnd type="triangle" w="med" len="med"/>
          </a:ln>
          <a:effectLst/>
        </p:spPr>
        <p:txBody>
          <a:bodyPr wrap="none" anchor="ctr"/>
          <a:lstStyle/>
          <a:p>
            <a:endParaRPr lang="zh-CN" altLang="en-US"/>
          </a:p>
        </p:txBody>
      </p:sp>
      <p:sp>
        <p:nvSpPr>
          <p:cNvPr id="13370" name="Line 58"/>
          <p:cNvSpPr>
            <a:spLocks noChangeShapeType="1"/>
          </p:cNvSpPr>
          <p:nvPr/>
        </p:nvSpPr>
        <p:spPr bwMode="auto">
          <a:xfrm>
            <a:off x="2909888" y="4554538"/>
            <a:ext cx="633412" cy="0"/>
          </a:xfrm>
          <a:prstGeom prst="line">
            <a:avLst/>
          </a:prstGeom>
          <a:noFill/>
          <a:ln w="9525">
            <a:solidFill>
              <a:srgbClr val="FF0000"/>
            </a:solidFill>
            <a:round/>
            <a:tailEnd type="triangle" w="med" len="med"/>
          </a:ln>
          <a:effectLst/>
        </p:spPr>
        <p:txBody>
          <a:bodyPr wrap="none" anchor="ctr"/>
          <a:lstStyle/>
          <a:p>
            <a:endParaRPr lang="zh-CN" altLang="en-US"/>
          </a:p>
        </p:txBody>
      </p:sp>
      <p:sp>
        <p:nvSpPr>
          <p:cNvPr id="13371" name="未知"/>
          <p:cNvSpPr/>
          <p:nvPr/>
        </p:nvSpPr>
        <p:spPr bwMode="auto">
          <a:xfrm>
            <a:off x="4198938" y="4554538"/>
            <a:ext cx="611187" cy="1587"/>
          </a:xfrm>
          <a:custGeom>
            <a:avLst/>
            <a:gdLst>
              <a:gd name="T0" fmla="*/ 0 w 417"/>
              <a:gd name="T1" fmla="*/ 0 h 1"/>
              <a:gd name="T2" fmla="*/ 611187 w 417"/>
              <a:gd name="T3" fmla="*/ 0 h 1"/>
              <a:gd name="T4" fmla="*/ 0 60000 65536"/>
              <a:gd name="T5" fmla="*/ 0 60000 65536"/>
            </a:gdLst>
            <a:ahLst/>
            <a:cxnLst>
              <a:cxn ang="T4">
                <a:pos x="T0" y="T1"/>
              </a:cxn>
              <a:cxn ang="T5">
                <a:pos x="T2" y="T3"/>
              </a:cxn>
            </a:cxnLst>
            <a:rect l="0" t="0" r="r" b="b"/>
            <a:pathLst>
              <a:path w="417" h="1">
                <a:moveTo>
                  <a:pt x="0" y="0"/>
                </a:moveTo>
                <a:lnTo>
                  <a:pt x="417"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3372" name="未知"/>
          <p:cNvSpPr/>
          <p:nvPr/>
        </p:nvSpPr>
        <p:spPr bwMode="auto">
          <a:xfrm>
            <a:off x="5735638" y="4419600"/>
            <a:ext cx="650875" cy="4763"/>
          </a:xfrm>
          <a:custGeom>
            <a:avLst/>
            <a:gdLst>
              <a:gd name="T0" fmla="*/ 0 w 444"/>
              <a:gd name="T1" fmla="*/ 4763 h 3"/>
              <a:gd name="T2" fmla="*/ 650875 w 444"/>
              <a:gd name="T3" fmla="*/ 0 h 3"/>
              <a:gd name="T4" fmla="*/ 0 60000 65536"/>
              <a:gd name="T5" fmla="*/ 0 60000 65536"/>
            </a:gdLst>
            <a:ahLst/>
            <a:cxnLst>
              <a:cxn ang="T4">
                <a:pos x="T0" y="T1"/>
              </a:cxn>
              <a:cxn ang="T5">
                <a:pos x="T2" y="T3"/>
              </a:cxn>
            </a:cxnLst>
            <a:rect l="0" t="0" r="r" b="b"/>
            <a:pathLst>
              <a:path w="444" h="3">
                <a:moveTo>
                  <a:pt x="0" y="3"/>
                </a:moveTo>
                <a:lnTo>
                  <a:pt x="444"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3373" name="未知"/>
          <p:cNvSpPr/>
          <p:nvPr/>
        </p:nvSpPr>
        <p:spPr bwMode="auto">
          <a:xfrm>
            <a:off x="5445125" y="4868863"/>
            <a:ext cx="747713" cy="76200"/>
          </a:xfrm>
          <a:custGeom>
            <a:avLst/>
            <a:gdLst>
              <a:gd name="T0" fmla="*/ 0 w 408"/>
              <a:gd name="T1" fmla="*/ 0 h 1"/>
              <a:gd name="T2" fmla="*/ 747713 w 408"/>
              <a:gd name="T3" fmla="*/ 0 h 1"/>
              <a:gd name="T4" fmla="*/ 0 60000 65536"/>
              <a:gd name="T5" fmla="*/ 0 60000 65536"/>
            </a:gdLst>
            <a:ahLst/>
            <a:cxnLst>
              <a:cxn ang="T4">
                <a:pos x="T0" y="T1"/>
              </a:cxn>
              <a:cxn ang="T5">
                <a:pos x="T2" y="T3"/>
              </a:cxn>
            </a:cxnLst>
            <a:rect l="0" t="0" r="r" b="b"/>
            <a:pathLst>
              <a:path w="408" h="1">
                <a:moveTo>
                  <a:pt x="0" y="0"/>
                </a:moveTo>
                <a:lnTo>
                  <a:pt x="408"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3374" name="未知"/>
          <p:cNvSpPr/>
          <p:nvPr/>
        </p:nvSpPr>
        <p:spPr bwMode="auto">
          <a:xfrm>
            <a:off x="5029200" y="4103688"/>
            <a:ext cx="628650" cy="4762"/>
          </a:xfrm>
          <a:custGeom>
            <a:avLst/>
            <a:gdLst>
              <a:gd name="T0" fmla="*/ 628650 w 429"/>
              <a:gd name="T1" fmla="*/ 4762 h 3"/>
              <a:gd name="T2" fmla="*/ 0 w 429"/>
              <a:gd name="T3" fmla="*/ 0 h 3"/>
              <a:gd name="T4" fmla="*/ 0 60000 65536"/>
              <a:gd name="T5" fmla="*/ 0 60000 65536"/>
            </a:gdLst>
            <a:ahLst/>
            <a:cxnLst>
              <a:cxn ang="T4">
                <a:pos x="T0" y="T1"/>
              </a:cxn>
              <a:cxn ang="T5">
                <a:pos x="T2" y="T3"/>
              </a:cxn>
            </a:cxnLst>
            <a:rect l="0" t="0" r="r" b="b"/>
            <a:pathLst>
              <a:path w="429" h="3">
                <a:moveTo>
                  <a:pt x="429" y="3"/>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3375" name="未知"/>
          <p:cNvSpPr/>
          <p:nvPr/>
        </p:nvSpPr>
        <p:spPr bwMode="auto">
          <a:xfrm>
            <a:off x="6650038" y="3654425"/>
            <a:ext cx="663575" cy="76200"/>
          </a:xfrm>
          <a:custGeom>
            <a:avLst/>
            <a:gdLst>
              <a:gd name="T0" fmla="*/ 663575 w 642"/>
              <a:gd name="T1" fmla="*/ 0 h 1"/>
              <a:gd name="T2" fmla="*/ 0 w 642"/>
              <a:gd name="T3" fmla="*/ 0 h 1"/>
              <a:gd name="T4" fmla="*/ 0 60000 65536"/>
              <a:gd name="T5" fmla="*/ 0 60000 65536"/>
            </a:gdLst>
            <a:ahLst/>
            <a:cxnLst>
              <a:cxn ang="T4">
                <a:pos x="T0" y="T1"/>
              </a:cxn>
              <a:cxn ang="T5">
                <a:pos x="T2" y="T3"/>
              </a:cxn>
            </a:cxnLst>
            <a:rect l="0" t="0" r="r" b="b"/>
            <a:pathLst>
              <a:path w="642" h="1">
                <a:moveTo>
                  <a:pt x="642" y="0"/>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3376" name="未知"/>
          <p:cNvSpPr/>
          <p:nvPr/>
        </p:nvSpPr>
        <p:spPr bwMode="auto">
          <a:xfrm>
            <a:off x="6192838" y="4735513"/>
            <a:ext cx="706437" cy="88900"/>
          </a:xfrm>
          <a:custGeom>
            <a:avLst/>
            <a:gdLst>
              <a:gd name="T0" fmla="*/ 706437 w 750"/>
              <a:gd name="T1" fmla="*/ 0 h 1"/>
              <a:gd name="T2" fmla="*/ 0 w 750"/>
              <a:gd name="T3" fmla="*/ 0 h 1"/>
              <a:gd name="T4" fmla="*/ 0 60000 65536"/>
              <a:gd name="T5" fmla="*/ 0 60000 65536"/>
            </a:gdLst>
            <a:ahLst/>
            <a:cxnLst>
              <a:cxn ang="T4">
                <a:pos x="T0" y="T1"/>
              </a:cxn>
              <a:cxn ang="T5">
                <a:pos x="T2" y="T3"/>
              </a:cxn>
            </a:cxnLst>
            <a:rect l="0" t="0" r="r" b="b"/>
            <a:pathLst>
              <a:path w="750" h="1">
                <a:moveTo>
                  <a:pt x="750" y="0"/>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3377" name="Text Box 65"/>
          <p:cNvSpPr txBox="1">
            <a:spLocks noChangeArrowheads="1"/>
          </p:cNvSpPr>
          <p:nvPr/>
        </p:nvSpPr>
        <p:spPr bwMode="auto">
          <a:xfrm>
            <a:off x="4572000" y="6501765"/>
            <a:ext cx="4606925" cy="361950"/>
          </a:xfrm>
          <a:prstGeom prst="rect">
            <a:avLst/>
          </a:prstGeom>
          <a:noFill/>
          <a:ln w="9525">
            <a:noFill/>
            <a:miter lim="800000"/>
          </a:ln>
          <a:effectLst/>
        </p:spPr>
        <p:txBody>
          <a:bodyPr lIns="56108" tIns="28054" rIns="56108" bIns="28054">
            <a:spAutoFit/>
          </a:bodyPr>
          <a:lstStyle/>
          <a:p>
            <a:pPr algn="l" defTabSz="560070"/>
            <a:r>
              <a:rPr lang="zh-CN" altLang="en-US" sz="2000">
                <a:solidFill>
                  <a:schemeClr val="tx1"/>
                </a:solidFill>
                <a:latin typeface="宋体" panose="02010600030101010101" pitchFamily="2" charset="-122"/>
              </a:rPr>
              <a:t>(2)</a:t>
            </a:r>
            <a:r>
              <a:rPr lang="zh-CN" altLang="en-US" sz="2000">
                <a:solidFill>
                  <a:schemeClr val="tx1"/>
                </a:solidFill>
              </a:rPr>
              <a:t>、</a:t>
            </a:r>
            <a:r>
              <a:rPr lang="zh-CN" altLang="en-US" sz="2000">
                <a:solidFill>
                  <a:schemeClr val="tx1"/>
                </a:solidFill>
                <a:latin typeface="宋体" panose="02010600030101010101" pitchFamily="2" charset="-122"/>
              </a:rPr>
              <a:t>木饰面</a:t>
            </a:r>
            <a:r>
              <a:rPr lang="zh-TW" altLang="en-US" sz="2000">
                <a:solidFill>
                  <a:schemeClr val="tx1"/>
                </a:solidFill>
                <a:latin typeface="宋体" panose="02010600030101010101" pitchFamily="2" charset="-122"/>
              </a:rPr>
              <a:t>工程 施工品</a:t>
            </a:r>
            <a:r>
              <a:rPr lang="zh-CN" altLang="en-US" sz="2000">
                <a:solidFill>
                  <a:schemeClr val="tx1"/>
                </a:solidFill>
                <a:latin typeface="宋体" panose="02010600030101010101" pitchFamily="2" charset="-122"/>
              </a:rPr>
              <a:t>质</a:t>
            </a:r>
            <a:r>
              <a:rPr lang="zh-TW" altLang="en-US" sz="2000">
                <a:solidFill>
                  <a:schemeClr val="tx1"/>
                </a:solidFill>
                <a:latin typeface="宋体" panose="02010600030101010101" pitchFamily="2" charset="-122"/>
              </a:rPr>
              <a:t>特性要因</a:t>
            </a:r>
            <a:r>
              <a:rPr lang="zh-CN" altLang="en-US" sz="2000">
                <a:solidFill>
                  <a:schemeClr val="tx1"/>
                </a:solidFill>
                <a:latin typeface="宋体" panose="02010600030101010101" pitchFamily="2" charset="-122"/>
              </a:rPr>
              <a:t>图</a:t>
            </a:r>
            <a:endParaRPr lang="zh-CN" altLang="en-US" sz="2000">
              <a:solidFill>
                <a:schemeClr val="tx1"/>
              </a:solidFill>
              <a:latin typeface="宋体" panose="02010600030101010101" pitchFamily="2" charset="-122"/>
            </a:endParaRPr>
          </a:p>
        </p:txBody>
      </p:sp>
      <p:sp>
        <p:nvSpPr>
          <p:cNvPr id="13378" name="未知"/>
          <p:cNvSpPr/>
          <p:nvPr/>
        </p:nvSpPr>
        <p:spPr bwMode="auto">
          <a:xfrm>
            <a:off x="4032250" y="2305050"/>
            <a:ext cx="725488" cy="1588"/>
          </a:xfrm>
          <a:custGeom>
            <a:avLst/>
            <a:gdLst>
              <a:gd name="T0" fmla="*/ 725488 w 495"/>
              <a:gd name="T1" fmla="*/ 0 h 1"/>
              <a:gd name="T2" fmla="*/ 0 w 495"/>
              <a:gd name="T3" fmla="*/ 0 h 1"/>
              <a:gd name="T4" fmla="*/ 0 60000 65536"/>
              <a:gd name="T5" fmla="*/ 0 60000 65536"/>
            </a:gdLst>
            <a:ahLst/>
            <a:cxnLst>
              <a:cxn ang="T4">
                <a:pos x="T0" y="T1"/>
              </a:cxn>
              <a:cxn ang="T5">
                <a:pos x="T2" y="T3"/>
              </a:cxn>
            </a:cxnLst>
            <a:rect l="0" t="0" r="r" b="b"/>
            <a:pathLst>
              <a:path w="495" h="1">
                <a:moveTo>
                  <a:pt x="495" y="0"/>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3379" name="Text Box 67"/>
          <p:cNvSpPr txBox="1">
            <a:spLocks noChangeArrowheads="1"/>
          </p:cNvSpPr>
          <p:nvPr/>
        </p:nvSpPr>
        <p:spPr bwMode="auto">
          <a:xfrm>
            <a:off x="1476375" y="1055688"/>
            <a:ext cx="758825"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图纸深化</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设计交底</a:t>
            </a:r>
            <a:endParaRPr lang="zh-TW" altLang="en-US" sz="1400" b="0">
              <a:solidFill>
                <a:schemeClr val="tx1"/>
              </a:solidFill>
              <a:latin typeface="全真古印體" pitchFamily="1" charset="-120"/>
            </a:endParaRPr>
          </a:p>
        </p:txBody>
      </p:sp>
      <p:sp>
        <p:nvSpPr>
          <p:cNvPr id="13380" name="未知"/>
          <p:cNvSpPr/>
          <p:nvPr/>
        </p:nvSpPr>
        <p:spPr bwMode="auto">
          <a:xfrm>
            <a:off x="1476375" y="1295400"/>
            <a:ext cx="690563" cy="4763"/>
          </a:xfrm>
          <a:custGeom>
            <a:avLst/>
            <a:gdLst>
              <a:gd name="T0" fmla="*/ 690563 w 471"/>
              <a:gd name="T1" fmla="*/ 0 h 3"/>
              <a:gd name="T2" fmla="*/ 0 w 471"/>
              <a:gd name="T3" fmla="*/ 4763 h 3"/>
              <a:gd name="T4" fmla="*/ 0 60000 65536"/>
              <a:gd name="T5" fmla="*/ 0 60000 65536"/>
            </a:gdLst>
            <a:ahLst/>
            <a:cxnLst>
              <a:cxn ang="T4">
                <a:pos x="T0" y="T1"/>
              </a:cxn>
              <a:cxn ang="T5">
                <a:pos x="T2" y="T3"/>
              </a:cxn>
            </a:cxnLst>
            <a:rect l="0" t="0" r="r" b="b"/>
            <a:pathLst>
              <a:path w="471" h="3">
                <a:moveTo>
                  <a:pt x="471" y="0"/>
                </a:moveTo>
                <a:lnTo>
                  <a:pt x="0" y="3"/>
                </a:lnTo>
              </a:path>
            </a:pathLst>
          </a:custGeom>
          <a:noFill/>
          <a:ln w="9525" cmpd="sng">
            <a:solidFill>
              <a:srgbClr val="FF0000"/>
            </a:solidFill>
            <a:round/>
            <a:tailEnd type="triangle" w="med" len="med"/>
          </a:ln>
          <a:effectLst/>
        </p:spPr>
        <p:txBody>
          <a:bodyPr wrap="none" anchor="ctr"/>
          <a:lstStyle/>
          <a:p>
            <a:endParaRPr lang="zh-CN" altLang="en-US"/>
          </a:p>
        </p:txBody>
      </p:sp>
      <p:sp>
        <p:nvSpPr>
          <p:cNvPr id="13381" name="未知"/>
          <p:cNvSpPr/>
          <p:nvPr/>
        </p:nvSpPr>
        <p:spPr bwMode="auto">
          <a:xfrm>
            <a:off x="749300" y="1538288"/>
            <a:ext cx="823913" cy="1587"/>
          </a:xfrm>
          <a:custGeom>
            <a:avLst/>
            <a:gdLst>
              <a:gd name="T0" fmla="*/ 0 w 561"/>
              <a:gd name="T1" fmla="*/ 0 h 1"/>
              <a:gd name="T2" fmla="*/ 823913 w 561"/>
              <a:gd name="T3" fmla="*/ 1587 h 1"/>
              <a:gd name="T4" fmla="*/ 0 60000 65536"/>
              <a:gd name="T5" fmla="*/ 0 60000 65536"/>
            </a:gdLst>
            <a:ahLst/>
            <a:cxnLst>
              <a:cxn ang="T4">
                <a:pos x="T0" y="T1"/>
              </a:cxn>
              <a:cxn ang="T5">
                <a:pos x="T2" y="T3"/>
              </a:cxn>
            </a:cxnLst>
            <a:rect l="0" t="0" r="r" b="b"/>
            <a:pathLst>
              <a:path w="561" h="1">
                <a:moveTo>
                  <a:pt x="0" y="0"/>
                </a:moveTo>
                <a:lnTo>
                  <a:pt x="561" y="1"/>
                </a:lnTo>
              </a:path>
            </a:pathLst>
          </a:custGeom>
          <a:noFill/>
          <a:ln w="9525" cmpd="sng">
            <a:solidFill>
              <a:schemeClr val="tx1"/>
            </a:solidFill>
            <a:round/>
            <a:tailEnd type="triangle" w="med" len="med"/>
          </a:ln>
          <a:effectLst/>
        </p:spPr>
        <p:txBody>
          <a:bodyPr wrap="none" anchor="ctr"/>
          <a:lstStyle/>
          <a:p>
            <a:endParaRPr lang="zh-CN" altLang="en-US"/>
          </a:p>
        </p:txBody>
      </p:sp>
      <p:sp>
        <p:nvSpPr>
          <p:cNvPr id="13382" name="未知"/>
          <p:cNvSpPr/>
          <p:nvPr/>
        </p:nvSpPr>
        <p:spPr bwMode="auto">
          <a:xfrm>
            <a:off x="3376613" y="2590800"/>
            <a:ext cx="822325" cy="1588"/>
          </a:xfrm>
          <a:custGeom>
            <a:avLst/>
            <a:gdLst>
              <a:gd name="T0" fmla="*/ 0 w 561"/>
              <a:gd name="T1" fmla="*/ 0 h 1"/>
              <a:gd name="T2" fmla="*/ 822325 w 561"/>
              <a:gd name="T3" fmla="*/ 1588 h 1"/>
              <a:gd name="T4" fmla="*/ 0 60000 65536"/>
              <a:gd name="T5" fmla="*/ 0 60000 65536"/>
            </a:gdLst>
            <a:ahLst/>
            <a:cxnLst>
              <a:cxn ang="T4">
                <a:pos x="T0" y="T1"/>
              </a:cxn>
              <a:cxn ang="T5">
                <a:pos x="T2" y="T3"/>
              </a:cxn>
            </a:cxnLst>
            <a:rect l="0" t="0" r="r" b="b"/>
            <a:pathLst>
              <a:path w="561" h="1">
                <a:moveTo>
                  <a:pt x="0" y="0"/>
                </a:moveTo>
                <a:lnTo>
                  <a:pt x="561" y="1"/>
                </a:lnTo>
              </a:path>
            </a:pathLst>
          </a:custGeom>
          <a:noFill/>
          <a:ln w="9525" cmpd="sng">
            <a:solidFill>
              <a:srgbClr val="FF0000"/>
            </a:solidFill>
            <a:round/>
            <a:tailEnd type="triangle" w="med" len="med"/>
          </a:ln>
          <a:effectLst/>
        </p:spPr>
        <p:txBody>
          <a:bodyPr wrap="none" anchor="ctr"/>
          <a:lstStyle/>
          <a:p>
            <a:endParaRPr lang="zh-CN" altLang="en-US"/>
          </a:p>
        </p:txBody>
      </p:sp>
      <p:sp>
        <p:nvSpPr>
          <p:cNvPr id="13383" name="Text Box 71"/>
          <p:cNvSpPr txBox="1">
            <a:spLocks noChangeArrowheads="1"/>
          </p:cNvSpPr>
          <p:nvPr/>
        </p:nvSpPr>
        <p:spPr bwMode="auto">
          <a:xfrm>
            <a:off x="3376613" y="2362200"/>
            <a:ext cx="595312" cy="69532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现场检</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查材料</a:t>
            </a:r>
            <a:endParaRPr lang="zh-TW" altLang="en-US" sz="1400" b="0">
              <a:solidFill>
                <a:schemeClr val="tx1"/>
              </a:solidFill>
              <a:latin typeface="全真古印體" pitchFamily="1" charset="-120"/>
            </a:endParaRPr>
          </a:p>
          <a:p>
            <a:pPr algn="l" defTabSz="560070"/>
            <a:endParaRPr lang="zh-TW" altLang="en-US" sz="1400" b="0">
              <a:solidFill>
                <a:schemeClr val="tx1"/>
              </a:solidFill>
              <a:latin typeface="全真古印體" pitchFamily="1" charset="-120"/>
              <a:ea typeface="全真古印體" pitchFamily="1" charset="-120"/>
            </a:endParaRPr>
          </a:p>
        </p:txBody>
      </p:sp>
      <p:sp>
        <p:nvSpPr>
          <p:cNvPr id="13384" name="未知"/>
          <p:cNvSpPr/>
          <p:nvPr/>
        </p:nvSpPr>
        <p:spPr bwMode="auto">
          <a:xfrm>
            <a:off x="6029325" y="1089025"/>
            <a:ext cx="1285875" cy="76200"/>
          </a:xfrm>
          <a:custGeom>
            <a:avLst/>
            <a:gdLst>
              <a:gd name="T0" fmla="*/ 1285875 w 453"/>
              <a:gd name="T1" fmla="*/ 0 h 1"/>
              <a:gd name="T2" fmla="*/ 0 w 453"/>
              <a:gd name="T3" fmla="*/ 0 h 1"/>
              <a:gd name="T4" fmla="*/ 0 60000 65536"/>
              <a:gd name="T5" fmla="*/ 0 60000 65536"/>
            </a:gdLst>
            <a:ahLst/>
            <a:cxnLst>
              <a:cxn ang="T4">
                <a:pos x="T0" y="T1"/>
              </a:cxn>
              <a:cxn ang="T5">
                <a:pos x="T2" y="T3"/>
              </a:cxn>
            </a:cxnLst>
            <a:rect l="0" t="0" r="r" b="b"/>
            <a:pathLst>
              <a:path w="453" h="1">
                <a:moveTo>
                  <a:pt x="453" y="0"/>
                </a:moveTo>
                <a:lnTo>
                  <a:pt x="0" y="0"/>
                </a:lnTo>
              </a:path>
            </a:pathLst>
          </a:custGeom>
          <a:noFill/>
          <a:ln w="9525" cmpd="sng">
            <a:solidFill>
              <a:srgbClr val="FF0000"/>
            </a:solidFill>
            <a:round/>
            <a:tailEnd type="triangle" w="med" len="med"/>
          </a:ln>
          <a:effectLst/>
        </p:spPr>
        <p:txBody>
          <a:bodyPr wrap="none" anchor="ctr"/>
          <a:lstStyle/>
          <a:p>
            <a:endParaRPr lang="zh-CN" altLang="en-US"/>
          </a:p>
        </p:txBody>
      </p:sp>
      <p:sp>
        <p:nvSpPr>
          <p:cNvPr id="13385" name="Text Box 73"/>
          <p:cNvSpPr txBox="1">
            <a:spLocks noChangeArrowheads="1"/>
          </p:cNvSpPr>
          <p:nvPr/>
        </p:nvSpPr>
        <p:spPr bwMode="auto">
          <a:xfrm>
            <a:off x="5943600" y="819150"/>
            <a:ext cx="1416050" cy="268288"/>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依照开料计划加工</a:t>
            </a:r>
            <a:endParaRPr lang="zh-TW" altLang="en-US" sz="1400" b="0">
              <a:solidFill>
                <a:schemeClr val="tx1"/>
              </a:solidFill>
              <a:latin typeface="全真古印體" pitchFamily="1" charset="-120"/>
            </a:endParaRPr>
          </a:p>
        </p:txBody>
      </p:sp>
      <p:sp>
        <p:nvSpPr>
          <p:cNvPr id="13386" name="未知"/>
          <p:cNvSpPr/>
          <p:nvPr/>
        </p:nvSpPr>
        <p:spPr bwMode="auto">
          <a:xfrm>
            <a:off x="4241800" y="2889250"/>
            <a:ext cx="723900" cy="1588"/>
          </a:xfrm>
          <a:custGeom>
            <a:avLst/>
            <a:gdLst>
              <a:gd name="T0" fmla="*/ 723900 w 495"/>
              <a:gd name="T1" fmla="*/ 0 h 1"/>
              <a:gd name="T2" fmla="*/ 0 w 495"/>
              <a:gd name="T3" fmla="*/ 0 h 1"/>
              <a:gd name="T4" fmla="*/ 0 60000 65536"/>
              <a:gd name="T5" fmla="*/ 0 60000 65536"/>
            </a:gdLst>
            <a:ahLst/>
            <a:cxnLst>
              <a:cxn ang="T4">
                <a:pos x="T0" y="T1"/>
              </a:cxn>
              <a:cxn ang="T5">
                <a:pos x="T2" y="T3"/>
              </a:cxn>
            </a:cxnLst>
            <a:rect l="0" t="0" r="r" b="b"/>
            <a:pathLst>
              <a:path w="495" h="1">
                <a:moveTo>
                  <a:pt x="495" y="0"/>
                </a:moveTo>
                <a:lnTo>
                  <a:pt x="0" y="0"/>
                </a:lnTo>
              </a:path>
            </a:pathLst>
          </a:custGeom>
          <a:noFill/>
          <a:ln w="9525" cmpd="sng">
            <a:solidFill>
              <a:srgbClr val="FF0000"/>
            </a:solidFill>
            <a:round/>
            <a:tailEnd type="triangle" w="med" len="med"/>
          </a:ln>
          <a:effectLst/>
        </p:spPr>
        <p:txBody>
          <a:bodyPr wrap="none" anchor="ctr"/>
          <a:lstStyle/>
          <a:p>
            <a:endParaRPr lang="zh-CN" altLang="en-US"/>
          </a:p>
        </p:txBody>
      </p:sp>
      <p:sp>
        <p:nvSpPr>
          <p:cNvPr id="13387" name="Text Box 75"/>
          <p:cNvSpPr txBox="1">
            <a:spLocks noChangeArrowheads="1"/>
          </p:cNvSpPr>
          <p:nvPr/>
        </p:nvSpPr>
        <p:spPr bwMode="auto">
          <a:xfrm>
            <a:off x="4322763" y="2663825"/>
            <a:ext cx="595312" cy="482600"/>
          </a:xfrm>
          <a:prstGeom prst="rect">
            <a:avLst/>
          </a:prstGeom>
          <a:noFill/>
          <a:ln w="9525">
            <a:noFill/>
            <a:miter lim="800000"/>
          </a:ln>
          <a:effectLst/>
        </p:spPr>
        <p:txBody>
          <a:bodyPr wrap="none" lIns="56108" tIns="28054" rIns="56108" bIns="28054">
            <a:spAutoFit/>
          </a:bodyPr>
          <a:lstStyle/>
          <a:p>
            <a:pPr algn="l" defTabSz="560070"/>
            <a:r>
              <a:rPr lang="zh-TW" altLang="en-US" sz="1400" b="0">
                <a:solidFill>
                  <a:schemeClr val="tx1"/>
                </a:solidFill>
                <a:latin typeface="全真古印體" pitchFamily="1" charset="-120"/>
                <a:ea typeface="全真古印體" pitchFamily="1" charset="-120"/>
              </a:rPr>
              <a:t>不合格</a:t>
            </a:r>
            <a:endParaRPr lang="zh-TW" altLang="en-US" sz="1400" b="0">
              <a:solidFill>
                <a:schemeClr val="tx1"/>
              </a:solidFill>
              <a:latin typeface="全真古印體" pitchFamily="1" charset="-120"/>
              <a:ea typeface="全真古印體" pitchFamily="1" charset="-120"/>
            </a:endParaRPr>
          </a:p>
          <a:p>
            <a:pPr algn="l" defTabSz="560070"/>
            <a:r>
              <a:rPr lang="zh-CN" altLang="en-US" sz="1400" b="0">
                <a:solidFill>
                  <a:schemeClr val="tx1"/>
                </a:solidFill>
                <a:latin typeface="全真古印體" pitchFamily="1" charset="-120"/>
              </a:rPr>
              <a:t>退场</a:t>
            </a:r>
            <a:endParaRPr lang="zh-CN" altLang="en-US" sz="1400" b="0">
              <a:solidFill>
                <a:schemeClr val="tx1"/>
              </a:solidFill>
              <a:latin typeface="全真古印體" pitchFamily="1" charset="-120"/>
            </a:endParaRPr>
          </a:p>
        </p:txBody>
      </p:sp>
      <p:sp>
        <p:nvSpPr>
          <p:cNvPr id="13388" name="Line 76"/>
          <p:cNvSpPr>
            <a:spLocks noChangeShapeType="1"/>
          </p:cNvSpPr>
          <p:nvPr/>
        </p:nvSpPr>
        <p:spPr bwMode="auto">
          <a:xfrm>
            <a:off x="3201988" y="3654425"/>
            <a:ext cx="773112" cy="0"/>
          </a:xfrm>
          <a:prstGeom prst="line">
            <a:avLst/>
          </a:prstGeom>
          <a:noFill/>
          <a:ln w="9525">
            <a:solidFill>
              <a:srgbClr val="FF0000"/>
            </a:solidFill>
            <a:round/>
            <a:tailEnd type="triangle" w="med" len="med"/>
          </a:ln>
          <a:effectLst/>
        </p:spPr>
        <p:txBody>
          <a:bodyPr/>
          <a:lstStyle/>
          <a:p>
            <a:endParaRPr lang="zh-CN" altLang="en-US"/>
          </a:p>
        </p:txBody>
      </p:sp>
      <p:sp>
        <p:nvSpPr>
          <p:cNvPr id="13389" name="Line 77"/>
          <p:cNvSpPr>
            <a:spLocks noChangeShapeType="1"/>
          </p:cNvSpPr>
          <p:nvPr/>
        </p:nvSpPr>
        <p:spPr bwMode="auto">
          <a:xfrm flipH="1">
            <a:off x="4572000" y="5138738"/>
            <a:ext cx="831850" cy="1587"/>
          </a:xfrm>
          <a:prstGeom prst="line">
            <a:avLst/>
          </a:prstGeom>
          <a:noFill/>
          <a:ln w="9525">
            <a:solidFill>
              <a:schemeClr val="tx1"/>
            </a:solidFill>
            <a:round/>
            <a:tailEnd type="triangle" w="med" len="med"/>
          </a:ln>
          <a:effectLst/>
        </p:spPr>
        <p:txBody>
          <a:bodyPr/>
          <a:lstStyle/>
          <a:p>
            <a:endParaRPr lang="zh-CN" altLang="en-US"/>
          </a:p>
        </p:txBody>
      </p:sp>
      <p:sp>
        <p:nvSpPr>
          <p:cNvPr id="13390" name="Line 78"/>
          <p:cNvSpPr>
            <a:spLocks noChangeShapeType="1"/>
          </p:cNvSpPr>
          <p:nvPr/>
        </p:nvSpPr>
        <p:spPr bwMode="auto">
          <a:xfrm>
            <a:off x="4406900" y="3835400"/>
            <a:ext cx="773113" cy="0"/>
          </a:xfrm>
          <a:prstGeom prst="line">
            <a:avLst/>
          </a:prstGeom>
          <a:noFill/>
          <a:ln w="9525">
            <a:solidFill>
              <a:schemeClr val="tx1"/>
            </a:solidFill>
            <a:round/>
            <a:tailEnd type="triangle" w="med" len="med"/>
          </a:ln>
          <a:effectLst/>
        </p:spPr>
        <p:txBody>
          <a:bodyPr/>
          <a:lstStyle/>
          <a:p>
            <a:endParaRPr lang="zh-CN" altLang="en-US"/>
          </a:p>
        </p:txBody>
      </p:sp>
      <p:sp>
        <p:nvSpPr>
          <p:cNvPr id="13391" name="未知"/>
          <p:cNvSpPr/>
          <p:nvPr/>
        </p:nvSpPr>
        <p:spPr bwMode="auto">
          <a:xfrm rot="-120000">
            <a:off x="625475" y="2663825"/>
            <a:ext cx="1320800" cy="76200"/>
          </a:xfrm>
          <a:custGeom>
            <a:avLst/>
            <a:gdLst>
              <a:gd name="T0" fmla="*/ 0 w 561"/>
              <a:gd name="T1" fmla="*/ 0 h 1"/>
              <a:gd name="T2" fmla="*/ 1320800 w 561"/>
              <a:gd name="T3" fmla="*/ 76200 h 1"/>
              <a:gd name="T4" fmla="*/ 0 60000 65536"/>
              <a:gd name="T5" fmla="*/ 0 60000 65536"/>
            </a:gdLst>
            <a:ahLst/>
            <a:cxnLst>
              <a:cxn ang="T4">
                <a:pos x="T0" y="T1"/>
              </a:cxn>
              <a:cxn ang="T5">
                <a:pos x="T2" y="T3"/>
              </a:cxn>
            </a:cxnLst>
            <a:rect l="0" t="0" r="r" b="b"/>
            <a:pathLst>
              <a:path w="561" h="1">
                <a:moveTo>
                  <a:pt x="0" y="0"/>
                </a:moveTo>
                <a:lnTo>
                  <a:pt x="561" y="1"/>
                </a:lnTo>
              </a:path>
            </a:pathLst>
          </a:custGeom>
          <a:noFill/>
          <a:ln w="9525" cap="flat" cmpd="sng">
            <a:solidFill>
              <a:schemeClr val="tx1"/>
            </a:solidFill>
            <a:round/>
            <a:tailEnd type="triangle" w="med" len="med"/>
          </a:ln>
          <a:effectLst/>
        </p:spPr>
        <p:txBody>
          <a:bodyPr wrap="none" anchor="ctr"/>
          <a:lstStyle/>
          <a:p>
            <a:endParaRPr lang="zh-CN" altLang="en-US"/>
          </a:p>
        </p:txBody>
      </p:sp>
      <p:sp>
        <p:nvSpPr>
          <p:cNvPr id="13392" name="未知"/>
          <p:cNvSpPr/>
          <p:nvPr/>
        </p:nvSpPr>
        <p:spPr bwMode="auto">
          <a:xfrm rot="-120000">
            <a:off x="917575" y="3903663"/>
            <a:ext cx="1152525" cy="76200"/>
          </a:xfrm>
          <a:custGeom>
            <a:avLst/>
            <a:gdLst>
              <a:gd name="T0" fmla="*/ 0 w 561"/>
              <a:gd name="T1" fmla="*/ 0 h 1"/>
              <a:gd name="T2" fmla="*/ 1152525 w 561"/>
              <a:gd name="T3" fmla="*/ 76200 h 1"/>
              <a:gd name="T4" fmla="*/ 0 60000 65536"/>
              <a:gd name="T5" fmla="*/ 0 60000 65536"/>
            </a:gdLst>
            <a:ahLst/>
            <a:cxnLst>
              <a:cxn ang="T4">
                <a:pos x="T0" y="T1"/>
              </a:cxn>
              <a:cxn ang="T5">
                <a:pos x="T2" y="T3"/>
              </a:cxn>
            </a:cxnLst>
            <a:rect l="0" t="0" r="r" b="b"/>
            <a:pathLst>
              <a:path w="561" h="1">
                <a:moveTo>
                  <a:pt x="0" y="0"/>
                </a:moveTo>
                <a:lnTo>
                  <a:pt x="561" y="1"/>
                </a:lnTo>
              </a:path>
            </a:pathLst>
          </a:custGeom>
          <a:noFill/>
          <a:ln w="9525" cap="flat" cmpd="sng">
            <a:solidFill>
              <a:schemeClr val="tx1"/>
            </a:solidFill>
            <a:round/>
            <a:tailEnd type="triangle" w="med" len="med"/>
          </a:ln>
          <a:effectLst/>
        </p:spPr>
        <p:txBody>
          <a:bodyPr wrap="none" anchor="ctr"/>
          <a:lstStyle/>
          <a:p>
            <a:endParaRPr lang="zh-CN" altLang="en-US"/>
          </a:p>
        </p:txBody>
      </p:sp>
      <p:sp>
        <p:nvSpPr>
          <p:cNvPr id="13393" name="Text Box 81"/>
          <p:cNvSpPr txBox="1">
            <a:spLocks noChangeArrowheads="1"/>
          </p:cNvSpPr>
          <p:nvPr/>
        </p:nvSpPr>
        <p:spPr bwMode="auto">
          <a:xfrm>
            <a:off x="958850" y="3563938"/>
            <a:ext cx="1106488" cy="334962"/>
          </a:xfrm>
          <a:prstGeom prst="rect">
            <a:avLst/>
          </a:prstGeom>
          <a:noFill/>
          <a:ln w="9525">
            <a:noFill/>
            <a:miter lim="800000"/>
          </a:ln>
        </p:spPr>
        <p:txBody>
          <a:bodyPr wrap="none">
            <a:spAutoFit/>
          </a:bodyPr>
          <a:lstStyle/>
          <a:p>
            <a:pPr algn="l" eaLnBrk="0" hangingPunct="0"/>
            <a:r>
              <a:rPr lang="zh-CN" altLang="en-US" sz="1600" b="0">
                <a:solidFill>
                  <a:schemeClr val="tx1"/>
                </a:solidFill>
              </a:rPr>
              <a:t>平整度检查</a:t>
            </a:r>
            <a:endParaRPr lang="zh-CN" altLang="en-US" sz="1600" u="sng">
              <a:solidFill>
                <a:schemeClr val="tx1"/>
              </a:solidFill>
            </a:endParaRPr>
          </a:p>
        </p:txBody>
      </p:sp>
      <p:sp>
        <p:nvSpPr>
          <p:cNvPr id="13394" name="Text Box 82"/>
          <p:cNvSpPr txBox="1">
            <a:spLocks noChangeArrowheads="1"/>
          </p:cNvSpPr>
          <p:nvPr/>
        </p:nvSpPr>
        <p:spPr bwMode="auto">
          <a:xfrm>
            <a:off x="5319713" y="2574925"/>
            <a:ext cx="1204912" cy="304800"/>
          </a:xfrm>
          <a:prstGeom prst="rect">
            <a:avLst/>
          </a:prstGeom>
          <a:noFill/>
          <a:ln w="9525">
            <a:noFill/>
            <a:miter lim="800000"/>
          </a:ln>
        </p:spPr>
        <p:txBody>
          <a:bodyPr>
            <a:spAutoFit/>
          </a:bodyPr>
          <a:lstStyle/>
          <a:p>
            <a:pPr algn="l" eaLnBrk="0" hangingPunct="0"/>
            <a:r>
              <a:rPr lang="zh-CN" altLang="en-US" sz="1400" b="0">
                <a:solidFill>
                  <a:schemeClr val="tx1"/>
                </a:solidFill>
              </a:rPr>
              <a:t>基层防潮处理</a:t>
            </a:r>
            <a:endParaRPr lang="zh-CN" altLang="en-US" sz="1400" u="sng">
              <a:solidFill>
                <a:schemeClr val="tx1"/>
              </a:solidFill>
            </a:endParaRPr>
          </a:p>
        </p:txBody>
      </p:sp>
      <p:sp>
        <p:nvSpPr>
          <p:cNvPr id="13395" name="Line 83"/>
          <p:cNvSpPr>
            <a:spLocks noChangeShapeType="1"/>
          </p:cNvSpPr>
          <p:nvPr/>
        </p:nvSpPr>
        <p:spPr bwMode="auto">
          <a:xfrm>
            <a:off x="2413000" y="5543550"/>
            <a:ext cx="746125" cy="1588"/>
          </a:xfrm>
          <a:prstGeom prst="line">
            <a:avLst/>
          </a:prstGeom>
          <a:noFill/>
          <a:ln w="9525">
            <a:solidFill>
              <a:srgbClr val="FF0000"/>
            </a:solidFill>
            <a:round/>
            <a:tailEnd type="triangle" w="med" len="med"/>
          </a:ln>
          <a:effectLst/>
        </p:spPr>
        <p:txBody>
          <a:bodyPr wrap="none" anchor="ctr"/>
          <a:lstStyle/>
          <a:p>
            <a:endParaRPr lang="zh-CN" altLang="en-US"/>
          </a:p>
        </p:txBody>
      </p:sp>
      <p:sp>
        <p:nvSpPr>
          <p:cNvPr id="13396" name="Text Box 84"/>
          <p:cNvSpPr txBox="1">
            <a:spLocks noChangeArrowheads="1"/>
          </p:cNvSpPr>
          <p:nvPr/>
        </p:nvSpPr>
        <p:spPr bwMode="auto">
          <a:xfrm>
            <a:off x="2371725" y="5003800"/>
            <a:ext cx="823913" cy="457200"/>
          </a:xfrm>
          <a:prstGeom prst="rect">
            <a:avLst/>
          </a:prstGeom>
          <a:noFill/>
          <a:ln w="9525">
            <a:noFill/>
            <a:miter lim="800000"/>
          </a:ln>
          <a:effectLst/>
        </p:spPr>
        <p:txBody>
          <a:bodyPr>
            <a:spAutoFit/>
          </a:bodyPr>
          <a:lstStyle/>
          <a:p>
            <a:pPr algn="l" eaLnBrk="0" hangingPunct="0"/>
            <a:endParaRPr lang="zh-CN" altLang="zh-CN" sz="1800" u="sng">
              <a:solidFill>
                <a:schemeClr val="tx1"/>
              </a:solidFill>
              <a:ea typeface="華康新儷粗黑" pitchFamily="2" charset="-120"/>
            </a:endParaRPr>
          </a:p>
        </p:txBody>
      </p:sp>
      <p:sp>
        <p:nvSpPr>
          <p:cNvPr id="13397" name="Text Box 85"/>
          <p:cNvSpPr txBox="1">
            <a:spLocks noChangeArrowheads="1"/>
          </p:cNvSpPr>
          <p:nvPr/>
        </p:nvSpPr>
        <p:spPr bwMode="auto">
          <a:xfrm>
            <a:off x="8353425" y="1358900"/>
            <a:ext cx="285750" cy="457200"/>
          </a:xfrm>
          <a:prstGeom prst="rect">
            <a:avLst/>
          </a:prstGeom>
          <a:noFill/>
          <a:ln w="9525">
            <a:noFill/>
            <a:miter lim="800000"/>
          </a:ln>
          <a:effectLst/>
        </p:spPr>
        <p:txBody>
          <a:bodyPr wrap="none">
            <a:spAutoFit/>
          </a:bodyPr>
          <a:lstStyle/>
          <a:p>
            <a:pPr algn="l" eaLnBrk="0" hangingPunct="0"/>
            <a:endParaRPr lang="zh-CN" altLang="zh-CN" sz="1800" u="sng">
              <a:solidFill>
                <a:schemeClr val="tx1"/>
              </a:solidFill>
              <a:ea typeface="華康新儷粗黑" pitchFamily="2" charset="-120"/>
            </a:endParaRPr>
          </a:p>
        </p:txBody>
      </p:sp>
      <p:sp>
        <p:nvSpPr>
          <p:cNvPr id="13398" name="Text Box 86"/>
          <p:cNvSpPr txBox="1">
            <a:spLocks noChangeArrowheads="1"/>
          </p:cNvSpPr>
          <p:nvPr/>
        </p:nvSpPr>
        <p:spPr bwMode="auto">
          <a:xfrm>
            <a:off x="2413000" y="5184775"/>
            <a:ext cx="1082675" cy="304800"/>
          </a:xfrm>
          <a:prstGeom prst="rect">
            <a:avLst/>
          </a:prstGeom>
          <a:noFill/>
          <a:ln w="9525">
            <a:noFill/>
            <a:miter lim="800000"/>
          </a:ln>
          <a:effectLst/>
        </p:spPr>
        <p:txBody>
          <a:bodyPr>
            <a:spAutoFit/>
          </a:bodyPr>
          <a:lstStyle/>
          <a:p>
            <a:pPr algn="l" eaLnBrk="0" hangingPunct="0"/>
            <a:r>
              <a:rPr lang="zh-CN" altLang="en-US" sz="1400" b="0">
                <a:solidFill>
                  <a:schemeClr val="tx1"/>
                </a:solidFill>
              </a:rPr>
              <a:t>放线放样</a:t>
            </a:r>
            <a:endParaRPr lang="zh-CN" altLang="en-US" sz="1400" b="0">
              <a:solidFill>
                <a:schemeClr val="tx1"/>
              </a:solidFill>
            </a:endParaRPr>
          </a:p>
        </p:txBody>
      </p:sp>
      <p:sp>
        <p:nvSpPr>
          <p:cNvPr id="13399" name="未知"/>
          <p:cNvSpPr/>
          <p:nvPr/>
        </p:nvSpPr>
        <p:spPr bwMode="auto">
          <a:xfrm>
            <a:off x="3659188" y="5768975"/>
            <a:ext cx="611187" cy="3175"/>
          </a:xfrm>
          <a:custGeom>
            <a:avLst/>
            <a:gdLst>
              <a:gd name="T0" fmla="*/ 0 w 417"/>
              <a:gd name="T1" fmla="*/ 0 h 1"/>
              <a:gd name="T2" fmla="*/ 611187 w 417"/>
              <a:gd name="T3" fmla="*/ 0 h 1"/>
              <a:gd name="T4" fmla="*/ 0 60000 65536"/>
              <a:gd name="T5" fmla="*/ 0 60000 65536"/>
            </a:gdLst>
            <a:ahLst/>
            <a:cxnLst>
              <a:cxn ang="T4">
                <a:pos x="T0" y="T1"/>
              </a:cxn>
              <a:cxn ang="T5">
                <a:pos x="T2" y="T3"/>
              </a:cxn>
            </a:cxnLst>
            <a:rect l="0" t="0" r="r" b="b"/>
            <a:pathLst>
              <a:path w="417" h="1">
                <a:moveTo>
                  <a:pt x="0" y="0"/>
                </a:moveTo>
                <a:lnTo>
                  <a:pt x="417" y="0"/>
                </a:lnTo>
              </a:path>
            </a:pathLst>
          </a:custGeom>
          <a:noFill/>
          <a:ln w="9525" cap="flat" cmpd="sng">
            <a:solidFill>
              <a:schemeClr val="tx1"/>
            </a:solidFill>
            <a:round/>
            <a:tailEnd type="triangle" w="med" len="med"/>
          </a:ln>
          <a:effectLst/>
        </p:spPr>
        <p:txBody>
          <a:bodyPr wrap="none" anchor="ctr"/>
          <a:lstStyle/>
          <a:p>
            <a:endParaRPr lang="zh-CN" altLang="en-US"/>
          </a:p>
        </p:txBody>
      </p:sp>
      <p:sp>
        <p:nvSpPr>
          <p:cNvPr id="13400" name="Text Box 88"/>
          <p:cNvSpPr txBox="1">
            <a:spLocks noChangeArrowheads="1"/>
          </p:cNvSpPr>
          <p:nvPr/>
        </p:nvSpPr>
        <p:spPr bwMode="auto">
          <a:xfrm>
            <a:off x="3616325" y="5454650"/>
            <a:ext cx="825500" cy="304800"/>
          </a:xfrm>
          <a:prstGeom prst="rect">
            <a:avLst/>
          </a:prstGeom>
          <a:noFill/>
          <a:ln w="9525">
            <a:noFill/>
            <a:miter lim="800000"/>
          </a:ln>
          <a:effectLst/>
        </p:spPr>
        <p:txBody>
          <a:bodyPr wrap="none">
            <a:spAutoFit/>
          </a:bodyPr>
          <a:lstStyle/>
          <a:p>
            <a:pPr algn="l" eaLnBrk="0" hangingPunct="0"/>
            <a:r>
              <a:rPr lang="zh-CN" altLang="en-US" sz="1400" b="0">
                <a:solidFill>
                  <a:schemeClr val="tx1"/>
                </a:solidFill>
              </a:rPr>
              <a:t>基层测量</a:t>
            </a:r>
            <a:endParaRPr lang="zh-CN" altLang="en-US" sz="1400" b="0">
              <a:solidFill>
                <a:schemeClr val="tx1"/>
              </a:solidFill>
            </a:endParaRPr>
          </a:p>
        </p:txBody>
      </p:sp>
      <p:sp>
        <p:nvSpPr>
          <p:cNvPr id="13401" name="Line 89"/>
          <p:cNvSpPr>
            <a:spLocks noChangeShapeType="1"/>
          </p:cNvSpPr>
          <p:nvPr/>
        </p:nvSpPr>
        <p:spPr bwMode="auto">
          <a:xfrm flipH="1">
            <a:off x="4364038" y="5589588"/>
            <a:ext cx="914400" cy="0"/>
          </a:xfrm>
          <a:prstGeom prst="line">
            <a:avLst/>
          </a:prstGeom>
          <a:noFill/>
          <a:ln w="9525">
            <a:solidFill>
              <a:schemeClr val="tx1"/>
            </a:solidFill>
            <a:round/>
            <a:tailEnd type="triangle" w="med" len="med"/>
          </a:ln>
          <a:effectLst/>
        </p:spPr>
        <p:txBody>
          <a:bodyPr/>
          <a:lstStyle/>
          <a:p>
            <a:endParaRPr lang="zh-CN" altLang="en-US"/>
          </a:p>
        </p:txBody>
      </p:sp>
      <p:sp>
        <p:nvSpPr>
          <p:cNvPr id="13402" name="Text Box 90"/>
          <p:cNvSpPr txBox="1">
            <a:spLocks noChangeArrowheads="1"/>
          </p:cNvSpPr>
          <p:nvPr/>
        </p:nvSpPr>
        <p:spPr bwMode="auto">
          <a:xfrm>
            <a:off x="4448175" y="5319713"/>
            <a:ext cx="1019175" cy="304800"/>
          </a:xfrm>
          <a:prstGeom prst="rect">
            <a:avLst/>
          </a:prstGeom>
          <a:noFill/>
          <a:ln w="9525">
            <a:noFill/>
            <a:miter lim="800000"/>
          </a:ln>
          <a:effectLst/>
        </p:spPr>
        <p:txBody>
          <a:bodyPr>
            <a:spAutoFit/>
          </a:bodyPr>
          <a:lstStyle/>
          <a:p>
            <a:pPr algn="l" eaLnBrk="0" hangingPunct="0"/>
            <a:r>
              <a:rPr lang="zh-CN" altLang="en-US" sz="1400" b="0">
                <a:solidFill>
                  <a:schemeClr val="tx1"/>
                </a:solidFill>
                <a:latin typeface="宋体" panose="02010600030101010101" pitchFamily="2" charset="-122"/>
              </a:rPr>
              <a:t>场外加工 </a:t>
            </a:r>
            <a:endParaRPr lang="zh-CN" altLang="en-US" sz="1400" b="0">
              <a:solidFill>
                <a:schemeClr val="tx1"/>
              </a:solidFill>
              <a:latin typeface="宋体" panose="02010600030101010101" pitchFamily="2" charset="-122"/>
            </a:endParaRPr>
          </a:p>
        </p:txBody>
      </p:sp>
      <p:sp>
        <p:nvSpPr>
          <p:cNvPr id="13403" name="未知"/>
          <p:cNvSpPr/>
          <p:nvPr/>
        </p:nvSpPr>
        <p:spPr bwMode="auto">
          <a:xfrm>
            <a:off x="6442075" y="4238625"/>
            <a:ext cx="939800" cy="1588"/>
          </a:xfrm>
          <a:custGeom>
            <a:avLst/>
            <a:gdLst>
              <a:gd name="T0" fmla="*/ 939800 w 642"/>
              <a:gd name="T1" fmla="*/ 0 h 1"/>
              <a:gd name="T2" fmla="*/ 0 w 642"/>
              <a:gd name="T3" fmla="*/ 0 h 1"/>
              <a:gd name="T4" fmla="*/ 0 60000 65536"/>
              <a:gd name="T5" fmla="*/ 0 60000 65536"/>
            </a:gdLst>
            <a:ahLst/>
            <a:cxnLst>
              <a:cxn ang="T4">
                <a:pos x="T0" y="T1"/>
              </a:cxn>
              <a:cxn ang="T5">
                <a:pos x="T2" y="T3"/>
              </a:cxn>
            </a:cxnLst>
            <a:rect l="0" t="0" r="r" b="b"/>
            <a:pathLst>
              <a:path w="642" h="1">
                <a:moveTo>
                  <a:pt x="642" y="0"/>
                </a:moveTo>
                <a:lnTo>
                  <a:pt x="0" y="0"/>
                </a:lnTo>
              </a:path>
            </a:pathLst>
          </a:custGeom>
          <a:noFill/>
          <a:ln w="9525" cap="flat" cmpd="sng">
            <a:solidFill>
              <a:schemeClr val="tx1"/>
            </a:solidFill>
            <a:round/>
            <a:tailEnd type="triangle" w="med" len="med"/>
          </a:ln>
          <a:effectLst/>
        </p:spPr>
        <p:txBody>
          <a:bodyPr wrap="none" anchor="ctr"/>
          <a:lstStyle/>
          <a:p>
            <a:endParaRPr lang="zh-CN" altLang="en-US"/>
          </a:p>
        </p:txBody>
      </p:sp>
      <p:sp>
        <p:nvSpPr>
          <p:cNvPr id="13404" name="Text Box 92"/>
          <p:cNvSpPr txBox="1">
            <a:spLocks noChangeArrowheads="1"/>
          </p:cNvSpPr>
          <p:nvPr/>
        </p:nvSpPr>
        <p:spPr bwMode="auto">
          <a:xfrm>
            <a:off x="6543675" y="3921125"/>
            <a:ext cx="1393825" cy="304800"/>
          </a:xfrm>
          <a:prstGeom prst="rect">
            <a:avLst/>
          </a:prstGeom>
          <a:noFill/>
          <a:ln w="9525">
            <a:noFill/>
            <a:miter lim="800000"/>
          </a:ln>
          <a:effectLst/>
        </p:spPr>
        <p:txBody>
          <a:bodyPr>
            <a:spAutoFit/>
          </a:bodyPr>
          <a:lstStyle/>
          <a:p>
            <a:pPr algn="l" eaLnBrk="0" hangingPunct="0"/>
            <a:r>
              <a:rPr lang="zh-CN" altLang="en-US" sz="1400" b="0">
                <a:solidFill>
                  <a:schemeClr val="tx1"/>
                </a:solidFill>
              </a:rPr>
              <a:t>产品保护</a:t>
            </a:r>
            <a:endParaRPr lang="zh-CN" altLang="en-US" sz="1400" b="0">
              <a:solidFill>
                <a:schemeClr val="tx1"/>
              </a:solidFill>
            </a:endParaRPr>
          </a:p>
        </p:txBody>
      </p:sp>
      <p:sp>
        <p:nvSpPr>
          <p:cNvPr id="13405" name="Text Box 93"/>
          <p:cNvSpPr txBox="1">
            <a:spLocks noChangeArrowheads="1"/>
          </p:cNvSpPr>
          <p:nvPr/>
        </p:nvSpPr>
        <p:spPr bwMode="auto">
          <a:xfrm>
            <a:off x="544513" y="2349500"/>
            <a:ext cx="1500187" cy="268288"/>
          </a:xfrm>
          <a:prstGeom prst="rect">
            <a:avLst/>
          </a:prstGeom>
          <a:noFill/>
          <a:ln w="9525">
            <a:noFill/>
            <a:miter lim="800000"/>
          </a:ln>
          <a:effectLst/>
        </p:spPr>
        <p:txBody>
          <a:bodyPr lIns="56108" tIns="28054" rIns="56108" bIns="28054">
            <a:spAutoFit/>
          </a:bodyPr>
          <a:lstStyle/>
          <a:p>
            <a:pPr algn="l" defTabSz="560070"/>
            <a:r>
              <a:rPr lang="zh-CN" altLang="en-US" sz="1400" b="0">
                <a:solidFill>
                  <a:schemeClr val="tx1"/>
                </a:solidFill>
                <a:latin typeface="全真古印體" pitchFamily="1" charset="-120"/>
              </a:rPr>
              <a:t>机械及辅料计划</a:t>
            </a:r>
            <a:endParaRPr lang="zh-CN" altLang="en-US" sz="1400" b="0">
              <a:solidFill>
                <a:schemeClr val="tx1"/>
              </a:solidFill>
              <a:latin typeface="全真古印體" pitchFamily="1" charset="-120"/>
            </a:endParaRPr>
          </a:p>
        </p:txBody>
      </p:sp>
      <p:sp>
        <p:nvSpPr>
          <p:cNvPr id="13406" name="箭头 114"/>
          <p:cNvSpPr>
            <a:spLocks noChangeShapeType="1"/>
          </p:cNvSpPr>
          <p:nvPr/>
        </p:nvSpPr>
        <p:spPr bwMode="auto">
          <a:xfrm flipH="1">
            <a:off x="3575050" y="1089025"/>
            <a:ext cx="1122363" cy="0"/>
          </a:xfrm>
          <a:prstGeom prst="line">
            <a:avLst/>
          </a:prstGeom>
          <a:noFill/>
          <a:ln w="9525">
            <a:solidFill>
              <a:schemeClr val="tx1"/>
            </a:solidFill>
            <a:round/>
            <a:tailEnd type="triangle" w="med" len="med"/>
          </a:ln>
          <a:effectLst/>
        </p:spPr>
        <p:txBody>
          <a:bodyPr/>
          <a:lstStyle/>
          <a:p>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81915" y="-5715"/>
            <a:ext cx="9236075" cy="6869430"/>
          </a:xfrm>
          <a:prstGeom prst="rect">
            <a:avLst/>
          </a:prstGeom>
        </p:spPr>
      </p:pic>
      <p:sp>
        <p:nvSpPr>
          <p:cNvPr id="80898" name="Text Box 2"/>
          <p:cNvSpPr txBox="1">
            <a:spLocks noChangeArrowheads="1"/>
          </p:cNvSpPr>
          <p:nvPr/>
        </p:nvSpPr>
        <p:spPr bwMode="auto">
          <a:xfrm>
            <a:off x="558800" y="23939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九、收纳系统</a:t>
            </a:r>
            <a:endParaRPr lang="en-US" sz="2400" b="0">
              <a:solidFill>
                <a:srgbClr val="FFFFFF"/>
              </a:solidFill>
              <a:latin typeface="Times New Roman" panose="02020603050405020304" pitchFamily="18" charset="0"/>
              <a:ea typeface="黑体" panose="02010609060101010101" pitchFamily="2" charset="-122"/>
            </a:endParaRPr>
          </a:p>
        </p:txBody>
      </p:sp>
      <p:sp>
        <p:nvSpPr>
          <p:cNvPr id="80899"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I01	</a:t>
            </a:r>
            <a:r>
              <a:rPr lang="zh-CN" altLang="en-US" sz="2200" b="0">
                <a:solidFill>
                  <a:schemeClr val="tx1"/>
                </a:solidFill>
                <a:ea typeface="黑体" panose="02010609060101010101" pitchFamily="2" charset="-122"/>
              </a:rPr>
              <a:t>收纳系统整体观感</a:t>
            </a:r>
            <a:endParaRPr lang="zh-CN" altLang="en-US" sz="2200" b="0">
              <a:solidFill>
                <a:schemeClr val="tx1"/>
              </a:solidFill>
              <a:ea typeface="黑体" panose="02010609060101010101" pitchFamily="2" charset="-122"/>
            </a:endParaRPr>
          </a:p>
        </p:txBody>
      </p:sp>
      <p:sp>
        <p:nvSpPr>
          <p:cNvPr id="80900" name="矩形 3"/>
          <p:cNvSpPr>
            <a:spLocks noChangeArrowheads="1"/>
          </p:cNvSpPr>
          <p:nvPr/>
        </p:nvSpPr>
        <p:spPr bwMode="auto">
          <a:xfrm>
            <a:off x="558800" y="3716338"/>
            <a:ext cx="8585200" cy="203200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柜体表面平整光滑，棱角整齐，无损伤、划伤、缺陷；</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门板安装留缝均匀，柜体、台面和墙地面收口均匀、得当，门板、抽屉开启灵活、无异常响声；</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门板开启不得碰撞到灯具、厨房电器等，尤其在转角位置；</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踢脚板安装牢固、平直、美观，卫生间采用石材踢脚板；</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有花纹面层板应做到花纹一致；</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贴面材料应平整牢固，不得脱胶，边角处不起翘；</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与其他材料交界面密封胶应粘结牢固，表面应圆弧光滑、边缘整齐；</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镜面洁净、平整、无翘曲，无污染，反映外界影像无畸变，四边打磨光滑，无缺口，膜面无划痕；</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同一空间内收纳柜体之间高度统一。</a:t>
            </a:r>
            <a:endParaRPr lang="zh-CN" altLang="en-US" sz="1400" b="0">
              <a:solidFill>
                <a:srgbClr val="000000"/>
              </a:solidFill>
              <a:ea typeface="黑体" panose="02010609060101010101" pitchFamily="2" charset="-122"/>
            </a:endParaRPr>
          </a:p>
        </p:txBody>
      </p:sp>
      <p:pic>
        <p:nvPicPr>
          <p:cNvPr id="80901" name="图片 6"/>
          <p:cNvPicPr>
            <a:picLocks noChangeAspect="1" noChangeArrowheads="1"/>
          </p:cNvPicPr>
          <p:nvPr/>
        </p:nvPicPr>
        <p:blipFill>
          <a:blip r:embed="rId2" cstate="print"/>
          <a:srcRect/>
          <a:stretch>
            <a:fillRect/>
          </a:stretch>
        </p:blipFill>
        <p:spPr bwMode="auto">
          <a:xfrm>
            <a:off x="558800" y="1014095"/>
            <a:ext cx="3837940" cy="2558415"/>
          </a:xfrm>
          <a:prstGeom prst="rect">
            <a:avLst/>
          </a:prstGeom>
          <a:noFill/>
          <a:ln w="9525">
            <a:noFill/>
            <a:miter lim="800000"/>
            <a:headEnd/>
            <a:tailEnd/>
          </a:ln>
        </p:spPr>
      </p:pic>
      <p:pic>
        <p:nvPicPr>
          <p:cNvPr id="80902" name="图片 7"/>
          <p:cNvPicPr>
            <a:picLocks noChangeAspect="1" noChangeArrowheads="1"/>
          </p:cNvPicPr>
          <p:nvPr/>
        </p:nvPicPr>
        <p:blipFill>
          <a:blip r:embed="rId3" cstate="print"/>
          <a:srcRect/>
          <a:stretch>
            <a:fillRect/>
          </a:stretch>
        </p:blipFill>
        <p:spPr bwMode="auto">
          <a:xfrm>
            <a:off x="4740275" y="997585"/>
            <a:ext cx="3862070" cy="2574925"/>
          </a:xfrm>
          <a:prstGeom prst="rect">
            <a:avLst/>
          </a:prstGeom>
          <a:noFill/>
          <a:ln w="9525">
            <a:noFill/>
            <a:miter lim="800000"/>
            <a:headEnd/>
            <a:tailEnd/>
          </a:ln>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2075" y="-5715"/>
            <a:ext cx="9236075" cy="6869430"/>
          </a:xfrm>
          <a:prstGeom prst="rect">
            <a:avLst/>
          </a:prstGeom>
        </p:spPr>
      </p:pic>
      <p:sp>
        <p:nvSpPr>
          <p:cNvPr id="81922" name="Text Box 2"/>
          <p:cNvSpPr txBox="1">
            <a:spLocks noChangeArrowheads="1"/>
          </p:cNvSpPr>
          <p:nvPr/>
        </p:nvSpPr>
        <p:spPr bwMode="auto">
          <a:xfrm>
            <a:off x="558800" y="24765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九、收纳系统</a:t>
            </a:r>
            <a:endParaRPr lang="en-US" sz="2400" b="0">
              <a:solidFill>
                <a:srgbClr val="FFFFFF"/>
              </a:solidFill>
              <a:latin typeface="Times New Roman" panose="02020603050405020304" pitchFamily="18" charset="0"/>
              <a:ea typeface="黑体" panose="02010609060101010101" pitchFamily="2" charset="-122"/>
            </a:endParaRPr>
          </a:p>
        </p:txBody>
      </p:sp>
      <p:sp>
        <p:nvSpPr>
          <p:cNvPr id="81923"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I02	</a:t>
            </a:r>
            <a:r>
              <a:rPr lang="zh-CN" altLang="en-US" sz="2200" b="0">
                <a:solidFill>
                  <a:schemeClr val="tx1"/>
                </a:solidFill>
                <a:ea typeface="黑体" panose="02010609060101010101" pitchFamily="2" charset="-122"/>
              </a:rPr>
              <a:t>收纳五金件</a:t>
            </a:r>
            <a:endParaRPr lang="zh-CN" altLang="en-US" sz="2200" b="0">
              <a:solidFill>
                <a:schemeClr val="tx1"/>
              </a:solidFill>
              <a:ea typeface="黑体" panose="02010609060101010101" pitchFamily="2" charset="-122"/>
            </a:endParaRPr>
          </a:p>
        </p:txBody>
      </p:sp>
      <p:sp>
        <p:nvSpPr>
          <p:cNvPr id="81924" name="矩形 3"/>
          <p:cNvSpPr>
            <a:spLocks noChangeArrowheads="1"/>
          </p:cNvSpPr>
          <p:nvPr/>
        </p:nvSpPr>
        <p:spPr bwMode="auto">
          <a:xfrm>
            <a:off x="558800" y="4271963"/>
            <a:ext cx="8585200" cy="118110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五金安装齐全、牢固、位置正确，表面无锈蚀、花斑、污染、划痕；</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拉手的安装应与门板垂直或平行，不选用尖锐易伤手拉手；</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柜体连接螺丝统一做不可见处理；</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合页槽深浅适宜吻合，螺丝型号统一，螺丝头平五金面，螺钉旋槽方向一致；</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门板要求安装阻尼棒，要求门板关闭时不得出现响亮的碰撞声音。</a:t>
            </a:r>
            <a:endParaRPr lang="zh-CN" altLang="en-US" sz="1400" b="0">
              <a:solidFill>
                <a:srgbClr val="000000"/>
              </a:solidFill>
              <a:ea typeface="黑体" panose="02010609060101010101" pitchFamily="2" charset="-122"/>
            </a:endParaRPr>
          </a:p>
        </p:txBody>
      </p:sp>
      <p:pic>
        <p:nvPicPr>
          <p:cNvPr id="81925" name="图片 6"/>
          <p:cNvPicPr>
            <a:picLocks noChangeAspect="1" noChangeArrowheads="1"/>
          </p:cNvPicPr>
          <p:nvPr/>
        </p:nvPicPr>
        <p:blipFill>
          <a:blip r:embed="rId2" cstate="print"/>
          <a:srcRect/>
          <a:stretch>
            <a:fillRect/>
          </a:stretch>
        </p:blipFill>
        <p:spPr bwMode="auto">
          <a:xfrm>
            <a:off x="558800" y="1065530"/>
            <a:ext cx="4319588" cy="2879725"/>
          </a:xfrm>
          <a:prstGeom prst="rect">
            <a:avLst/>
          </a:prstGeom>
          <a:noFill/>
          <a:ln w="9525">
            <a:noFill/>
            <a:miter lim="800000"/>
            <a:headEnd/>
            <a:tailEnd/>
          </a:ln>
        </p:spPr>
      </p:pic>
      <p:pic>
        <p:nvPicPr>
          <p:cNvPr id="81926" name="图片 7"/>
          <p:cNvPicPr>
            <a:picLocks noChangeAspect="1" noChangeArrowheads="1"/>
          </p:cNvPicPr>
          <p:nvPr/>
        </p:nvPicPr>
        <p:blipFill>
          <a:blip r:embed="rId3" cstate="print"/>
          <a:srcRect/>
          <a:stretch>
            <a:fillRect/>
          </a:stretch>
        </p:blipFill>
        <p:spPr bwMode="auto">
          <a:xfrm>
            <a:off x="4878388" y="1065530"/>
            <a:ext cx="4319587" cy="2879725"/>
          </a:xfrm>
          <a:prstGeom prst="rect">
            <a:avLst/>
          </a:prstGeom>
          <a:noFill/>
          <a:ln w="9525">
            <a:noFill/>
            <a:miter lim="800000"/>
            <a:headEnd/>
            <a:tailEnd/>
          </a:ln>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82946" name="Text Box 2"/>
          <p:cNvSpPr txBox="1">
            <a:spLocks noChangeArrowheads="1"/>
          </p:cNvSpPr>
          <p:nvPr/>
        </p:nvSpPr>
        <p:spPr bwMode="auto">
          <a:xfrm>
            <a:off x="558800" y="2813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九、收纳系统</a:t>
            </a:r>
            <a:endParaRPr lang="en-US" sz="2400" b="0">
              <a:solidFill>
                <a:srgbClr val="FFFFFF"/>
              </a:solidFill>
              <a:latin typeface="Times New Roman" panose="02020603050405020304" pitchFamily="18" charset="0"/>
              <a:ea typeface="黑体" panose="02010609060101010101" pitchFamily="2" charset="-122"/>
            </a:endParaRPr>
          </a:p>
        </p:txBody>
      </p:sp>
      <p:sp>
        <p:nvSpPr>
          <p:cNvPr id="82947"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I03	</a:t>
            </a:r>
            <a:r>
              <a:rPr lang="zh-CN" altLang="en-US" sz="2200" b="0">
                <a:solidFill>
                  <a:schemeClr val="tx1"/>
                </a:solidFill>
                <a:ea typeface="黑体" panose="02010609060101010101" pitchFamily="2" charset="-122"/>
              </a:rPr>
              <a:t>柜体调节板收口</a:t>
            </a:r>
            <a:endParaRPr lang="zh-CN" altLang="en-US" sz="2200" b="0">
              <a:solidFill>
                <a:schemeClr val="tx1"/>
              </a:solidFill>
              <a:ea typeface="黑体" panose="02010609060101010101" pitchFamily="2" charset="-122"/>
            </a:endParaRPr>
          </a:p>
        </p:txBody>
      </p:sp>
      <p:sp>
        <p:nvSpPr>
          <p:cNvPr id="82948" name="矩形 3"/>
          <p:cNvSpPr>
            <a:spLocks noChangeArrowheads="1"/>
          </p:cNvSpPr>
          <p:nvPr/>
        </p:nvSpPr>
        <p:spPr bwMode="auto">
          <a:xfrm>
            <a:off x="558800" y="4271963"/>
            <a:ext cx="8585200" cy="139382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嵌入式柜体端头设置调节板，左右调节板宽度大小差异不超过调节板宽度的</a:t>
            </a:r>
            <a:r>
              <a:rPr lang="en-US" altLang="zh-CN" sz="1400" b="0">
                <a:solidFill>
                  <a:srgbClr val="000000"/>
                </a:solidFill>
                <a:latin typeface="Times New Roman" panose="02020603050405020304" pitchFamily="18" charset="0"/>
                <a:ea typeface="仿宋" panose="02010609060101010101" pitchFamily="49" charset="-122"/>
              </a:rPr>
              <a:t>1/5</a:t>
            </a:r>
            <a:r>
              <a:rPr lang="zh-CN" altLang="en-US" sz="1400" b="0">
                <a:solidFill>
                  <a:srgbClr val="000000"/>
                </a:solidFill>
                <a:latin typeface="Times New Roman" panose="02020603050405020304" pitchFamily="18" charset="0"/>
                <a:ea typeface="仿宋" panose="02010609060101010101" pitchFamily="49" charset="-122"/>
              </a:rPr>
              <a:t>；</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平面墙柜体周边需要设置封口线；</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柜体调节板需采用高速铝合金切割机切割，防止切口毛边，并对切口部位进行防潮处理；</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柜体调节板与墙离缝宽度不大于</a:t>
            </a:r>
            <a:r>
              <a:rPr lang="en-US" altLang="zh-CN" sz="1400" b="0">
                <a:solidFill>
                  <a:srgbClr val="000000"/>
                </a:solidFill>
                <a:latin typeface="Times New Roman" panose="02020603050405020304" pitchFamily="18" charset="0"/>
                <a:ea typeface="仿宋" panose="02010609060101010101" pitchFamily="49" charset="-122"/>
              </a:rPr>
              <a:t>1mm</a:t>
            </a:r>
            <a:r>
              <a:rPr lang="zh-CN" altLang="en-US" sz="1400" b="0">
                <a:solidFill>
                  <a:srgbClr val="000000"/>
                </a:solidFill>
                <a:latin typeface="Times New Roman" panose="02020603050405020304" pitchFamily="18" charset="0"/>
                <a:ea typeface="仿宋" panose="02010609060101010101" pitchFamily="49" charset="-122"/>
              </a:rPr>
              <a:t>；</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柜体低于紧邻凸出墙体不少于</a:t>
            </a:r>
            <a:r>
              <a:rPr lang="en-US" altLang="zh-CN" sz="1400" b="0">
                <a:solidFill>
                  <a:srgbClr val="000000"/>
                </a:solidFill>
                <a:latin typeface="Times New Roman" panose="02020603050405020304" pitchFamily="18" charset="0"/>
                <a:ea typeface="仿宋" panose="02010609060101010101" pitchFamily="49" charset="-122"/>
              </a:rPr>
              <a:t>10mm</a:t>
            </a:r>
            <a:r>
              <a:rPr lang="zh-CN" altLang="en-US" sz="1400" b="0">
                <a:solidFill>
                  <a:srgbClr val="000000"/>
                </a:solidFill>
                <a:latin typeface="Times New Roman" panose="02020603050405020304" pitchFamily="18" charset="0"/>
                <a:ea typeface="仿宋" panose="02010609060101010101" pitchFamily="49" charset="-122"/>
              </a:rPr>
              <a:t>，保证墙面装饰收于阴角，平墙安装时柜体周边需设置封口线；</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调节板宽度不小于</a:t>
            </a:r>
            <a:r>
              <a:rPr lang="en-US" altLang="zh-CN" sz="1400" b="0">
                <a:solidFill>
                  <a:srgbClr val="000000"/>
                </a:solidFill>
                <a:ea typeface="仿宋" panose="02010609060101010101" pitchFamily="49" charset="-122"/>
              </a:rPr>
              <a:t>30mm</a:t>
            </a:r>
            <a:r>
              <a:rPr lang="zh-CN" altLang="en-US" sz="1400" b="0">
                <a:solidFill>
                  <a:srgbClr val="000000"/>
                </a:solidFill>
                <a:ea typeface="仿宋" panose="02010609060101010101" pitchFamily="49" charset="-122"/>
              </a:rPr>
              <a:t>，避免调节板本身出现大小头。</a:t>
            </a:r>
            <a:endParaRPr lang="zh-CN" altLang="en-US" sz="1400" b="0">
              <a:solidFill>
                <a:srgbClr val="000000"/>
              </a:solidFill>
              <a:ea typeface="黑体" panose="02010609060101010101" pitchFamily="2" charset="-122"/>
            </a:endParaRPr>
          </a:p>
        </p:txBody>
      </p:sp>
      <p:pic>
        <p:nvPicPr>
          <p:cNvPr id="82949" name="图片 6"/>
          <p:cNvPicPr>
            <a:picLocks noChangeAspect="1" noChangeArrowheads="1"/>
          </p:cNvPicPr>
          <p:nvPr/>
        </p:nvPicPr>
        <p:blipFill>
          <a:blip r:embed="rId2" cstate="print"/>
          <a:srcRect/>
          <a:stretch>
            <a:fillRect/>
          </a:stretch>
        </p:blipFill>
        <p:spPr bwMode="auto">
          <a:xfrm>
            <a:off x="558800" y="1107440"/>
            <a:ext cx="4319588" cy="2879725"/>
          </a:xfrm>
          <a:prstGeom prst="rect">
            <a:avLst/>
          </a:prstGeom>
          <a:noFill/>
          <a:ln w="9525">
            <a:noFill/>
            <a:miter lim="800000"/>
            <a:headEnd/>
            <a:tailEnd/>
          </a:ln>
        </p:spPr>
      </p:pic>
      <p:pic>
        <p:nvPicPr>
          <p:cNvPr id="82950" name="图片 7"/>
          <p:cNvPicPr>
            <a:picLocks noChangeAspect="1" noChangeArrowheads="1"/>
          </p:cNvPicPr>
          <p:nvPr/>
        </p:nvPicPr>
        <p:blipFill>
          <a:blip r:embed="rId3" cstate="print"/>
          <a:srcRect/>
          <a:stretch>
            <a:fillRect/>
          </a:stretch>
        </p:blipFill>
        <p:spPr bwMode="auto">
          <a:xfrm>
            <a:off x="4878705" y="1107440"/>
            <a:ext cx="4321175" cy="2879725"/>
          </a:xfrm>
          <a:prstGeom prst="rect">
            <a:avLst/>
          </a:prstGeom>
          <a:noFill/>
          <a:ln w="9525">
            <a:noFill/>
            <a:miter lim="800000"/>
            <a:headEnd/>
            <a:tailEnd/>
          </a:ln>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83970" name="Text Box 2"/>
          <p:cNvSpPr txBox="1">
            <a:spLocks noChangeArrowheads="1"/>
          </p:cNvSpPr>
          <p:nvPr/>
        </p:nvSpPr>
        <p:spPr bwMode="auto">
          <a:xfrm>
            <a:off x="558800" y="24765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九、收纳系统</a:t>
            </a:r>
            <a:endParaRPr lang="en-US" sz="2400" b="0">
              <a:solidFill>
                <a:srgbClr val="FFFFFF"/>
              </a:solidFill>
              <a:latin typeface="Times New Roman" panose="02020603050405020304" pitchFamily="18" charset="0"/>
              <a:ea typeface="黑体" panose="02010609060101010101" pitchFamily="2" charset="-122"/>
            </a:endParaRPr>
          </a:p>
        </p:txBody>
      </p:sp>
      <p:sp>
        <p:nvSpPr>
          <p:cNvPr id="83971"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I04	</a:t>
            </a:r>
            <a:r>
              <a:rPr lang="zh-CN" altLang="en-US" sz="2200" b="0">
                <a:solidFill>
                  <a:schemeClr val="tx1"/>
                </a:solidFill>
                <a:ea typeface="黑体" panose="02010609060101010101" pitchFamily="2" charset="-122"/>
              </a:rPr>
              <a:t>柜体柜门收口</a:t>
            </a:r>
            <a:endParaRPr lang="zh-CN" altLang="en-US" sz="2200" b="0">
              <a:solidFill>
                <a:schemeClr val="tx1"/>
              </a:solidFill>
              <a:ea typeface="黑体" panose="02010609060101010101" pitchFamily="2" charset="-122"/>
            </a:endParaRPr>
          </a:p>
        </p:txBody>
      </p:sp>
      <p:sp>
        <p:nvSpPr>
          <p:cNvPr id="83972" name="矩形 3"/>
          <p:cNvSpPr>
            <a:spLocks noChangeArrowheads="1"/>
          </p:cNvSpPr>
          <p:nvPr/>
        </p:nvSpPr>
        <p:spPr bwMode="auto">
          <a:xfrm>
            <a:off x="558800" y="4271963"/>
            <a:ext cx="8585200" cy="73723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推拉门设置上导轨，严禁采用下导轨；原门洞下部应用</a:t>
            </a:r>
            <a:r>
              <a:rPr lang="en-US" altLang="zh-CN" sz="1400" b="0">
                <a:solidFill>
                  <a:srgbClr val="000000"/>
                </a:solidFill>
                <a:latin typeface="Times New Roman" panose="02020603050405020304" pitchFamily="18" charset="0"/>
                <a:ea typeface="仿宋" panose="02010609060101010101" pitchFamily="49" charset="-122"/>
              </a:rPr>
              <a:t>30-40</a:t>
            </a:r>
            <a:r>
              <a:rPr lang="zh-CN" altLang="en-US" sz="1400" b="0">
                <a:solidFill>
                  <a:srgbClr val="000000"/>
                </a:solidFill>
                <a:latin typeface="Times New Roman" panose="02020603050405020304" pitchFamily="18" charset="0"/>
                <a:ea typeface="仿宋" panose="02010609060101010101" pitchFamily="49" charset="-122"/>
              </a:rPr>
              <a:t>钢制方通做基础连接门套上基层</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平开门柜体直接落在地板上，下部设置踢脚板；</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柜门周边金属包边时需对拼角进行打磨，防止使用划伤。</a:t>
            </a:r>
            <a:endParaRPr lang="zh-CN" altLang="en-US" sz="1400" b="0">
              <a:solidFill>
                <a:srgbClr val="000000"/>
              </a:solidFill>
              <a:ea typeface="黑体" panose="02010609060101010101" pitchFamily="2" charset="-122"/>
            </a:endParaRPr>
          </a:p>
        </p:txBody>
      </p:sp>
      <p:pic>
        <p:nvPicPr>
          <p:cNvPr id="83973" name="图片 6"/>
          <p:cNvPicPr>
            <a:picLocks noChangeAspect="1" noChangeArrowheads="1"/>
          </p:cNvPicPr>
          <p:nvPr/>
        </p:nvPicPr>
        <p:blipFill>
          <a:blip r:embed="rId2" cstate="print"/>
          <a:srcRect/>
          <a:stretch>
            <a:fillRect/>
          </a:stretch>
        </p:blipFill>
        <p:spPr bwMode="auto">
          <a:xfrm>
            <a:off x="558800" y="1226185"/>
            <a:ext cx="4319588" cy="2879725"/>
          </a:xfrm>
          <a:prstGeom prst="rect">
            <a:avLst/>
          </a:prstGeom>
          <a:noFill/>
          <a:ln w="9525">
            <a:noFill/>
            <a:miter lim="800000"/>
            <a:headEnd/>
            <a:tailEnd/>
          </a:ln>
        </p:spPr>
      </p:pic>
      <p:pic>
        <p:nvPicPr>
          <p:cNvPr id="83974" name="图片 7"/>
          <p:cNvPicPr>
            <a:picLocks noChangeAspect="1" noChangeArrowheads="1"/>
          </p:cNvPicPr>
          <p:nvPr/>
        </p:nvPicPr>
        <p:blipFill>
          <a:blip r:embed="rId3" cstate="print"/>
          <a:srcRect/>
          <a:stretch>
            <a:fillRect/>
          </a:stretch>
        </p:blipFill>
        <p:spPr bwMode="auto">
          <a:xfrm>
            <a:off x="5156200" y="1226185"/>
            <a:ext cx="3168650" cy="2879725"/>
          </a:xfrm>
          <a:prstGeom prst="rect">
            <a:avLst/>
          </a:prstGeom>
          <a:noFill/>
          <a:ln w="9525">
            <a:noFill/>
            <a:miter lim="800000"/>
            <a:headEnd/>
            <a:tailEnd/>
          </a:ln>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84994" name="Text Box 2"/>
          <p:cNvSpPr txBox="1">
            <a:spLocks noChangeArrowheads="1"/>
          </p:cNvSpPr>
          <p:nvPr/>
        </p:nvSpPr>
        <p:spPr bwMode="auto">
          <a:xfrm>
            <a:off x="694690" y="22288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九、收纳系统</a:t>
            </a:r>
            <a:endParaRPr lang="en-US" sz="2400" b="0">
              <a:solidFill>
                <a:srgbClr val="FFFFFF"/>
              </a:solidFill>
              <a:latin typeface="Times New Roman" panose="02020603050405020304" pitchFamily="18" charset="0"/>
              <a:ea typeface="黑体" panose="02010609060101010101" pitchFamily="2" charset="-122"/>
            </a:endParaRPr>
          </a:p>
        </p:txBody>
      </p:sp>
      <p:sp>
        <p:nvSpPr>
          <p:cNvPr id="84995"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I05	</a:t>
            </a:r>
            <a:r>
              <a:rPr lang="zh-CN" altLang="en-US" sz="2200" b="0">
                <a:solidFill>
                  <a:schemeClr val="tx1"/>
                </a:solidFill>
                <a:ea typeface="黑体" panose="02010609060101010101" pitchFamily="2" charset="-122"/>
              </a:rPr>
              <a:t>柜门板缝隙及门板平整度</a:t>
            </a:r>
            <a:endParaRPr lang="zh-CN" altLang="en-US" sz="2200" b="0">
              <a:solidFill>
                <a:schemeClr val="tx1"/>
              </a:solidFill>
              <a:ea typeface="黑体" panose="02010609060101010101" pitchFamily="2" charset="-122"/>
            </a:endParaRPr>
          </a:p>
        </p:txBody>
      </p:sp>
      <p:sp>
        <p:nvSpPr>
          <p:cNvPr id="84996" name="矩形 3"/>
          <p:cNvSpPr>
            <a:spLocks noChangeArrowheads="1"/>
          </p:cNvSpPr>
          <p:nvPr/>
        </p:nvSpPr>
        <p:spPr bwMode="auto">
          <a:xfrm>
            <a:off x="558800" y="4271963"/>
            <a:ext cx="8585200" cy="75565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柜体门板缝隙大小均匀，</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门板平整度高低差不大于</a:t>
            </a:r>
            <a:r>
              <a:rPr lang="en-US" altLang="zh-CN" sz="1400" b="0">
                <a:solidFill>
                  <a:srgbClr val="000000"/>
                </a:solidFill>
                <a:latin typeface="Times New Roman" panose="02020603050405020304" pitchFamily="18" charset="0"/>
                <a:ea typeface="仿宋" panose="02010609060101010101" pitchFamily="49" charset="-122"/>
              </a:rPr>
              <a:t>2mm</a:t>
            </a:r>
            <a:r>
              <a:rPr lang="zh-CN" altLang="en-US" sz="1400" b="0">
                <a:solidFill>
                  <a:srgbClr val="000000"/>
                </a:solidFill>
                <a:latin typeface="Times New Roman" panose="02020603050405020304" pitchFamily="18" charset="0"/>
                <a:ea typeface="仿宋" panose="02010609060101010101" pitchFamily="49" charset="-122"/>
              </a:rPr>
              <a:t>；</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柜体台面无污染、划伤。</a:t>
            </a:r>
            <a:endParaRPr lang="zh-CN" altLang="en-US" sz="1400" b="0">
              <a:solidFill>
                <a:srgbClr val="000000"/>
              </a:solidFill>
              <a:ea typeface="黑体" panose="02010609060101010101" pitchFamily="2" charset="-122"/>
            </a:endParaRPr>
          </a:p>
        </p:txBody>
      </p:sp>
      <p:pic>
        <p:nvPicPr>
          <p:cNvPr id="84997" name="图片 6"/>
          <p:cNvPicPr>
            <a:picLocks noChangeAspect="1" noChangeArrowheads="1"/>
          </p:cNvPicPr>
          <p:nvPr/>
        </p:nvPicPr>
        <p:blipFill>
          <a:blip r:embed="rId2" cstate="print"/>
          <a:srcRect/>
          <a:stretch>
            <a:fillRect/>
          </a:stretch>
        </p:blipFill>
        <p:spPr bwMode="auto">
          <a:xfrm>
            <a:off x="558800" y="1276350"/>
            <a:ext cx="4319588" cy="2879725"/>
          </a:xfrm>
          <a:prstGeom prst="rect">
            <a:avLst/>
          </a:prstGeom>
          <a:noFill/>
          <a:ln w="9525">
            <a:noFill/>
            <a:miter lim="800000"/>
            <a:headEnd/>
            <a:tailEnd/>
          </a:ln>
        </p:spPr>
      </p:pic>
      <p:pic>
        <p:nvPicPr>
          <p:cNvPr id="84998" name="图片 7"/>
          <p:cNvPicPr>
            <a:picLocks noChangeAspect="1" noChangeArrowheads="1"/>
          </p:cNvPicPr>
          <p:nvPr/>
        </p:nvPicPr>
        <p:blipFill>
          <a:blip r:embed="rId3" cstate="print"/>
          <a:srcRect/>
          <a:stretch>
            <a:fillRect/>
          </a:stretch>
        </p:blipFill>
        <p:spPr bwMode="auto">
          <a:xfrm>
            <a:off x="4934268" y="1276350"/>
            <a:ext cx="4319587" cy="2879725"/>
          </a:xfrm>
          <a:prstGeom prst="rect">
            <a:avLst/>
          </a:prstGeom>
          <a:noFill/>
          <a:ln w="9525">
            <a:noFill/>
            <a:miter lim="800000"/>
            <a:headEnd/>
            <a:tailEnd/>
          </a:ln>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p:cSld>
    <p:bg>
      <p:bgPr>
        <a:solidFill>
          <a:schemeClr val="accent3"/>
        </a:solidFill>
        <a:effectLst/>
      </p:bgPr>
    </p:bg>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86018" name="Text Box 2"/>
          <p:cNvSpPr txBox="1">
            <a:spLocks noChangeArrowheads="1"/>
          </p:cNvSpPr>
          <p:nvPr/>
        </p:nvSpPr>
        <p:spPr bwMode="auto">
          <a:xfrm>
            <a:off x="558800" y="2305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九、收纳系统</a:t>
            </a:r>
            <a:endParaRPr lang="en-US" sz="2400" b="0">
              <a:solidFill>
                <a:srgbClr val="FFFFFF"/>
              </a:solidFill>
              <a:latin typeface="Times New Roman" panose="02020603050405020304" pitchFamily="18" charset="0"/>
              <a:ea typeface="黑体" panose="02010609060101010101" pitchFamily="2" charset="-122"/>
            </a:endParaRPr>
          </a:p>
        </p:txBody>
      </p:sp>
      <p:sp>
        <p:nvSpPr>
          <p:cNvPr id="86019"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I06	</a:t>
            </a:r>
            <a:r>
              <a:rPr lang="zh-CN" altLang="en-US" sz="2200" b="0">
                <a:solidFill>
                  <a:schemeClr val="tx1"/>
                </a:solidFill>
                <a:ea typeface="黑体" panose="02010609060101010101" pitchFamily="2" charset="-122"/>
              </a:rPr>
              <a:t>柜体门板变形控制</a:t>
            </a:r>
            <a:endParaRPr lang="zh-CN" altLang="en-US" sz="2200" b="0">
              <a:solidFill>
                <a:schemeClr val="tx1"/>
              </a:solidFill>
              <a:ea typeface="黑体" panose="02010609060101010101" pitchFamily="2" charset="-122"/>
            </a:endParaRPr>
          </a:p>
        </p:txBody>
      </p:sp>
      <p:sp>
        <p:nvSpPr>
          <p:cNvPr id="86020" name="矩形 3"/>
          <p:cNvSpPr>
            <a:spLocks noChangeArrowheads="1"/>
          </p:cNvSpPr>
          <p:nvPr/>
        </p:nvSpPr>
        <p:spPr bwMode="auto">
          <a:xfrm>
            <a:off x="558800" y="4271963"/>
            <a:ext cx="8585200" cy="75565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门板及调节板无划伤污染；</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柜门长宽超过</a:t>
            </a:r>
            <a:r>
              <a:rPr lang="en-US" altLang="zh-CN" sz="1400" b="0">
                <a:solidFill>
                  <a:srgbClr val="000000"/>
                </a:solidFill>
                <a:latin typeface="Times New Roman" panose="02020603050405020304" pitchFamily="18" charset="0"/>
                <a:ea typeface="仿宋" panose="02010609060101010101" pitchFamily="49" charset="-122"/>
              </a:rPr>
              <a:t>1800</a:t>
            </a:r>
            <a:r>
              <a:rPr lang="zh-CN" altLang="en-US" sz="1400" b="0">
                <a:solidFill>
                  <a:srgbClr val="000000"/>
                </a:solidFill>
                <a:latin typeface="Times New Roman" panose="02020603050405020304" pitchFamily="18" charset="0"/>
                <a:ea typeface="仿宋" panose="02010609060101010101" pitchFamily="49" charset="-122"/>
              </a:rPr>
              <a:t>必须设置加强筋或加强肋，防止柜门翘曲变形。</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门扇关闭时上下均需与柜体接触，防止扭曲变形。</a:t>
            </a:r>
            <a:endParaRPr lang="zh-CN" altLang="en-US" sz="1400" b="0">
              <a:solidFill>
                <a:srgbClr val="000000"/>
              </a:solidFill>
              <a:ea typeface="黑体" panose="02010609060101010101" pitchFamily="2" charset="-122"/>
            </a:endParaRPr>
          </a:p>
        </p:txBody>
      </p:sp>
      <p:pic>
        <p:nvPicPr>
          <p:cNvPr id="86021" name="图片 6"/>
          <p:cNvPicPr>
            <a:picLocks noChangeAspect="1" noChangeArrowheads="1"/>
          </p:cNvPicPr>
          <p:nvPr/>
        </p:nvPicPr>
        <p:blipFill>
          <a:blip r:embed="rId2" cstate="print"/>
          <a:srcRect/>
          <a:stretch>
            <a:fillRect/>
          </a:stretch>
        </p:blipFill>
        <p:spPr bwMode="auto">
          <a:xfrm>
            <a:off x="5127625" y="1170940"/>
            <a:ext cx="3348038" cy="2951163"/>
          </a:xfrm>
          <a:prstGeom prst="rect">
            <a:avLst/>
          </a:prstGeom>
          <a:noFill/>
          <a:ln w="9525">
            <a:noFill/>
            <a:miter lim="800000"/>
            <a:headEnd/>
            <a:tailEnd/>
          </a:ln>
        </p:spPr>
      </p:pic>
      <p:pic>
        <p:nvPicPr>
          <p:cNvPr id="86022" name="图片 7"/>
          <p:cNvPicPr>
            <a:picLocks noChangeAspect="1" noChangeArrowheads="1"/>
          </p:cNvPicPr>
          <p:nvPr/>
        </p:nvPicPr>
        <p:blipFill>
          <a:blip r:embed="rId3" cstate="print"/>
          <a:srcRect/>
          <a:stretch>
            <a:fillRect/>
          </a:stretch>
        </p:blipFill>
        <p:spPr bwMode="auto">
          <a:xfrm>
            <a:off x="558800" y="1242695"/>
            <a:ext cx="4319588" cy="2879725"/>
          </a:xfrm>
          <a:prstGeom prst="rect">
            <a:avLst/>
          </a:prstGeom>
          <a:noFill/>
          <a:ln w="9525">
            <a:noFill/>
            <a:miter lim="800000"/>
            <a:headEnd/>
            <a:tailEnd/>
          </a:ln>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87042" name="Text Box 2"/>
          <p:cNvSpPr txBox="1">
            <a:spLocks noChangeArrowheads="1"/>
          </p:cNvSpPr>
          <p:nvPr/>
        </p:nvSpPr>
        <p:spPr bwMode="auto">
          <a:xfrm>
            <a:off x="608965" y="29781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九、收纳系统</a:t>
            </a:r>
            <a:endParaRPr lang="en-US" sz="2400" b="0">
              <a:solidFill>
                <a:srgbClr val="FFFFFF"/>
              </a:solidFill>
              <a:latin typeface="Times New Roman" panose="02020603050405020304" pitchFamily="18" charset="0"/>
              <a:ea typeface="黑体" panose="02010609060101010101" pitchFamily="2" charset="-122"/>
            </a:endParaRPr>
          </a:p>
        </p:txBody>
      </p:sp>
      <p:sp>
        <p:nvSpPr>
          <p:cNvPr id="87043"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I07	</a:t>
            </a:r>
            <a:r>
              <a:rPr lang="zh-CN" altLang="en-US" sz="2200" b="0">
                <a:solidFill>
                  <a:schemeClr val="tx1"/>
                </a:solidFill>
                <a:ea typeface="黑体" panose="02010609060101010101" pitchFamily="2" charset="-122"/>
              </a:rPr>
              <a:t>人造石台面</a:t>
            </a:r>
            <a:endParaRPr lang="zh-CN" altLang="en-US" sz="2200" b="0">
              <a:solidFill>
                <a:schemeClr val="tx1"/>
              </a:solidFill>
              <a:ea typeface="黑体" panose="02010609060101010101" pitchFamily="2" charset="-122"/>
            </a:endParaRPr>
          </a:p>
        </p:txBody>
      </p:sp>
      <p:sp>
        <p:nvSpPr>
          <p:cNvPr id="87044" name="矩形 3"/>
          <p:cNvSpPr>
            <a:spLocks noChangeArrowheads="1"/>
          </p:cNvSpPr>
          <p:nvPr/>
        </p:nvSpPr>
        <p:spPr bwMode="auto">
          <a:xfrm>
            <a:off x="558800" y="4271963"/>
            <a:ext cx="8585200" cy="181927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表面光滑，棱角整齐，无明显划痕，边缘齐整，前端棱角应倒圆，目测无粘结缝，粘结缝两侧台面颜色、花纹一致；</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无裂纹、缺损、皱纹、白斑、花斑、气泡、麻点、砂眼、凹陷、色差、杂质；</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台面石需飘出柜门安装，当台面前缘无挡水边时，应设滴水线，距离门板或箱体侧板至少</a:t>
            </a:r>
            <a:r>
              <a:rPr lang="en-US" altLang="zh-CN" sz="1400" b="0">
                <a:solidFill>
                  <a:srgbClr val="000000"/>
                </a:solidFill>
                <a:latin typeface="Times New Roman" panose="02020603050405020304" pitchFamily="18" charset="0"/>
                <a:ea typeface="仿宋" panose="02010609060101010101" pitchFamily="49" charset="-122"/>
              </a:rPr>
              <a:t>1cm</a:t>
            </a:r>
            <a:r>
              <a:rPr lang="zh-CN" altLang="en-US" sz="1400" b="0">
                <a:solidFill>
                  <a:srgbClr val="000000"/>
                </a:solidFill>
                <a:latin typeface="Times New Roman" panose="02020603050405020304" pitchFamily="18" charset="0"/>
                <a:ea typeface="仿宋" panose="02010609060101010101" pitchFamily="49" charset="-122"/>
              </a:rPr>
              <a:t>，确保水滴不会落到门板上或进入橱柜内部；</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台面后挡水高于台面不小于</a:t>
            </a:r>
            <a:r>
              <a:rPr lang="en-US" altLang="zh-CN" sz="1400" b="0">
                <a:solidFill>
                  <a:srgbClr val="000000"/>
                </a:solidFill>
                <a:latin typeface="Times New Roman" panose="02020603050405020304" pitchFamily="18" charset="0"/>
                <a:ea typeface="仿宋" panose="02010609060101010101" pitchFamily="49" charset="-122"/>
              </a:rPr>
              <a:t>50mm</a:t>
            </a:r>
            <a:r>
              <a:rPr lang="zh-CN" altLang="en-US" sz="1400" b="0">
                <a:solidFill>
                  <a:srgbClr val="000000"/>
                </a:solidFill>
                <a:latin typeface="Times New Roman" panose="02020603050405020304" pitchFamily="18" charset="0"/>
                <a:ea typeface="仿宋" panose="02010609060101010101" pitchFamily="49" charset="-122"/>
              </a:rPr>
              <a:t>，与台面粘结处应倒内圆角，圆角应均匀一致；</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橱柜台面与窗台石必须脱离，严禁橱柜台面与窗台石一体化，避免橱柜沉降导致窗台石部位拉裂；</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洗手盆、洗菜盆台面周边墙体严禁采用涂料、壁纸。</a:t>
            </a:r>
            <a:endParaRPr lang="zh-CN" altLang="en-US" sz="1400" b="0">
              <a:solidFill>
                <a:srgbClr val="000000"/>
              </a:solidFill>
              <a:ea typeface="黑体" panose="02010609060101010101" pitchFamily="2" charset="-122"/>
            </a:endParaRPr>
          </a:p>
        </p:txBody>
      </p:sp>
      <p:pic>
        <p:nvPicPr>
          <p:cNvPr id="87045" name="图片 6"/>
          <p:cNvPicPr>
            <a:picLocks noChangeAspect="1" noChangeArrowheads="1"/>
          </p:cNvPicPr>
          <p:nvPr/>
        </p:nvPicPr>
        <p:blipFill>
          <a:blip r:embed="rId2" cstate="print"/>
          <a:srcRect/>
          <a:stretch>
            <a:fillRect/>
          </a:stretch>
        </p:blipFill>
        <p:spPr bwMode="auto">
          <a:xfrm>
            <a:off x="608965" y="1141095"/>
            <a:ext cx="4319588" cy="2879725"/>
          </a:xfrm>
          <a:prstGeom prst="rect">
            <a:avLst/>
          </a:prstGeom>
          <a:noFill/>
          <a:ln w="9525">
            <a:noFill/>
            <a:miter lim="800000"/>
            <a:headEnd/>
            <a:tailEnd/>
          </a:ln>
        </p:spPr>
      </p:pic>
      <p:pic>
        <p:nvPicPr>
          <p:cNvPr id="87046" name="图片 7"/>
          <p:cNvPicPr>
            <a:picLocks noChangeAspect="1" noChangeArrowheads="1"/>
          </p:cNvPicPr>
          <p:nvPr/>
        </p:nvPicPr>
        <p:blipFill>
          <a:blip r:embed="rId3" cstate="print"/>
          <a:srcRect/>
          <a:stretch>
            <a:fillRect/>
          </a:stretch>
        </p:blipFill>
        <p:spPr bwMode="auto">
          <a:xfrm>
            <a:off x="4928870" y="1141095"/>
            <a:ext cx="4108450" cy="2879725"/>
          </a:xfrm>
          <a:prstGeom prst="rect">
            <a:avLst/>
          </a:prstGeom>
          <a:noFill/>
          <a:ln w="9525">
            <a:noFill/>
            <a:miter lim="800000"/>
            <a:headEnd/>
            <a:tailEnd/>
          </a:ln>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88066" name="Text Box 2"/>
          <p:cNvSpPr txBox="1">
            <a:spLocks noChangeArrowheads="1"/>
          </p:cNvSpPr>
          <p:nvPr/>
        </p:nvSpPr>
        <p:spPr bwMode="auto">
          <a:xfrm>
            <a:off x="34925" y="44450"/>
            <a:ext cx="5616575" cy="457200"/>
          </a:xfrm>
          <a:prstGeom prst="rect">
            <a:avLst/>
          </a:prstGeom>
          <a:gradFill rotWithShape="1">
            <a:gsLst>
              <a:gs pos="0">
                <a:srgbClr val="9999FF"/>
              </a:gs>
              <a:gs pos="100000">
                <a:srgbClr val="474776"/>
              </a:gs>
            </a:gsLst>
            <a:lin ang="5400000" scaled="1"/>
          </a:grad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九、收纳系统</a:t>
            </a:r>
            <a:endParaRPr lang="en-US" sz="2400" b="0">
              <a:solidFill>
                <a:srgbClr val="FFFFFF"/>
              </a:solidFill>
              <a:latin typeface="Times New Roman" panose="02020603050405020304" pitchFamily="18" charset="0"/>
              <a:ea typeface="黑体" panose="02010609060101010101" pitchFamily="2" charset="-122"/>
            </a:endParaRPr>
          </a:p>
        </p:txBody>
      </p:sp>
      <p:sp>
        <p:nvSpPr>
          <p:cNvPr id="88067"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I08	</a:t>
            </a:r>
            <a:r>
              <a:rPr lang="zh-CN" altLang="en-US" sz="2200" b="0">
                <a:solidFill>
                  <a:schemeClr val="tx1"/>
                </a:solidFill>
                <a:ea typeface="黑体" panose="02010609060101010101" pitchFamily="2" charset="-122"/>
              </a:rPr>
              <a:t>台面开孔</a:t>
            </a:r>
            <a:endParaRPr lang="zh-CN" altLang="en-US" sz="2200" b="0">
              <a:solidFill>
                <a:schemeClr val="tx1"/>
              </a:solidFill>
              <a:ea typeface="黑体" panose="02010609060101010101" pitchFamily="2" charset="-122"/>
            </a:endParaRPr>
          </a:p>
        </p:txBody>
      </p:sp>
      <p:sp>
        <p:nvSpPr>
          <p:cNvPr id="88068" name="矩形 3"/>
          <p:cNvSpPr>
            <a:spLocks noChangeArrowheads="1"/>
          </p:cNvSpPr>
          <p:nvPr/>
        </p:nvSpPr>
        <p:spPr bwMode="auto">
          <a:xfrm>
            <a:off x="558800" y="3716338"/>
            <a:ext cx="8585200" cy="181483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台上盆：防霉硅胶座胶固定，台面开孔转弯处应成圆角，并进行加强处理，不允许直角转弯或切割过度的情况出现；</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台下盆：台面开洞小于台下盆口径</a:t>
            </a:r>
            <a:r>
              <a:rPr lang="en-US" altLang="zh-CN" sz="1400" b="0">
                <a:solidFill>
                  <a:srgbClr val="000000"/>
                </a:solidFill>
                <a:latin typeface="Times New Roman" panose="02020603050405020304" pitchFamily="18" charset="0"/>
                <a:ea typeface="仿宋" panose="02010609060101010101" pitchFamily="49" charset="-122"/>
              </a:rPr>
              <a:t>10~12mm</a:t>
            </a:r>
            <a:r>
              <a:rPr lang="zh-CN" altLang="en-US" sz="1400" b="0">
                <a:solidFill>
                  <a:srgbClr val="000000"/>
                </a:solidFill>
                <a:latin typeface="Times New Roman" panose="02020603050405020304" pitchFamily="18" charset="0"/>
                <a:ea typeface="仿宋" panose="02010609060101010101" pitchFamily="49" charset="-122"/>
              </a:rPr>
              <a:t>，保证台下盆与台面之间收于阴角，台面开孔转弯处应成圆角，并进行加强处理，不允许直角转弯或切割过度的情况出现，内边需倒角，工厂</a:t>
            </a:r>
            <a:r>
              <a:rPr lang="en-US" altLang="zh-CN" sz="1400" b="0">
                <a:solidFill>
                  <a:srgbClr val="000000"/>
                </a:solidFill>
                <a:latin typeface="Times New Roman" panose="02020603050405020304" pitchFamily="18" charset="0"/>
                <a:ea typeface="仿宋" panose="02010609060101010101" pitchFamily="49" charset="-122"/>
              </a:rPr>
              <a:t>AB</a:t>
            </a:r>
            <a:r>
              <a:rPr lang="zh-CN" altLang="en-US" sz="1400" b="0">
                <a:solidFill>
                  <a:srgbClr val="000000"/>
                </a:solidFill>
                <a:latin typeface="Times New Roman" panose="02020603050405020304" pitchFamily="18" charset="0"/>
                <a:ea typeface="仿宋" panose="02010609060101010101" pitchFamily="49" charset="-122"/>
              </a:rPr>
              <a:t>胶粘结台下盆，台面下部可设托板，在水槽底部中央加</a:t>
            </a:r>
            <a:r>
              <a:rPr lang="en-US" altLang="zh-CN" sz="1400" b="0">
                <a:solidFill>
                  <a:srgbClr val="000000"/>
                </a:solidFill>
                <a:latin typeface="Times New Roman" panose="02020603050405020304" pitchFamily="18" charset="0"/>
                <a:ea typeface="仿宋" panose="02010609060101010101" pitchFamily="49" charset="-122"/>
              </a:rPr>
              <a:t>10Kg</a:t>
            </a:r>
            <a:r>
              <a:rPr lang="zh-CN" altLang="en-US" sz="1400" b="0">
                <a:solidFill>
                  <a:srgbClr val="000000"/>
                </a:solidFill>
                <a:latin typeface="Times New Roman" panose="02020603050405020304" pitchFamily="18" charset="0"/>
                <a:ea typeface="仿宋" panose="02010609060101010101" pitchFamily="49" charset="-122"/>
              </a:rPr>
              <a:t>的重物，加载时间</a:t>
            </a:r>
            <a:r>
              <a:rPr lang="en-US" altLang="zh-CN" sz="1400" b="0">
                <a:solidFill>
                  <a:srgbClr val="000000"/>
                </a:solidFill>
                <a:latin typeface="Times New Roman" panose="02020603050405020304" pitchFamily="18" charset="0"/>
                <a:ea typeface="仿宋" panose="02010609060101010101" pitchFamily="49" charset="-122"/>
              </a:rPr>
              <a:t>1</a:t>
            </a:r>
            <a:r>
              <a:rPr lang="zh-CN" altLang="en-US" sz="1400" b="0">
                <a:solidFill>
                  <a:srgbClr val="000000"/>
                </a:solidFill>
                <a:latin typeface="Times New Roman" panose="02020603050405020304" pitchFamily="18" charset="0"/>
                <a:ea typeface="仿宋" panose="02010609060101010101" pitchFamily="49" charset="-122"/>
              </a:rPr>
              <a:t>小时，检查水槽与台面连接处，不得有拉裂的痕迹，水槽盆底距柜底的距离在加载重物前后变化不应超过</a:t>
            </a:r>
            <a:r>
              <a:rPr lang="en-US" altLang="zh-CN" sz="1400" b="0">
                <a:solidFill>
                  <a:srgbClr val="000000"/>
                </a:solidFill>
                <a:latin typeface="Times New Roman" panose="02020603050405020304" pitchFamily="18" charset="0"/>
                <a:ea typeface="仿宋" panose="02010609060101010101" pitchFamily="49" charset="-122"/>
              </a:rPr>
              <a:t>3mm</a:t>
            </a:r>
            <a:r>
              <a:rPr lang="zh-CN" altLang="en-US" sz="1400" b="0">
                <a:solidFill>
                  <a:srgbClr val="000000"/>
                </a:solidFill>
                <a:latin typeface="Times New Roman" panose="02020603050405020304" pitchFamily="18" charset="0"/>
                <a:ea typeface="仿宋" panose="02010609060101010101" pitchFamily="49" charset="-122"/>
              </a:rPr>
              <a:t>；</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台盆与台面之间施打细胶，细胶外露宽度不超过</a:t>
            </a:r>
            <a:r>
              <a:rPr lang="en-US" altLang="zh-CN" sz="1400" b="0">
                <a:solidFill>
                  <a:srgbClr val="000000"/>
                </a:solidFill>
                <a:latin typeface="Times New Roman" panose="02020603050405020304" pitchFamily="18" charset="0"/>
                <a:ea typeface="仿宋" panose="02010609060101010101" pitchFamily="49" charset="-122"/>
              </a:rPr>
              <a:t>5mm</a:t>
            </a:r>
            <a:r>
              <a:rPr lang="zh-CN" altLang="en-US" sz="1400" b="0">
                <a:solidFill>
                  <a:srgbClr val="000000"/>
                </a:solidFill>
                <a:latin typeface="Times New Roman" panose="02020603050405020304" pitchFamily="18" charset="0"/>
                <a:ea typeface="仿宋" panose="02010609060101010101" pitchFamily="49" charset="-122"/>
              </a:rPr>
              <a:t>，打完后马上用手挤缝，防止后期开裂；</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炉灶柜台面开孔转弯处应成圆角，不允许直角转弯或切割过度的情况出现，内边需倒角。</a:t>
            </a:r>
            <a:endParaRPr lang="zh-CN" altLang="en-US" sz="1400" b="0">
              <a:solidFill>
                <a:srgbClr val="000000"/>
              </a:solidFill>
              <a:ea typeface="黑体" panose="02010609060101010101" pitchFamily="2" charset="-122"/>
            </a:endParaRPr>
          </a:p>
        </p:txBody>
      </p:sp>
      <p:pic>
        <p:nvPicPr>
          <p:cNvPr id="88069" name="图片 4"/>
          <p:cNvPicPr>
            <a:picLocks noChangeAspect="1" noChangeArrowheads="1"/>
          </p:cNvPicPr>
          <p:nvPr/>
        </p:nvPicPr>
        <p:blipFill>
          <a:blip r:embed="rId2" cstate="print"/>
          <a:srcRect/>
          <a:stretch>
            <a:fillRect/>
          </a:stretch>
        </p:blipFill>
        <p:spPr bwMode="auto">
          <a:xfrm>
            <a:off x="558800" y="972185"/>
            <a:ext cx="4117340" cy="2744470"/>
          </a:xfrm>
          <a:prstGeom prst="rect">
            <a:avLst/>
          </a:prstGeom>
          <a:noFill/>
          <a:ln w="9525">
            <a:noFill/>
            <a:miter lim="800000"/>
            <a:headEnd/>
            <a:tailEnd/>
          </a:ln>
        </p:spPr>
      </p:pic>
      <p:pic>
        <p:nvPicPr>
          <p:cNvPr id="88070" name="图片 5"/>
          <p:cNvPicPr>
            <a:picLocks noChangeAspect="1" noChangeArrowheads="1"/>
          </p:cNvPicPr>
          <p:nvPr/>
        </p:nvPicPr>
        <p:blipFill>
          <a:blip r:embed="rId3" cstate="print"/>
          <a:srcRect/>
          <a:stretch>
            <a:fillRect/>
          </a:stretch>
        </p:blipFill>
        <p:spPr bwMode="auto">
          <a:xfrm>
            <a:off x="4676140" y="971550"/>
            <a:ext cx="4117340" cy="2745105"/>
          </a:xfrm>
          <a:prstGeom prst="rect">
            <a:avLst/>
          </a:prstGeom>
          <a:noFill/>
          <a:ln w="9525">
            <a:noFill/>
            <a:miter lim="800000"/>
            <a:headEnd/>
            <a:tailEnd/>
          </a:ln>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89090" name="Text Box 2"/>
          <p:cNvSpPr txBox="1">
            <a:spLocks noChangeArrowheads="1"/>
          </p:cNvSpPr>
          <p:nvPr/>
        </p:nvSpPr>
        <p:spPr bwMode="auto">
          <a:xfrm>
            <a:off x="558800" y="24765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九、收纳系统</a:t>
            </a:r>
            <a:endParaRPr lang="en-US" sz="2400" b="0">
              <a:solidFill>
                <a:srgbClr val="FFFFFF"/>
              </a:solidFill>
              <a:latin typeface="Times New Roman" panose="02020603050405020304" pitchFamily="18" charset="0"/>
              <a:ea typeface="黑体" panose="02010609060101010101" pitchFamily="2" charset="-122"/>
            </a:endParaRPr>
          </a:p>
        </p:txBody>
      </p:sp>
      <p:sp>
        <p:nvSpPr>
          <p:cNvPr id="89091"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I09	</a:t>
            </a:r>
            <a:r>
              <a:rPr lang="zh-CN" altLang="en-US" sz="2200" b="0">
                <a:solidFill>
                  <a:schemeClr val="tx1"/>
                </a:solidFill>
                <a:ea typeface="黑体" panose="02010609060101010101" pitchFamily="2" charset="-122"/>
              </a:rPr>
              <a:t>柜体开孔处理</a:t>
            </a:r>
            <a:endParaRPr lang="zh-CN" altLang="en-US" sz="2200" b="0">
              <a:solidFill>
                <a:schemeClr val="tx1"/>
              </a:solidFill>
              <a:ea typeface="黑体" panose="02010609060101010101" pitchFamily="2" charset="-122"/>
            </a:endParaRPr>
          </a:p>
        </p:txBody>
      </p:sp>
      <p:sp>
        <p:nvSpPr>
          <p:cNvPr id="89092" name="矩形 3"/>
          <p:cNvSpPr>
            <a:spLocks noChangeArrowheads="1"/>
          </p:cNvSpPr>
          <p:nvPr/>
        </p:nvSpPr>
        <p:spPr bwMode="auto">
          <a:xfrm>
            <a:off x="558800" y="4271963"/>
            <a:ext cx="8585200" cy="96837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柜体背部严禁出现影响柜体安装的管道，不得切割柜体影响柜体受力；</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柜体无背板时，柜体背面必须进行装饰，严禁出露砂浆面；</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柜体开孔必须设置铝箔或装饰条包边；</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当管道穿越柜体时，将背板先开长方形大槽，并在盖板上进行开孔，保证开孔大小合适，定位准确。</a:t>
            </a:r>
            <a:endParaRPr lang="zh-CN" altLang="en-US" sz="1400" b="0">
              <a:solidFill>
                <a:srgbClr val="000000"/>
              </a:solidFill>
              <a:ea typeface="黑体" panose="02010609060101010101" pitchFamily="2" charset="-122"/>
            </a:endParaRPr>
          </a:p>
        </p:txBody>
      </p:sp>
      <p:pic>
        <p:nvPicPr>
          <p:cNvPr id="89093" name="图片 4"/>
          <p:cNvPicPr>
            <a:picLocks noChangeAspect="1" noChangeArrowheads="1"/>
          </p:cNvPicPr>
          <p:nvPr/>
        </p:nvPicPr>
        <p:blipFill>
          <a:blip r:embed="rId2" cstate="print"/>
          <a:srcRect/>
          <a:stretch>
            <a:fillRect/>
          </a:stretch>
        </p:blipFill>
        <p:spPr bwMode="auto">
          <a:xfrm>
            <a:off x="558800" y="1392555"/>
            <a:ext cx="4319588" cy="2879725"/>
          </a:xfrm>
          <a:prstGeom prst="rect">
            <a:avLst/>
          </a:prstGeom>
          <a:noFill/>
          <a:ln w="9525">
            <a:noFill/>
            <a:miter lim="800000"/>
            <a:headEnd/>
            <a:tailEnd/>
          </a:ln>
        </p:spPr>
      </p:pic>
      <p:pic>
        <p:nvPicPr>
          <p:cNvPr id="89094" name="图片 5"/>
          <p:cNvPicPr>
            <a:picLocks noChangeAspect="1" noChangeArrowheads="1"/>
          </p:cNvPicPr>
          <p:nvPr/>
        </p:nvPicPr>
        <p:blipFill>
          <a:blip r:embed="rId3" cstate="print"/>
          <a:srcRect/>
          <a:stretch>
            <a:fillRect/>
          </a:stretch>
        </p:blipFill>
        <p:spPr bwMode="auto">
          <a:xfrm>
            <a:off x="4878388" y="1392555"/>
            <a:ext cx="4319587" cy="2879725"/>
          </a:xfrm>
          <a:prstGeom prst="rect">
            <a:avLst/>
          </a:prstGeom>
          <a:noFill/>
          <a:ln w="9525">
            <a:noFill/>
            <a:miter lim="800000"/>
            <a:headEnd/>
            <a:tailEnd/>
          </a:ln>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90114" name="Text Box 2"/>
          <p:cNvSpPr txBox="1">
            <a:spLocks noChangeArrowheads="1"/>
          </p:cNvSpPr>
          <p:nvPr/>
        </p:nvSpPr>
        <p:spPr bwMode="auto">
          <a:xfrm>
            <a:off x="558800" y="3067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九、收纳系统</a:t>
            </a:r>
            <a:endParaRPr lang="en-US" sz="2400" b="0">
              <a:solidFill>
                <a:srgbClr val="FFFFFF"/>
              </a:solidFill>
              <a:latin typeface="Times New Roman" panose="02020603050405020304" pitchFamily="18" charset="0"/>
              <a:ea typeface="黑体" panose="02010609060101010101" pitchFamily="2" charset="-122"/>
            </a:endParaRPr>
          </a:p>
        </p:txBody>
      </p:sp>
      <p:sp>
        <p:nvSpPr>
          <p:cNvPr id="90115"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I10	</a:t>
            </a:r>
            <a:r>
              <a:rPr lang="zh-CN" altLang="en-US" sz="2200" b="0">
                <a:solidFill>
                  <a:schemeClr val="tx1"/>
                </a:solidFill>
                <a:ea typeface="黑体" panose="02010609060101010101" pitchFamily="2" charset="-122"/>
              </a:rPr>
              <a:t>拉篮与抽屉</a:t>
            </a:r>
            <a:endParaRPr lang="zh-CN" altLang="en-US" sz="2200" b="0">
              <a:solidFill>
                <a:schemeClr val="tx1"/>
              </a:solidFill>
              <a:ea typeface="黑体" panose="02010609060101010101" pitchFamily="2" charset="-122"/>
            </a:endParaRPr>
          </a:p>
        </p:txBody>
      </p:sp>
      <p:sp>
        <p:nvSpPr>
          <p:cNvPr id="90116" name="矩形 3"/>
          <p:cNvSpPr>
            <a:spLocks noChangeArrowheads="1"/>
          </p:cNvSpPr>
          <p:nvPr/>
        </p:nvSpPr>
        <p:spPr bwMode="auto">
          <a:xfrm>
            <a:off x="558800" y="4271963"/>
            <a:ext cx="8585200" cy="96837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为了便于厨房吊柜储物空间使用，推荐使用液压升降储物篮；</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拉篮与抽屉安装后，开启应顺畅，无滞顿、卡死的现象，无异响，回位正确，左右、上下摆动不超过</a:t>
            </a:r>
            <a:r>
              <a:rPr lang="en-US" altLang="zh-CN" sz="1400" b="0">
                <a:solidFill>
                  <a:srgbClr val="000000"/>
                </a:solidFill>
                <a:latin typeface="Times New Roman" panose="02020603050405020304" pitchFamily="18" charset="0"/>
                <a:ea typeface="仿宋" panose="02010609060101010101" pitchFamily="49" charset="-122"/>
              </a:rPr>
              <a:t>15mm</a:t>
            </a:r>
            <a:r>
              <a:rPr lang="zh-CN" altLang="en-US" sz="1400" b="0">
                <a:solidFill>
                  <a:srgbClr val="000000"/>
                </a:solidFill>
                <a:latin typeface="Times New Roman" panose="02020603050405020304" pitchFamily="18" charset="0"/>
                <a:ea typeface="仿宋" panose="02010609060101010101" pitchFamily="49" charset="-122"/>
              </a:rPr>
              <a:t>，采用均匀加载</a:t>
            </a:r>
            <a:r>
              <a:rPr lang="en-US" altLang="zh-CN" sz="1400" b="0">
                <a:solidFill>
                  <a:srgbClr val="000000"/>
                </a:solidFill>
                <a:latin typeface="Times New Roman" panose="02020603050405020304" pitchFamily="18" charset="0"/>
                <a:ea typeface="仿宋" panose="02010609060101010101" pitchFamily="49" charset="-122"/>
              </a:rPr>
              <a:t>20Kg</a:t>
            </a:r>
            <a:r>
              <a:rPr lang="zh-CN" altLang="en-US" sz="1400" b="0">
                <a:solidFill>
                  <a:srgbClr val="000000"/>
                </a:solidFill>
                <a:latin typeface="Times New Roman" panose="02020603050405020304" pitchFamily="18" charset="0"/>
                <a:ea typeface="仿宋" panose="02010609060101010101" pitchFamily="49" charset="-122"/>
              </a:rPr>
              <a:t>的重物进行实验；</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抽屉与框架、抽屉与门、抽屉与抽屉相邻的表面间的距离不大于</a:t>
            </a:r>
            <a:r>
              <a:rPr lang="en-US" altLang="zh-CN" sz="1400" b="0">
                <a:solidFill>
                  <a:srgbClr val="000000"/>
                </a:solidFill>
                <a:ea typeface="仿宋" panose="02010609060101010101" pitchFamily="49" charset="-122"/>
              </a:rPr>
              <a:t>2mm</a:t>
            </a:r>
            <a:r>
              <a:rPr lang="zh-CN" altLang="en-US" sz="1400" b="0">
                <a:solidFill>
                  <a:srgbClr val="000000"/>
                </a:solidFill>
                <a:ea typeface="仿宋" panose="02010609060101010101" pitchFamily="49" charset="-122"/>
              </a:rPr>
              <a:t>。</a:t>
            </a:r>
            <a:endParaRPr lang="zh-CN" altLang="en-US" sz="1400" b="0">
              <a:solidFill>
                <a:srgbClr val="000000"/>
              </a:solidFill>
              <a:ea typeface="黑体" panose="02010609060101010101" pitchFamily="2" charset="-122"/>
            </a:endParaRPr>
          </a:p>
        </p:txBody>
      </p:sp>
      <p:pic>
        <p:nvPicPr>
          <p:cNvPr id="90117" name="图片 4"/>
          <p:cNvPicPr>
            <a:picLocks noChangeAspect="1" noChangeArrowheads="1"/>
          </p:cNvPicPr>
          <p:nvPr/>
        </p:nvPicPr>
        <p:blipFill>
          <a:blip r:embed="rId2" cstate="print"/>
          <a:srcRect/>
          <a:stretch>
            <a:fillRect/>
          </a:stretch>
        </p:blipFill>
        <p:spPr bwMode="auto">
          <a:xfrm>
            <a:off x="558800" y="1158240"/>
            <a:ext cx="4319588" cy="2879725"/>
          </a:xfrm>
          <a:prstGeom prst="rect">
            <a:avLst/>
          </a:prstGeom>
          <a:noFill/>
          <a:ln w="9525">
            <a:noFill/>
            <a:miter lim="800000"/>
            <a:headEnd/>
            <a:tailEnd/>
          </a:ln>
        </p:spPr>
      </p:pic>
      <p:pic>
        <p:nvPicPr>
          <p:cNvPr id="90118" name="图片 5"/>
          <p:cNvPicPr>
            <a:picLocks noChangeAspect="1" noChangeArrowheads="1"/>
          </p:cNvPicPr>
          <p:nvPr/>
        </p:nvPicPr>
        <p:blipFill>
          <a:blip r:embed="rId3" cstate="print"/>
          <a:srcRect/>
          <a:stretch>
            <a:fillRect/>
          </a:stretch>
        </p:blipFill>
        <p:spPr bwMode="auto">
          <a:xfrm>
            <a:off x="4878388" y="1158240"/>
            <a:ext cx="4319587" cy="2879725"/>
          </a:xfrm>
          <a:prstGeom prst="rect">
            <a:avLst/>
          </a:prstGeom>
          <a:noFill/>
          <a:ln w="9525">
            <a:noFill/>
            <a:miter lim="800000"/>
            <a:headEnd/>
            <a:tailEnd/>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25400" y="3175"/>
            <a:ext cx="9185275" cy="6869430"/>
          </a:xfrm>
          <a:prstGeom prst="rect">
            <a:avLst/>
          </a:prstGeom>
        </p:spPr>
      </p:pic>
      <p:sp>
        <p:nvSpPr>
          <p:cNvPr id="14338" name="Text Box 2"/>
          <p:cNvSpPr txBox="1">
            <a:spLocks noChangeArrowheads="1"/>
          </p:cNvSpPr>
          <p:nvPr/>
        </p:nvSpPr>
        <p:spPr bwMode="auto">
          <a:xfrm>
            <a:off x="8121650" y="2214563"/>
            <a:ext cx="361950" cy="2249487"/>
          </a:xfrm>
          <a:prstGeom prst="rect">
            <a:avLst/>
          </a:prstGeom>
          <a:noFill/>
          <a:ln w="38100">
            <a:solidFill>
              <a:schemeClr val="tx1"/>
            </a:solidFill>
            <a:miter lim="800000"/>
          </a:ln>
          <a:effectLst/>
        </p:spPr>
        <p:txBody>
          <a:bodyPr vert="eaVert" lIns="56108" tIns="28054" rIns="56108" bIns="28054">
            <a:spAutoFit/>
          </a:bodyPr>
          <a:lstStyle/>
          <a:p>
            <a:pPr algn="l" defTabSz="560070"/>
            <a:r>
              <a:rPr lang="zh-TW" altLang="en-US" sz="1400" b="0">
                <a:solidFill>
                  <a:schemeClr val="tx1"/>
                </a:solidFill>
                <a:latin typeface="全真古印體" pitchFamily="1" charset="-120"/>
                <a:ea typeface="全真古印體" pitchFamily="1" charset="-120"/>
              </a:rPr>
              <a:t> </a:t>
            </a:r>
            <a:r>
              <a:rPr lang="zh-CN" altLang="en-US" sz="1600">
                <a:solidFill>
                  <a:srgbClr val="FF0000"/>
                </a:solidFill>
                <a:latin typeface="全真古印體" pitchFamily="1" charset="-120"/>
              </a:rPr>
              <a:t>铺贴瓷砖石材工程</a:t>
            </a:r>
            <a:r>
              <a:rPr lang="zh-TW" altLang="en-US" sz="1600">
                <a:solidFill>
                  <a:srgbClr val="FF0000"/>
                </a:solidFill>
                <a:latin typeface="DFKai-SB" panose="03000509000000000000" pitchFamily="1" charset="-120"/>
              </a:rPr>
              <a:t>品</a:t>
            </a:r>
            <a:r>
              <a:rPr lang="zh-CN" altLang="en-US" sz="1600">
                <a:solidFill>
                  <a:srgbClr val="FF0000"/>
                </a:solidFill>
                <a:latin typeface="DFKai-SB" panose="03000509000000000000" pitchFamily="1" charset="-120"/>
              </a:rPr>
              <a:t>质</a:t>
            </a:r>
            <a:endParaRPr lang="zh-CN" altLang="en-US" sz="1600">
              <a:solidFill>
                <a:srgbClr val="FF0000"/>
              </a:solidFill>
              <a:latin typeface="DFKai-SB" panose="03000509000000000000" pitchFamily="1" charset="-120"/>
            </a:endParaRPr>
          </a:p>
        </p:txBody>
      </p:sp>
      <p:sp>
        <p:nvSpPr>
          <p:cNvPr id="14339" name="Text Box 3"/>
          <p:cNvSpPr txBox="1">
            <a:spLocks noChangeArrowheads="1"/>
          </p:cNvSpPr>
          <p:nvPr/>
        </p:nvSpPr>
        <p:spPr bwMode="auto">
          <a:xfrm>
            <a:off x="904875" y="446088"/>
            <a:ext cx="776288" cy="288925"/>
          </a:xfrm>
          <a:prstGeom prst="rect">
            <a:avLst/>
          </a:prstGeom>
          <a:noFill/>
          <a:ln w="19050">
            <a:solidFill>
              <a:schemeClr val="tx1"/>
            </a:solidFill>
            <a:miter lim="800000"/>
          </a:ln>
          <a:effectLst/>
        </p:spPr>
        <p:txBody>
          <a:bodyPr wrap="none" lIns="56108" tIns="28054" rIns="56108" bIns="28054">
            <a:spAutoFit/>
          </a:bodyPr>
          <a:lstStyle/>
          <a:p>
            <a:pPr algn="l" defTabSz="560070"/>
            <a:r>
              <a:rPr lang="zh-CN" altLang="en-US" sz="1400">
                <a:solidFill>
                  <a:schemeClr val="tx1"/>
                </a:solidFill>
                <a:latin typeface="全真古印體" pitchFamily="1" charset="-120"/>
              </a:rPr>
              <a:t>施工计划</a:t>
            </a:r>
            <a:endParaRPr lang="zh-TW" altLang="en-US" sz="1400" b="0">
              <a:solidFill>
                <a:schemeClr val="tx1"/>
              </a:solidFill>
              <a:latin typeface="全真古印體" pitchFamily="1" charset="-120"/>
            </a:endParaRPr>
          </a:p>
        </p:txBody>
      </p:sp>
      <p:sp>
        <p:nvSpPr>
          <p:cNvPr id="14340" name="Text Box 4"/>
          <p:cNvSpPr txBox="1">
            <a:spLocks noChangeArrowheads="1"/>
          </p:cNvSpPr>
          <p:nvPr/>
        </p:nvSpPr>
        <p:spPr bwMode="auto">
          <a:xfrm>
            <a:off x="3235325" y="381000"/>
            <a:ext cx="777875" cy="288925"/>
          </a:xfrm>
          <a:prstGeom prst="rect">
            <a:avLst/>
          </a:prstGeom>
          <a:noFill/>
          <a:ln w="19050">
            <a:solidFill>
              <a:schemeClr val="tx1"/>
            </a:solidFill>
            <a:miter lim="800000"/>
          </a:ln>
          <a:effectLst/>
        </p:spPr>
        <p:txBody>
          <a:bodyPr wrap="none" lIns="56108" tIns="28054" rIns="56108" bIns="28054">
            <a:spAutoFit/>
          </a:bodyPr>
          <a:lstStyle/>
          <a:p>
            <a:pPr algn="l" defTabSz="560070"/>
            <a:r>
              <a:rPr lang="zh-CN" altLang="en-US" sz="1400">
                <a:solidFill>
                  <a:schemeClr val="tx1"/>
                </a:solidFill>
                <a:latin typeface="全真古印體" pitchFamily="1" charset="-120"/>
              </a:rPr>
              <a:t>材料进场</a:t>
            </a:r>
            <a:endParaRPr lang="zh-TW" altLang="en-US" sz="1400" b="0">
              <a:solidFill>
                <a:schemeClr val="tx1"/>
              </a:solidFill>
              <a:latin typeface="全真古印體" pitchFamily="1" charset="-120"/>
            </a:endParaRPr>
          </a:p>
        </p:txBody>
      </p:sp>
      <p:sp>
        <p:nvSpPr>
          <p:cNvPr id="14341" name="Text Box 5"/>
          <p:cNvSpPr txBox="1">
            <a:spLocks noChangeArrowheads="1"/>
          </p:cNvSpPr>
          <p:nvPr/>
        </p:nvSpPr>
        <p:spPr bwMode="auto">
          <a:xfrm>
            <a:off x="5416550" y="381000"/>
            <a:ext cx="776288" cy="288925"/>
          </a:xfrm>
          <a:prstGeom prst="rect">
            <a:avLst/>
          </a:prstGeom>
          <a:noFill/>
          <a:ln w="19050">
            <a:solidFill>
              <a:schemeClr val="tx1"/>
            </a:solidFill>
            <a:miter lim="800000"/>
          </a:ln>
          <a:effectLst/>
        </p:spPr>
        <p:txBody>
          <a:bodyPr wrap="none" lIns="56108" tIns="28054" rIns="56108" bIns="28054">
            <a:spAutoFit/>
          </a:bodyPr>
          <a:lstStyle/>
          <a:p>
            <a:pPr algn="l" defTabSz="560070"/>
            <a:r>
              <a:rPr lang="zh-CN" altLang="en-US" sz="1400">
                <a:solidFill>
                  <a:schemeClr val="tx1"/>
                </a:solidFill>
                <a:latin typeface="全真古印體" pitchFamily="1" charset="-120"/>
              </a:rPr>
              <a:t>材料加工</a:t>
            </a:r>
            <a:endParaRPr lang="zh-CN" altLang="en-US" sz="1400">
              <a:solidFill>
                <a:schemeClr val="tx1"/>
              </a:solidFill>
              <a:latin typeface="全真古印體" pitchFamily="1" charset="-120"/>
            </a:endParaRPr>
          </a:p>
        </p:txBody>
      </p:sp>
      <p:sp>
        <p:nvSpPr>
          <p:cNvPr id="14342" name="Text Box 6"/>
          <p:cNvSpPr txBox="1">
            <a:spLocks noChangeArrowheads="1"/>
          </p:cNvSpPr>
          <p:nvPr/>
        </p:nvSpPr>
        <p:spPr bwMode="auto">
          <a:xfrm>
            <a:off x="627063" y="5859463"/>
            <a:ext cx="1036637" cy="287337"/>
          </a:xfrm>
          <a:prstGeom prst="rect">
            <a:avLst/>
          </a:prstGeom>
          <a:noFill/>
          <a:ln w="19050">
            <a:solidFill>
              <a:schemeClr val="tx1"/>
            </a:solidFill>
            <a:miter lim="800000"/>
          </a:ln>
          <a:effectLst/>
        </p:spPr>
        <p:txBody>
          <a:bodyPr lIns="56108" tIns="28054" rIns="56108" bIns="28054">
            <a:spAutoFit/>
          </a:bodyPr>
          <a:lstStyle/>
          <a:p>
            <a:pPr algn="l" defTabSz="560070"/>
            <a:r>
              <a:rPr lang="zh-CN" altLang="en-US" sz="1400">
                <a:solidFill>
                  <a:schemeClr val="tx1"/>
                </a:solidFill>
                <a:latin typeface="全真古印體" pitchFamily="1" charset="-120"/>
              </a:rPr>
              <a:t>施工前准备</a:t>
            </a:r>
            <a:endParaRPr lang="zh-CN" altLang="en-US" sz="1400" b="0">
              <a:solidFill>
                <a:schemeClr val="tx1"/>
              </a:solidFill>
              <a:latin typeface="全真古印體" pitchFamily="1" charset="-120"/>
            </a:endParaRPr>
          </a:p>
        </p:txBody>
      </p:sp>
      <p:sp>
        <p:nvSpPr>
          <p:cNvPr id="14343" name="Text Box 7"/>
          <p:cNvSpPr txBox="1">
            <a:spLocks noChangeArrowheads="1"/>
          </p:cNvSpPr>
          <p:nvPr/>
        </p:nvSpPr>
        <p:spPr bwMode="auto">
          <a:xfrm>
            <a:off x="2532063" y="5943600"/>
            <a:ext cx="914400" cy="288925"/>
          </a:xfrm>
          <a:prstGeom prst="rect">
            <a:avLst/>
          </a:prstGeom>
          <a:noFill/>
          <a:ln w="19050">
            <a:solidFill>
              <a:schemeClr val="tx1"/>
            </a:solidFill>
            <a:miter lim="800000"/>
          </a:ln>
          <a:effectLst/>
        </p:spPr>
        <p:txBody>
          <a:bodyPr lIns="56108" tIns="28054" rIns="56108" bIns="28054">
            <a:spAutoFit/>
          </a:bodyPr>
          <a:lstStyle/>
          <a:p>
            <a:pPr algn="l" defTabSz="560070"/>
            <a:r>
              <a:rPr lang="zh-CN" altLang="en-US" sz="1400">
                <a:solidFill>
                  <a:schemeClr val="tx1"/>
                </a:solidFill>
                <a:latin typeface="全真古印體" pitchFamily="1" charset="-120"/>
              </a:rPr>
              <a:t>墙面铺贴</a:t>
            </a:r>
            <a:endParaRPr lang="zh-CN" altLang="en-US" sz="1400">
              <a:solidFill>
                <a:schemeClr val="tx1"/>
              </a:solidFill>
              <a:latin typeface="全真古印體" pitchFamily="1" charset="-120"/>
            </a:endParaRPr>
          </a:p>
        </p:txBody>
      </p:sp>
      <p:sp>
        <p:nvSpPr>
          <p:cNvPr id="14344" name="Text Box 8"/>
          <p:cNvSpPr txBox="1">
            <a:spLocks noChangeArrowheads="1"/>
          </p:cNvSpPr>
          <p:nvPr/>
        </p:nvSpPr>
        <p:spPr bwMode="auto">
          <a:xfrm>
            <a:off x="3657600" y="5943600"/>
            <a:ext cx="776288" cy="288925"/>
          </a:xfrm>
          <a:prstGeom prst="rect">
            <a:avLst/>
          </a:prstGeom>
          <a:noFill/>
          <a:ln w="19050">
            <a:solidFill>
              <a:schemeClr val="tx1"/>
            </a:solidFill>
            <a:miter lim="800000"/>
          </a:ln>
          <a:effectLst/>
        </p:spPr>
        <p:txBody>
          <a:bodyPr wrap="none" lIns="56108" tIns="28054" rIns="56108" bIns="28054">
            <a:spAutoFit/>
          </a:bodyPr>
          <a:lstStyle/>
          <a:p>
            <a:pPr algn="l" defTabSz="560070"/>
            <a:r>
              <a:rPr lang="zh-CN" altLang="en-US" sz="1400">
                <a:solidFill>
                  <a:schemeClr val="tx1"/>
                </a:solidFill>
              </a:rPr>
              <a:t>地面铺贴</a:t>
            </a:r>
            <a:endParaRPr lang="zh-CN" altLang="en-US" sz="1400">
              <a:solidFill>
                <a:schemeClr val="tx1"/>
              </a:solidFill>
            </a:endParaRPr>
          </a:p>
        </p:txBody>
      </p:sp>
      <p:sp>
        <p:nvSpPr>
          <p:cNvPr id="14345" name="Text Box 9"/>
          <p:cNvSpPr txBox="1">
            <a:spLocks noChangeArrowheads="1"/>
          </p:cNvSpPr>
          <p:nvPr/>
        </p:nvSpPr>
        <p:spPr bwMode="auto">
          <a:xfrm>
            <a:off x="5319713" y="5994400"/>
            <a:ext cx="842962" cy="288925"/>
          </a:xfrm>
          <a:prstGeom prst="rect">
            <a:avLst/>
          </a:prstGeom>
          <a:noFill/>
          <a:ln w="19050">
            <a:solidFill>
              <a:schemeClr val="tx1"/>
            </a:solidFill>
            <a:miter lim="800000"/>
          </a:ln>
          <a:effectLst/>
        </p:spPr>
        <p:txBody>
          <a:bodyPr lIns="56108" tIns="28054" rIns="56108" bIns="28054">
            <a:spAutoFit/>
          </a:bodyPr>
          <a:lstStyle/>
          <a:p>
            <a:pPr algn="l" defTabSz="560070"/>
            <a:r>
              <a:rPr lang="zh-CN" altLang="en-US" sz="1400">
                <a:solidFill>
                  <a:schemeClr val="tx1"/>
                </a:solidFill>
                <a:latin typeface="全真古印體" pitchFamily="1" charset="-120"/>
              </a:rPr>
              <a:t>铺贴收尾</a:t>
            </a:r>
            <a:endParaRPr lang="zh-CN" altLang="en-US" sz="1400">
              <a:solidFill>
                <a:schemeClr val="tx1"/>
              </a:solidFill>
              <a:latin typeface="全真古印體" pitchFamily="1" charset="-120"/>
            </a:endParaRPr>
          </a:p>
        </p:txBody>
      </p:sp>
      <p:sp>
        <p:nvSpPr>
          <p:cNvPr id="14346" name="Text Box 10"/>
          <p:cNvSpPr txBox="1">
            <a:spLocks noChangeArrowheads="1"/>
          </p:cNvSpPr>
          <p:nvPr/>
        </p:nvSpPr>
        <p:spPr bwMode="auto">
          <a:xfrm>
            <a:off x="633413" y="1284288"/>
            <a:ext cx="758825" cy="26987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确定工法</a:t>
            </a:r>
            <a:endParaRPr lang="zh-TW" altLang="en-US" sz="1400" b="0">
              <a:solidFill>
                <a:schemeClr val="tx1"/>
              </a:solidFill>
              <a:latin typeface="全真古印體" pitchFamily="1" charset="-120"/>
            </a:endParaRPr>
          </a:p>
        </p:txBody>
      </p:sp>
      <p:sp>
        <p:nvSpPr>
          <p:cNvPr id="14347" name="Text Box 11"/>
          <p:cNvSpPr txBox="1">
            <a:spLocks noChangeArrowheads="1"/>
          </p:cNvSpPr>
          <p:nvPr/>
        </p:nvSpPr>
        <p:spPr bwMode="auto">
          <a:xfrm>
            <a:off x="1828800" y="1676400"/>
            <a:ext cx="595313"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铺贴材</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料计划</a:t>
            </a:r>
            <a:endParaRPr lang="zh-TW" altLang="en-US" sz="1400" b="0">
              <a:solidFill>
                <a:schemeClr val="tx1"/>
              </a:solidFill>
              <a:latin typeface="全真古印體" pitchFamily="1" charset="-120"/>
            </a:endParaRPr>
          </a:p>
        </p:txBody>
      </p:sp>
      <p:sp>
        <p:nvSpPr>
          <p:cNvPr id="14348" name="Text Box 12"/>
          <p:cNvSpPr txBox="1">
            <a:spLocks noChangeArrowheads="1"/>
          </p:cNvSpPr>
          <p:nvPr/>
        </p:nvSpPr>
        <p:spPr bwMode="auto">
          <a:xfrm>
            <a:off x="3024188" y="1295400"/>
            <a:ext cx="760412" cy="26987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防火措施</a:t>
            </a:r>
            <a:endParaRPr lang="zh-CN" altLang="en-US" sz="1400" b="0">
              <a:solidFill>
                <a:schemeClr val="tx1"/>
              </a:solidFill>
              <a:latin typeface="全真古印體" pitchFamily="1" charset="-120"/>
            </a:endParaRPr>
          </a:p>
        </p:txBody>
      </p:sp>
      <p:sp>
        <p:nvSpPr>
          <p:cNvPr id="14349" name="Text Box 13"/>
          <p:cNvSpPr txBox="1">
            <a:spLocks noChangeArrowheads="1"/>
          </p:cNvSpPr>
          <p:nvPr/>
        </p:nvSpPr>
        <p:spPr bwMode="auto">
          <a:xfrm>
            <a:off x="3305175" y="1752600"/>
            <a:ext cx="431800"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防盗</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措施</a:t>
            </a:r>
            <a:endParaRPr lang="zh-CN" altLang="en-US" sz="1400" b="0">
              <a:solidFill>
                <a:schemeClr val="tx1"/>
              </a:solidFill>
              <a:latin typeface="全真古印體" pitchFamily="1" charset="-120"/>
            </a:endParaRPr>
          </a:p>
        </p:txBody>
      </p:sp>
      <p:sp>
        <p:nvSpPr>
          <p:cNvPr id="14350" name="Text Box 14"/>
          <p:cNvSpPr txBox="1">
            <a:spLocks noChangeArrowheads="1"/>
          </p:cNvSpPr>
          <p:nvPr/>
        </p:nvSpPr>
        <p:spPr bwMode="auto">
          <a:xfrm>
            <a:off x="3616325" y="954088"/>
            <a:ext cx="1087438" cy="26987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存放位置规划</a:t>
            </a:r>
            <a:endParaRPr lang="zh-CN" altLang="en-US" sz="1400" b="0">
              <a:solidFill>
                <a:schemeClr val="tx1"/>
              </a:solidFill>
              <a:latin typeface="全真古印體" pitchFamily="1" charset="-120"/>
            </a:endParaRPr>
          </a:p>
        </p:txBody>
      </p:sp>
      <p:sp>
        <p:nvSpPr>
          <p:cNvPr id="14351" name="Text Box 15"/>
          <p:cNvSpPr txBox="1">
            <a:spLocks noChangeArrowheads="1"/>
          </p:cNvSpPr>
          <p:nvPr/>
        </p:nvSpPr>
        <p:spPr bwMode="auto">
          <a:xfrm>
            <a:off x="3865563" y="1539875"/>
            <a:ext cx="758825" cy="26987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防潮措施</a:t>
            </a:r>
            <a:endParaRPr lang="zh-CN" altLang="en-US" sz="1400" b="0">
              <a:solidFill>
                <a:schemeClr val="tx1"/>
              </a:solidFill>
              <a:latin typeface="全真古印體" pitchFamily="1" charset="-120"/>
            </a:endParaRPr>
          </a:p>
        </p:txBody>
      </p:sp>
      <p:sp>
        <p:nvSpPr>
          <p:cNvPr id="14352" name="Text Box 16"/>
          <p:cNvSpPr txBox="1">
            <a:spLocks noChangeArrowheads="1"/>
          </p:cNvSpPr>
          <p:nvPr/>
        </p:nvSpPr>
        <p:spPr bwMode="auto">
          <a:xfrm>
            <a:off x="4073525" y="2033588"/>
            <a:ext cx="595313"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产品合</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格证等</a:t>
            </a:r>
            <a:endParaRPr lang="zh-CN" altLang="en-US" sz="1400" b="0">
              <a:solidFill>
                <a:schemeClr val="tx1"/>
              </a:solidFill>
              <a:latin typeface="全真古印體" pitchFamily="1" charset="-120"/>
            </a:endParaRPr>
          </a:p>
        </p:txBody>
      </p:sp>
      <p:sp>
        <p:nvSpPr>
          <p:cNvPr id="14353" name="Text Box 17"/>
          <p:cNvSpPr txBox="1">
            <a:spLocks noChangeArrowheads="1"/>
          </p:cNvSpPr>
          <p:nvPr/>
        </p:nvSpPr>
        <p:spPr bwMode="auto">
          <a:xfrm>
            <a:off x="5362575" y="1673225"/>
            <a:ext cx="1012825" cy="544513"/>
          </a:xfrm>
          <a:prstGeom prst="rect">
            <a:avLst/>
          </a:prstGeom>
          <a:noFill/>
          <a:ln w="9525">
            <a:noFill/>
            <a:miter lim="800000"/>
          </a:ln>
          <a:effectLst/>
        </p:spPr>
        <p:txBody>
          <a:bodyPr lIns="56108" tIns="28054" rIns="56108" bIns="28054">
            <a:spAutoFit/>
          </a:bodyPr>
          <a:lstStyle/>
          <a:p>
            <a:pPr algn="l" defTabSz="560070"/>
            <a:r>
              <a:rPr lang="zh-CN" altLang="en-US" sz="1600" b="0">
                <a:solidFill>
                  <a:schemeClr val="tx1"/>
                </a:solidFill>
                <a:latin typeface="全真古印體" pitchFamily="1" charset="-120"/>
              </a:rPr>
              <a:t>六面</a:t>
            </a:r>
            <a:r>
              <a:rPr lang="zh-CN" altLang="en-US" sz="1600" b="0">
                <a:solidFill>
                  <a:schemeClr val="tx1"/>
                </a:solidFill>
              </a:rPr>
              <a:t>防护</a:t>
            </a:r>
            <a:endParaRPr lang="zh-CN" altLang="en-US" sz="1600" b="0">
              <a:solidFill>
                <a:schemeClr val="tx1"/>
              </a:solidFill>
            </a:endParaRPr>
          </a:p>
          <a:p>
            <a:pPr algn="l" defTabSz="560070"/>
            <a:r>
              <a:rPr lang="zh-CN" altLang="en-US" sz="1600" b="0">
                <a:solidFill>
                  <a:schemeClr val="tx1"/>
                </a:solidFill>
                <a:latin typeface="全真古印體" pitchFamily="1" charset="-120"/>
              </a:rPr>
              <a:t>做</a:t>
            </a:r>
            <a:r>
              <a:rPr lang="zh-CN" altLang="en-US" sz="1600" b="0">
                <a:solidFill>
                  <a:schemeClr val="tx1"/>
                </a:solidFill>
                <a:latin typeface="宋体" panose="02010600030101010101" pitchFamily="2" charset="-122"/>
              </a:rPr>
              <a:t>2</a:t>
            </a:r>
            <a:r>
              <a:rPr lang="zh-CN" altLang="en-US" sz="1600" b="0">
                <a:solidFill>
                  <a:schemeClr val="tx1"/>
                </a:solidFill>
                <a:latin typeface="全真古印體" pitchFamily="1" charset="-120"/>
              </a:rPr>
              <a:t>遍</a:t>
            </a:r>
            <a:endParaRPr lang="zh-TW" altLang="en-US" sz="1600" b="0">
              <a:solidFill>
                <a:schemeClr val="tx1"/>
              </a:solidFill>
              <a:latin typeface="全真古印體" pitchFamily="1" charset="-120"/>
            </a:endParaRPr>
          </a:p>
        </p:txBody>
      </p:sp>
      <p:sp>
        <p:nvSpPr>
          <p:cNvPr id="14354" name="Text Box 18"/>
          <p:cNvSpPr txBox="1">
            <a:spLocks noChangeArrowheads="1"/>
          </p:cNvSpPr>
          <p:nvPr/>
        </p:nvSpPr>
        <p:spPr bwMode="auto">
          <a:xfrm>
            <a:off x="5070475" y="1223963"/>
            <a:ext cx="1089025" cy="26987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按排版图加工</a:t>
            </a:r>
            <a:endParaRPr lang="zh-TW" altLang="en-US" sz="1400" b="0">
              <a:solidFill>
                <a:schemeClr val="tx1"/>
              </a:solidFill>
              <a:latin typeface="全真古印體" pitchFamily="1" charset="-120"/>
            </a:endParaRPr>
          </a:p>
        </p:txBody>
      </p:sp>
      <p:sp>
        <p:nvSpPr>
          <p:cNvPr id="14355" name="Text Box 19"/>
          <p:cNvSpPr txBox="1">
            <a:spLocks noChangeArrowheads="1"/>
          </p:cNvSpPr>
          <p:nvPr/>
        </p:nvSpPr>
        <p:spPr bwMode="auto">
          <a:xfrm>
            <a:off x="6442075" y="1854200"/>
            <a:ext cx="596900"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贴编号</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标签</a:t>
            </a:r>
            <a:endParaRPr lang="zh-CN" altLang="en-US" sz="1400" b="0">
              <a:solidFill>
                <a:schemeClr val="tx1"/>
              </a:solidFill>
              <a:latin typeface="全真古印體" pitchFamily="1" charset="-120"/>
            </a:endParaRPr>
          </a:p>
        </p:txBody>
      </p:sp>
      <p:sp>
        <p:nvSpPr>
          <p:cNvPr id="14356" name="Text Box 20"/>
          <p:cNvSpPr txBox="1">
            <a:spLocks noChangeArrowheads="1"/>
          </p:cNvSpPr>
          <p:nvPr/>
        </p:nvSpPr>
        <p:spPr bwMode="auto">
          <a:xfrm>
            <a:off x="1498600" y="5184775"/>
            <a:ext cx="595313"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现场测</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量尺寸</a:t>
            </a:r>
            <a:endParaRPr lang="zh-TW" altLang="en-US" sz="1400" b="0">
              <a:solidFill>
                <a:schemeClr val="tx1"/>
              </a:solidFill>
              <a:latin typeface="全真古印體" pitchFamily="1" charset="-120"/>
            </a:endParaRPr>
          </a:p>
        </p:txBody>
      </p:sp>
      <p:sp>
        <p:nvSpPr>
          <p:cNvPr id="14357" name="Text Box 21"/>
          <p:cNvSpPr txBox="1">
            <a:spLocks noChangeArrowheads="1"/>
          </p:cNvSpPr>
          <p:nvPr/>
        </p:nvSpPr>
        <p:spPr bwMode="auto">
          <a:xfrm>
            <a:off x="790575" y="4238625"/>
            <a:ext cx="1409700" cy="482600"/>
          </a:xfrm>
          <a:prstGeom prst="rect">
            <a:avLst/>
          </a:prstGeom>
          <a:noFill/>
          <a:ln w="9525">
            <a:noFill/>
            <a:miter lim="800000"/>
          </a:ln>
          <a:effectLst/>
        </p:spPr>
        <p:txBody>
          <a:bodyPr lIns="56108" tIns="28054" rIns="56108" bIns="28054">
            <a:spAutoFit/>
          </a:bodyPr>
          <a:lstStyle/>
          <a:p>
            <a:pPr algn="l" defTabSz="560070"/>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现场</a:t>
            </a:r>
            <a:r>
              <a:rPr lang="zh-CN" altLang="en-US" sz="1400" b="0">
                <a:solidFill>
                  <a:schemeClr val="tx1"/>
                </a:solidFill>
              </a:rPr>
              <a:t>制作</a:t>
            </a:r>
            <a:r>
              <a:rPr lang="zh-CN" altLang="en-US" sz="1400" b="0">
                <a:solidFill>
                  <a:schemeClr val="tx1"/>
                </a:solidFill>
                <a:latin typeface="全真古印體" pitchFamily="1" charset="-120"/>
              </a:rPr>
              <a:t>图</a:t>
            </a:r>
            <a:endParaRPr lang="zh-CN" altLang="en-US" sz="1400" b="0">
              <a:solidFill>
                <a:schemeClr val="tx1"/>
              </a:solidFill>
            </a:endParaRPr>
          </a:p>
        </p:txBody>
      </p:sp>
      <p:sp>
        <p:nvSpPr>
          <p:cNvPr id="14358" name="Text Box 22"/>
          <p:cNvSpPr txBox="1">
            <a:spLocks noChangeArrowheads="1"/>
          </p:cNvSpPr>
          <p:nvPr/>
        </p:nvSpPr>
        <p:spPr bwMode="auto">
          <a:xfrm>
            <a:off x="703263" y="4953000"/>
            <a:ext cx="220662" cy="482600"/>
          </a:xfrm>
          <a:prstGeom prst="rect">
            <a:avLst/>
          </a:prstGeom>
          <a:noFill/>
          <a:ln w="9525">
            <a:noFill/>
            <a:miter lim="800000"/>
          </a:ln>
          <a:effectLst/>
        </p:spPr>
        <p:txBody>
          <a:bodyPr wrap="none" lIns="56108" tIns="28054" rIns="56108" bIns="28054">
            <a:spAutoFit/>
          </a:bodyPr>
          <a:lstStyle/>
          <a:p>
            <a:pPr algn="l" defTabSz="560070"/>
            <a:endParaRPr lang="zh-CN" altLang="en-US" sz="1400" b="0">
              <a:solidFill>
                <a:schemeClr val="tx1"/>
              </a:solidFill>
              <a:latin typeface="全真古印體" pitchFamily="1" charset="-120"/>
            </a:endParaRPr>
          </a:p>
          <a:p>
            <a:pPr algn="l" defTabSz="560070"/>
            <a:endParaRPr lang="zh-TW" altLang="en-US" sz="1400" b="0">
              <a:solidFill>
                <a:schemeClr val="tx1"/>
              </a:solidFill>
              <a:latin typeface="全真古印體" pitchFamily="1" charset="-120"/>
              <a:ea typeface="全真古印體" pitchFamily="1" charset="-120"/>
            </a:endParaRPr>
          </a:p>
        </p:txBody>
      </p:sp>
      <p:sp>
        <p:nvSpPr>
          <p:cNvPr id="14359" name="Text Box 23"/>
          <p:cNvSpPr txBox="1">
            <a:spLocks noChangeArrowheads="1"/>
          </p:cNvSpPr>
          <p:nvPr/>
        </p:nvSpPr>
        <p:spPr bwMode="auto">
          <a:xfrm>
            <a:off x="1997075" y="4059238"/>
            <a:ext cx="873125" cy="482600"/>
          </a:xfrm>
          <a:prstGeom prst="rect">
            <a:avLst/>
          </a:prstGeom>
          <a:noFill/>
          <a:ln w="9525">
            <a:noFill/>
            <a:miter lim="800000"/>
          </a:ln>
          <a:effectLst/>
        </p:spPr>
        <p:txBody>
          <a:bodyPr lIns="56108" tIns="28054" rIns="56108" bIns="28054">
            <a:spAutoFit/>
          </a:bodyPr>
          <a:lstStyle/>
          <a:p>
            <a:pPr algn="l" defTabSz="560070"/>
            <a:r>
              <a:rPr lang="zh-CN" altLang="en-US" sz="1400" b="0">
                <a:solidFill>
                  <a:schemeClr val="tx1"/>
                </a:solidFill>
                <a:latin typeface="全真古印體" pitchFamily="1" charset="-120"/>
              </a:rPr>
              <a:t>制作铺贴</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排版图</a:t>
            </a:r>
            <a:endParaRPr lang="zh-CN" altLang="en-US" sz="1400" b="0">
              <a:solidFill>
                <a:schemeClr val="tx1"/>
              </a:solidFill>
              <a:latin typeface="全真古印體" pitchFamily="1" charset="-120"/>
            </a:endParaRPr>
          </a:p>
        </p:txBody>
      </p:sp>
      <p:sp>
        <p:nvSpPr>
          <p:cNvPr id="14360" name="Text Box 24"/>
          <p:cNvSpPr txBox="1">
            <a:spLocks noChangeArrowheads="1"/>
          </p:cNvSpPr>
          <p:nvPr/>
        </p:nvSpPr>
        <p:spPr bwMode="auto">
          <a:xfrm>
            <a:off x="3117850" y="3879850"/>
            <a:ext cx="647700" cy="482600"/>
          </a:xfrm>
          <a:prstGeom prst="rect">
            <a:avLst/>
          </a:prstGeom>
          <a:noFill/>
          <a:ln w="9525">
            <a:noFill/>
            <a:miter lim="800000"/>
          </a:ln>
          <a:effectLst/>
        </p:spPr>
        <p:txBody>
          <a:bodyPr lIns="56108" tIns="28054" rIns="56108" bIns="28054">
            <a:spAutoFit/>
          </a:bodyPr>
          <a:lstStyle/>
          <a:p>
            <a:pPr algn="l" defTabSz="560070"/>
            <a:r>
              <a:rPr lang="zh-CN" altLang="en-US" sz="1400" b="0">
                <a:solidFill>
                  <a:schemeClr val="tx1"/>
                </a:solidFill>
                <a:latin typeface="全真古印體" pitchFamily="1" charset="-120"/>
              </a:rPr>
              <a:t>铺贴墙面石材</a:t>
            </a:r>
            <a:endParaRPr lang="zh-TW" altLang="en-US" sz="1400" b="0">
              <a:solidFill>
                <a:schemeClr val="tx1"/>
              </a:solidFill>
              <a:latin typeface="全真古印體" pitchFamily="1" charset="-120"/>
            </a:endParaRPr>
          </a:p>
        </p:txBody>
      </p:sp>
      <p:sp>
        <p:nvSpPr>
          <p:cNvPr id="14361" name="Text Box 25"/>
          <p:cNvSpPr txBox="1">
            <a:spLocks noChangeArrowheads="1"/>
          </p:cNvSpPr>
          <p:nvPr/>
        </p:nvSpPr>
        <p:spPr bwMode="auto">
          <a:xfrm>
            <a:off x="2660650" y="4598988"/>
            <a:ext cx="885825" cy="482600"/>
          </a:xfrm>
          <a:prstGeom prst="rect">
            <a:avLst/>
          </a:prstGeom>
          <a:noFill/>
          <a:ln w="9525">
            <a:noFill/>
            <a:miter lim="800000"/>
          </a:ln>
          <a:effectLst/>
        </p:spPr>
        <p:txBody>
          <a:bodyPr lIns="56108" tIns="28054" rIns="56108" bIns="28054">
            <a:spAutoFit/>
          </a:bodyPr>
          <a:lstStyle/>
          <a:p>
            <a:pPr algn="l" defTabSz="560070"/>
            <a:r>
              <a:rPr lang="zh-CN" altLang="en-US" sz="1400" b="0">
                <a:solidFill>
                  <a:schemeClr val="tx1"/>
                </a:solidFill>
                <a:latin typeface="全真古印體" pitchFamily="1" charset="-120"/>
              </a:rPr>
              <a:t>抹粘结剂</a:t>
            </a:r>
            <a:endParaRPr lang="zh-CN" altLang="en-US" sz="1400" b="0">
              <a:solidFill>
                <a:schemeClr val="tx1"/>
              </a:solidFill>
              <a:latin typeface="全真古印體" pitchFamily="1" charset="-120"/>
            </a:endParaRPr>
          </a:p>
          <a:p>
            <a:pPr algn="l" defTabSz="560070"/>
            <a:endParaRPr lang="zh-TW" altLang="en-US" sz="1400" b="0">
              <a:solidFill>
                <a:schemeClr val="tx1"/>
              </a:solidFill>
              <a:latin typeface="全真古印體" pitchFamily="1" charset="-120"/>
            </a:endParaRPr>
          </a:p>
        </p:txBody>
      </p:sp>
      <p:sp>
        <p:nvSpPr>
          <p:cNvPr id="14362" name="Text Box 26"/>
          <p:cNvSpPr txBox="1">
            <a:spLocks noChangeArrowheads="1"/>
          </p:cNvSpPr>
          <p:nvPr/>
        </p:nvSpPr>
        <p:spPr bwMode="auto">
          <a:xfrm>
            <a:off x="3367088" y="5003800"/>
            <a:ext cx="539750" cy="269875"/>
          </a:xfrm>
          <a:prstGeom prst="rect">
            <a:avLst/>
          </a:prstGeom>
          <a:noFill/>
          <a:ln w="9525">
            <a:noFill/>
            <a:miter lim="800000"/>
          </a:ln>
          <a:effectLst/>
        </p:spPr>
        <p:txBody>
          <a:bodyPr lIns="56108" tIns="28054" rIns="56108" bIns="28054">
            <a:spAutoFit/>
          </a:bodyPr>
          <a:lstStyle/>
          <a:p>
            <a:pPr algn="l" defTabSz="560070"/>
            <a:r>
              <a:rPr lang="zh-CN" altLang="en-US" sz="1400" b="0">
                <a:solidFill>
                  <a:schemeClr val="tx1"/>
                </a:solidFill>
                <a:latin typeface="全真古印體" pitchFamily="1" charset="-120"/>
              </a:rPr>
              <a:t>试排</a:t>
            </a:r>
            <a:endParaRPr lang="zh-TW" altLang="en-US" sz="1400" b="0">
              <a:solidFill>
                <a:schemeClr val="tx1"/>
              </a:solidFill>
              <a:latin typeface="全真古印體" pitchFamily="1" charset="-120"/>
            </a:endParaRPr>
          </a:p>
        </p:txBody>
      </p:sp>
      <p:sp>
        <p:nvSpPr>
          <p:cNvPr id="14363" name="Text Box 27"/>
          <p:cNvSpPr txBox="1">
            <a:spLocks noChangeArrowheads="1"/>
          </p:cNvSpPr>
          <p:nvPr/>
        </p:nvSpPr>
        <p:spPr bwMode="auto">
          <a:xfrm>
            <a:off x="3446463" y="4751388"/>
            <a:ext cx="103187" cy="269875"/>
          </a:xfrm>
          <a:prstGeom prst="rect">
            <a:avLst/>
          </a:prstGeom>
          <a:noFill/>
          <a:ln w="9525">
            <a:noFill/>
            <a:miter lim="800000"/>
          </a:ln>
          <a:effectLst/>
        </p:spPr>
        <p:txBody>
          <a:bodyPr wrap="none" lIns="56108" tIns="28054" rIns="56108" bIns="28054">
            <a:spAutoFit/>
          </a:bodyPr>
          <a:lstStyle/>
          <a:p>
            <a:pPr algn="l" defTabSz="560070"/>
            <a:endParaRPr lang="zh-TW" altLang="en-US" sz="1400" b="0">
              <a:solidFill>
                <a:schemeClr val="tx1"/>
              </a:solidFill>
              <a:latin typeface="全真古印體" pitchFamily="1" charset="-120"/>
              <a:ea typeface="全真古印體" pitchFamily="1" charset="-120"/>
            </a:endParaRPr>
          </a:p>
        </p:txBody>
      </p:sp>
      <p:sp>
        <p:nvSpPr>
          <p:cNvPr id="14364" name="Text Box 28"/>
          <p:cNvSpPr txBox="1">
            <a:spLocks noChangeArrowheads="1"/>
          </p:cNvSpPr>
          <p:nvPr/>
        </p:nvSpPr>
        <p:spPr bwMode="auto">
          <a:xfrm>
            <a:off x="5113338" y="3924300"/>
            <a:ext cx="595312" cy="69532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地面石</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材铺贴</a:t>
            </a:r>
            <a:endParaRPr lang="zh-CN" altLang="en-US" sz="1400" b="0">
              <a:solidFill>
                <a:schemeClr val="tx1"/>
              </a:solidFill>
              <a:latin typeface="全真古印體" pitchFamily="1" charset="-120"/>
            </a:endParaRPr>
          </a:p>
          <a:p>
            <a:pPr algn="l" defTabSz="560070"/>
            <a:endParaRPr lang="zh-TW" altLang="en-US" sz="1400" b="0">
              <a:solidFill>
                <a:schemeClr val="tx1"/>
              </a:solidFill>
              <a:latin typeface="全真古印體" pitchFamily="1" charset="-120"/>
            </a:endParaRPr>
          </a:p>
        </p:txBody>
      </p:sp>
      <p:sp>
        <p:nvSpPr>
          <p:cNvPr id="14365" name="Text Box 29"/>
          <p:cNvSpPr txBox="1">
            <a:spLocks noChangeArrowheads="1"/>
          </p:cNvSpPr>
          <p:nvPr/>
        </p:nvSpPr>
        <p:spPr bwMode="auto">
          <a:xfrm>
            <a:off x="4364038" y="4238625"/>
            <a:ext cx="1063625" cy="482600"/>
          </a:xfrm>
          <a:prstGeom prst="rect">
            <a:avLst/>
          </a:prstGeom>
          <a:noFill/>
          <a:ln w="9525">
            <a:noFill/>
            <a:miter lim="800000"/>
          </a:ln>
          <a:effectLst/>
        </p:spPr>
        <p:txBody>
          <a:bodyPr lIns="56108" tIns="28054" rIns="56108" bIns="28054">
            <a:spAutoFit/>
          </a:bodyPr>
          <a:lstStyle/>
          <a:p>
            <a:pPr algn="l" defTabSz="560070"/>
            <a:r>
              <a:rPr lang="zh-CN" altLang="en-US" sz="1400" b="0">
                <a:solidFill>
                  <a:schemeClr val="tx1"/>
                </a:solidFill>
                <a:latin typeface="全真古印體" pitchFamily="1" charset="-120"/>
              </a:rPr>
              <a:t>抹粘</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结剂</a:t>
            </a:r>
            <a:endParaRPr lang="zh-TW" altLang="en-US" sz="1400" b="0">
              <a:solidFill>
                <a:schemeClr val="tx1"/>
              </a:solidFill>
              <a:latin typeface="全真古印體" pitchFamily="1" charset="-120"/>
            </a:endParaRPr>
          </a:p>
        </p:txBody>
      </p:sp>
      <p:sp>
        <p:nvSpPr>
          <p:cNvPr id="14366" name="Text Box 30"/>
          <p:cNvSpPr txBox="1">
            <a:spLocks noChangeArrowheads="1"/>
          </p:cNvSpPr>
          <p:nvPr/>
        </p:nvSpPr>
        <p:spPr bwMode="auto">
          <a:xfrm>
            <a:off x="4530725" y="3294063"/>
            <a:ext cx="219075" cy="269875"/>
          </a:xfrm>
          <a:prstGeom prst="rect">
            <a:avLst/>
          </a:prstGeom>
          <a:noFill/>
          <a:ln w="9525">
            <a:noFill/>
            <a:miter lim="800000"/>
          </a:ln>
          <a:effectLst/>
        </p:spPr>
        <p:txBody>
          <a:bodyPr wrap="none" lIns="56108" tIns="28054" rIns="56108" bIns="28054">
            <a:spAutoFit/>
          </a:bodyPr>
          <a:lstStyle/>
          <a:p>
            <a:pPr algn="l" defTabSz="560070"/>
            <a:endParaRPr lang="zh-CN" altLang="en-US" sz="1400" b="0">
              <a:solidFill>
                <a:schemeClr val="tx1"/>
              </a:solidFill>
              <a:latin typeface="全真古印體" pitchFamily="1" charset="-120"/>
            </a:endParaRPr>
          </a:p>
        </p:txBody>
      </p:sp>
      <p:sp>
        <p:nvSpPr>
          <p:cNvPr id="14367" name="Text Box 31"/>
          <p:cNvSpPr txBox="1">
            <a:spLocks noChangeArrowheads="1"/>
          </p:cNvSpPr>
          <p:nvPr/>
        </p:nvSpPr>
        <p:spPr bwMode="auto">
          <a:xfrm>
            <a:off x="4821238" y="4598988"/>
            <a:ext cx="430212"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铺设</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垫层</a:t>
            </a:r>
            <a:endParaRPr lang="zh-TW" altLang="en-US" sz="1400" b="0">
              <a:solidFill>
                <a:schemeClr val="tx1"/>
              </a:solidFill>
              <a:latin typeface="全真古印體" pitchFamily="1" charset="-120"/>
            </a:endParaRPr>
          </a:p>
        </p:txBody>
      </p:sp>
      <p:sp>
        <p:nvSpPr>
          <p:cNvPr id="14368" name="Text Box 32"/>
          <p:cNvSpPr txBox="1">
            <a:spLocks noChangeArrowheads="1"/>
          </p:cNvSpPr>
          <p:nvPr/>
        </p:nvSpPr>
        <p:spPr bwMode="auto">
          <a:xfrm>
            <a:off x="5735638" y="4329113"/>
            <a:ext cx="431800"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空鼓</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检测</a:t>
            </a:r>
            <a:endParaRPr lang="zh-CN" altLang="en-US" sz="1400" b="0">
              <a:solidFill>
                <a:schemeClr val="tx1"/>
              </a:solidFill>
              <a:latin typeface="全真古印體" pitchFamily="1" charset="-120"/>
            </a:endParaRPr>
          </a:p>
        </p:txBody>
      </p:sp>
      <p:sp>
        <p:nvSpPr>
          <p:cNvPr id="14369" name="Text Box 33"/>
          <p:cNvSpPr txBox="1">
            <a:spLocks noChangeArrowheads="1"/>
          </p:cNvSpPr>
          <p:nvPr/>
        </p:nvSpPr>
        <p:spPr bwMode="auto">
          <a:xfrm>
            <a:off x="5445125" y="4914900"/>
            <a:ext cx="596900"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平整度</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检测</a:t>
            </a:r>
            <a:endParaRPr lang="zh-CN" altLang="en-US" sz="1400" b="0">
              <a:solidFill>
                <a:schemeClr val="tx1"/>
              </a:solidFill>
              <a:latin typeface="全真古印體" pitchFamily="1" charset="-120"/>
            </a:endParaRPr>
          </a:p>
        </p:txBody>
      </p:sp>
      <p:sp>
        <p:nvSpPr>
          <p:cNvPr id="14370" name="Text Box 34"/>
          <p:cNvSpPr txBox="1">
            <a:spLocks noChangeArrowheads="1"/>
          </p:cNvSpPr>
          <p:nvPr/>
        </p:nvSpPr>
        <p:spPr bwMode="auto">
          <a:xfrm>
            <a:off x="6108700" y="5003800"/>
            <a:ext cx="431800"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接缝</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检测</a:t>
            </a:r>
            <a:endParaRPr lang="zh-CN" altLang="en-US" sz="1400" b="0">
              <a:solidFill>
                <a:schemeClr val="tx1"/>
              </a:solidFill>
              <a:latin typeface="全真古印體" pitchFamily="1" charset="-120"/>
            </a:endParaRPr>
          </a:p>
        </p:txBody>
      </p:sp>
      <p:sp>
        <p:nvSpPr>
          <p:cNvPr id="14371" name="Text Box 35"/>
          <p:cNvSpPr txBox="1">
            <a:spLocks noChangeArrowheads="1"/>
          </p:cNvSpPr>
          <p:nvPr/>
        </p:nvSpPr>
        <p:spPr bwMode="auto">
          <a:xfrm>
            <a:off x="6775450" y="3563938"/>
            <a:ext cx="431800"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产品</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保护</a:t>
            </a:r>
            <a:endParaRPr lang="zh-CN" altLang="en-US" sz="1400" b="0">
              <a:solidFill>
                <a:schemeClr val="tx1"/>
              </a:solidFill>
              <a:latin typeface="全真古印體" pitchFamily="1" charset="-120"/>
            </a:endParaRPr>
          </a:p>
        </p:txBody>
      </p:sp>
      <p:sp>
        <p:nvSpPr>
          <p:cNvPr id="14372" name="未知"/>
          <p:cNvSpPr/>
          <p:nvPr/>
        </p:nvSpPr>
        <p:spPr bwMode="auto">
          <a:xfrm>
            <a:off x="1266825" y="736600"/>
            <a:ext cx="914400" cy="2463800"/>
          </a:xfrm>
          <a:custGeom>
            <a:avLst/>
            <a:gdLst>
              <a:gd name="T0" fmla="*/ 914400 w 624"/>
              <a:gd name="T1" fmla="*/ 2463800 h 1552"/>
              <a:gd name="T2" fmla="*/ 0 w 624"/>
              <a:gd name="T3" fmla="*/ 0 h 1552"/>
              <a:gd name="T4" fmla="*/ 0 60000 65536"/>
              <a:gd name="T5" fmla="*/ 0 60000 65536"/>
            </a:gdLst>
            <a:ahLst/>
            <a:cxnLst>
              <a:cxn ang="T4">
                <a:pos x="T0" y="T1"/>
              </a:cxn>
              <a:cxn ang="T5">
                <a:pos x="T2" y="T3"/>
              </a:cxn>
            </a:cxnLst>
            <a:rect l="0" t="0" r="r" b="b"/>
            <a:pathLst>
              <a:path w="624" h="1552">
                <a:moveTo>
                  <a:pt x="624" y="1552"/>
                </a:moveTo>
                <a:lnTo>
                  <a:pt x="0" y="0"/>
                </a:lnTo>
              </a:path>
            </a:pathLst>
          </a:custGeom>
          <a:noFill/>
          <a:ln w="25400" cmpd="sng">
            <a:solidFill>
              <a:schemeClr val="tx1"/>
            </a:solidFill>
            <a:round/>
            <a:headEnd type="triangle" w="med" len="med"/>
          </a:ln>
          <a:effectLst/>
        </p:spPr>
        <p:txBody>
          <a:bodyPr wrap="none" anchor="ctr"/>
          <a:lstStyle/>
          <a:p>
            <a:endParaRPr lang="zh-CN" altLang="en-US"/>
          </a:p>
        </p:txBody>
      </p:sp>
      <p:sp>
        <p:nvSpPr>
          <p:cNvPr id="14373" name="未知"/>
          <p:cNvSpPr/>
          <p:nvPr/>
        </p:nvSpPr>
        <p:spPr bwMode="auto">
          <a:xfrm flipV="1">
            <a:off x="774700" y="3124200"/>
            <a:ext cx="7385050" cy="76200"/>
          </a:xfrm>
          <a:custGeom>
            <a:avLst/>
            <a:gdLst>
              <a:gd name="T0" fmla="*/ 0 w 4602"/>
              <a:gd name="T1" fmla="*/ 0 h 1"/>
              <a:gd name="T2" fmla="*/ 7385050 w 4602"/>
              <a:gd name="T3" fmla="*/ 0 h 1"/>
              <a:gd name="T4" fmla="*/ 0 60000 65536"/>
              <a:gd name="T5" fmla="*/ 0 60000 65536"/>
            </a:gdLst>
            <a:ahLst/>
            <a:cxnLst>
              <a:cxn ang="T4">
                <a:pos x="T0" y="T1"/>
              </a:cxn>
              <a:cxn ang="T5">
                <a:pos x="T2" y="T3"/>
              </a:cxn>
            </a:cxnLst>
            <a:rect l="0" t="0" r="r" b="b"/>
            <a:pathLst>
              <a:path w="4602" h="1">
                <a:moveTo>
                  <a:pt x="0" y="0"/>
                </a:moveTo>
                <a:lnTo>
                  <a:pt x="4602" y="0"/>
                </a:lnTo>
              </a:path>
            </a:pathLst>
          </a:custGeom>
          <a:noFill/>
          <a:ln w="38100" cmpd="sng">
            <a:solidFill>
              <a:schemeClr val="tx1"/>
            </a:solidFill>
            <a:round/>
            <a:tailEnd type="triangle" w="med" len="med"/>
          </a:ln>
          <a:effectLst/>
        </p:spPr>
        <p:txBody>
          <a:bodyPr wrap="none" anchor="ctr"/>
          <a:lstStyle/>
          <a:p>
            <a:endParaRPr lang="zh-CN" altLang="en-US"/>
          </a:p>
        </p:txBody>
      </p:sp>
      <p:sp>
        <p:nvSpPr>
          <p:cNvPr id="14374" name="未知"/>
          <p:cNvSpPr/>
          <p:nvPr/>
        </p:nvSpPr>
        <p:spPr bwMode="auto">
          <a:xfrm>
            <a:off x="1663700" y="1898650"/>
            <a:ext cx="863600" cy="3175"/>
          </a:xfrm>
          <a:custGeom>
            <a:avLst/>
            <a:gdLst>
              <a:gd name="T0" fmla="*/ 863600 w 588"/>
              <a:gd name="T1" fmla="*/ 0 h 1"/>
              <a:gd name="T2" fmla="*/ 0 w 588"/>
              <a:gd name="T3" fmla="*/ 0 h 1"/>
              <a:gd name="T4" fmla="*/ 0 60000 65536"/>
              <a:gd name="T5" fmla="*/ 0 60000 65536"/>
            </a:gdLst>
            <a:ahLst/>
            <a:cxnLst>
              <a:cxn ang="T4">
                <a:pos x="T0" y="T1"/>
              </a:cxn>
              <a:cxn ang="T5">
                <a:pos x="T2" y="T3"/>
              </a:cxn>
            </a:cxnLst>
            <a:rect l="0" t="0" r="r" b="b"/>
            <a:pathLst>
              <a:path w="588" h="1">
                <a:moveTo>
                  <a:pt x="588" y="0"/>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4375" name="未知"/>
          <p:cNvSpPr/>
          <p:nvPr/>
        </p:nvSpPr>
        <p:spPr bwMode="auto">
          <a:xfrm>
            <a:off x="3492500" y="728663"/>
            <a:ext cx="901700" cy="2452687"/>
          </a:xfrm>
          <a:custGeom>
            <a:avLst/>
            <a:gdLst>
              <a:gd name="T0" fmla="*/ 901700 w 615"/>
              <a:gd name="T1" fmla="*/ 2452687 h 1545"/>
              <a:gd name="T2" fmla="*/ 0 w 615"/>
              <a:gd name="T3" fmla="*/ 0 h 1545"/>
              <a:gd name="T4" fmla="*/ 0 60000 65536"/>
              <a:gd name="T5" fmla="*/ 0 60000 65536"/>
            </a:gdLst>
            <a:ahLst/>
            <a:cxnLst>
              <a:cxn ang="T4">
                <a:pos x="T0" y="T1"/>
              </a:cxn>
              <a:cxn ang="T5">
                <a:pos x="T2" y="T3"/>
              </a:cxn>
            </a:cxnLst>
            <a:rect l="0" t="0" r="r" b="b"/>
            <a:pathLst>
              <a:path w="615" h="1545">
                <a:moveTo>
                  <a:pt x="615" y="1545"/>
                </a:moveTo>
                <a:lnTo>
                  <a:pt x="0" y="0"/>
                </a:lnTo>
              </a:path>
            </a:pathLst>
          </a:custGeom>
          <a:noFill/>
          <a:ln w="25400" cmpd="sng">
            <a:solidFill>
              <a:schemeClr val="tx1"/>
            </a:solidFill>
            <a:round/>
            <a:headEnd type="triangle" w="med" len="med"/>
          </a:ln>
          <a:effectLst/>
        </p:spPr>
        <p:txBody>
          <a:bodyPr wrap="none" anchor="ctr"/>
          <a:lstStyle/>
          <a:p>
            <a:endParaRPr lang="zh-CN" altLang="en-US"/>
          </a:p>
        </p:txBody>
      </p:sp>
      <p:sp>
        <p:nvSpPr>
          <p:cNvPr id="14376" name="未知"/>
          <p:cNvSpPr/>
          <p:nvPr/>
        </p:nvSpPr>
        <p:spPr bwMode="auto">
          <a:xfrm>
            <a:off x="2952750" y="1539875"/>
            <a:ext cx="822325" cy="1588"/>
          </a:xfrm>
          <a:custGeom>
            <a:avLst/>
            <a:gdLst>
              <a:gd name="T0" fmla="*/ 0 w 561"/>
              <a:gd name="T1" fmla="*/ 0 h 1"/>
              <a:gd name="T2" fmla="*/ 822325 w 561"/>
              <a:gd name="T3" fmla="*/ 1588 h 1"/>
              <a:gd name="T4" fmla="*/ 0 60000 65536"/>
              <a:gd name="T5" fmla="*/ 0 60000 65536"/>
            </a:gdLst>
            <a:ahLst/>
            <a:cxnLst>
              <a:cxn ang="T4">
                <a:pos x="T0" y="T1"/>
              </a:cxn>
              <a:cxn ang="T5">
                <a:pos x="T2" y="T3"/>
              </a:cxn>
            </a:cxnLst>
            <a:rect l="0" t="0" r="r" b="b"/>
            <a:pathLst>
              <a:path w="561" h="1">
                <a:moveTo>
                  <a:pt x="0" y="0"/>
                </a:moveTo>
                <a:lnTo>
                  <a:pt x="561" y="1"/>
                </a:lnTo>
              </a:path>
            </a:pathLst>
          </a:custGeom>
          <a:noFill/>
          <a:ln w="9525" cmpd="sng">
            <a:solidFill>
              <a:schemeClr val="tx1"/>
            </a:solidFill>
            <a:round/>
            <a:tailEnd type="triangle" w="med" len="med"/>
          </a:ln>
          <a:effectLst/>
        </p:spPr>
        <p:txBody>
          <a:bodyPr wrap="none" anchor="ctr"/>
          <a:lstStyle/>
          <a:p>
            <a:endParaRPr lang="zh-CN" altLang="en-US"/>
          </a:p>
        </p:txBody>
      </p:sp>
      <p:sp>
        <p:nvSpPr>
          <p:cNvPr id="14377" name="未知"/>
          <p:cNvSpPr/>
          <p:nvPr/>
        </p:nvSpPr>
        <p:spPr bwMode="auto">
          <a:xfrm>
            <a:off x="3165475" y="1981200"/>
            <a:ext cx="803275" cy="3175"/>
          </a:xfrm>
          <a:custGeom>
            <a:avLst/>
            <a:gdLst>
              <a:gd name="T0" fmla="*/ 0 w 548"/>
              <a:gd name="T1" fmla="*/ 3175 h 2"/>
              <a:gd name="T2" fmla="*/ 803275 w 548"/>
              <a:gd name="T3" fmla="*/ 0 h 2"/>
              <a:gd name="T4" fmla="*/ 0 60000 65536"/>
              <a:gd name="T5" fmla="*/ 0 60000 65536"/>
            </a:gdLst>
            <a:ahLst/>
            <a:cxnLst>
              <a:cxn ang="T4">
                <a:pos x="T0" y="T1"/>
              </a:cxn>
              <a:cxn ang="T5">
                <a:pos x="T2" y="T3"/>
              </a:cxn>
            </a:cxnLst>
            <a:rect l="0" t="0" r="r" b="b"/>
            <a:pathLst>
              <a:path w="548" h="2">
                <a:moveTo>
                  <a:pt x="0" y="2"/>
                </a:moveTo>
                <a:lnTo>
                  <a:pt x="548"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4378" name="未知"/>
          <p:cNvSpPr/>
          <p:nvPr/>
        </p:nvSpPr>
        <p:spPr bwMode="auto">
          <a:xfrm>
            <a:off x="3700463" y="1223963"/>
            <a:ext cx="690562" cy="4762"/>
          </a:xfrm>
          <a:custGeom>
            <a:avLst/>
            <a:gdLst>
              <a:gd name="T0" fmla="*/ 690562 w 471"/>
              <a:gd name="T1" fmla="*/ 0 h 3"/>
              <a:gd name="T2" fmla="*/ 0 w 471"/>
              <a:gd name="T3" fmla="*/ 4762 h 3"/>
              <a:gd name="T4" fmla="*/ 0 60000 65536"/>
              <a:gd name="T5" fmla="*/ 0 60000 65536"/>
            </a:gdLst>
            <a:ahLst/>
            <a:cxnLst>
              <a:cxn ang="T4">
                <a:pos x="T0" y="T1"/>
              </a:cxn>
              <a:cxn ang="T5">
                <a:pos x="T2" y="T3"/>
              </a:cxn>
            </a:cxnLst>
            <a:rect l="0" t="0" r="r" b="b"/>
            <a:pathLst>
              <a:path w="471" h="3">
                <a:moveTo>
                  <a:pt x="471" y="0"/>
                </a:moveTo>
                <a:lnTo>
                  <a:pt x="0" y="3"/>
                </a:lnTo>
              </a:path>
            </a:pathLst>
          </a:custGeom>
          <a:noFill/>
          <a:ln w="9525" cmpd="sng">
            <a:solidFill>
              <a:schemeClr val="tx1"/>
            </a:solidFill>
            <a:round/>
            <a:tailEnd type="triangle" w="med" len="med"/>
          </a:ln>
          <a:effectLst/>
        </p:spPr>
        <p:txBody>
          <a:bodyPr wrap="none" anchor="ctr"/>
          <a:lstStyle/>
          <a:p>
            <a:endParaRPr lang="zh-CN" altLang="en-US"/>
          </a:p>
        </p:txBody>
      </p:sp>
      <p:sp>
        <p:nvSpPr>
          <p:cNvPr id="14379" name="Line 43"/>
          <p:cNvSpPr>
            <a:spLocks noChangeShapeType="1"/>
          </p:cNvSpPr>
          <p:nvPr/>
        </p:nvSpPr>
        <p:spPr bwMode="auto">
          <a:xfrm flipH="1">
            <a:off x="3908425" y="1809750"/>
            <a:ext cx="733425" cy="25400"/>
          </a:xfrm>
          <a:prstGeom prst="line">
            <a:avLst/>
          </a:prstGeom>
          <a:noFill/>
          <a:ln w="9525">
            <a:solidFill>
              <a:schemeClr val="tx1"/>
            </a:solidFill>
            <a:round/>
            <a:tailEnd type="triangle" w="med" len="med"/>
          </a:ln>
          <a:effectLst/>
        </p:spPr>
        <p:txBody>
          <a:bodyPr wrap="none" anchor="ctr"/>
          <a:lstStyle/>
          <a:p>
            <a:endParaRPr lang="zh-CN" altLang="en-US"/>
          </a:p>
        </p:txBody>
      </p:sp>
      <p:sp>
        <p:nvSpPr>
          <p:cNvPr id="14380" name="未知"/>
          <p:cNvSpPr/>
          <p:nvPr/>
        </p:nvSpPr>
        <p:spPr bwMode="auto">
          <a:xfrm>
            <a:off x="5838825" y="685800"/>
            <a:ext cx="914400" cy="2438400"/>
          </a:xfrm>
          <a:custGeom>
            <a:avLst/>
            <a:gdLst>
              <a:gd name="T0" fmla="*/ 914400 w 612"/>
              <a:gd name="T1" fmla="*/ 2438400 h 1548"/>
              <a:gd name="T2" fmla="*/ 0 w 612"/>
              <a:gd name="T3" fmla="*/ 0 h 1548"/>
              <a:gd name="T4" fmla="*/ 0 60000 65536"/>
              <a:gd name="T5" fmla="*/ 0 60000 65536"/>
            </a:gdLst>
            <a:ahLst/>
            <a:cxnLst>
              <a:cxn ang="T4">
                <a:pos x="T0" y="T1"/>
              </a:cxn>
              <a:cxn ang="T5">
                <a:pos x="T2" y="T3"/>
              </a:cxn>
            </a:cxnLst>
            <a:rect l="0" t="0" r="r" b="b"/>
            <a:pathLst>
              <a:path w="612" h="1548">
                <a:moveTo>
                  <a:pt x="612" y="1548"/>
                </a:moveTo>
                <a:lnTo>
                  <a:pt x="0" y="0"/>
                </a:lnTo>
              </a:path>
            </a:pathLst>
          </a:custGeom>
          <a:noFill/>
          <a:ln w="25400" cmpd="sng">
            <a:solidFill>
              <a:schemeClr val="tx1"/>
            </a:solidFill>
            <a:round/>
            <a:headEnd type="triangle" w="med" len="med"/>
          </a:ln>
          <a:effectLst/>
        </p:spPr>
        <p:txBody>
          <a:bodyPr wrap="none" anchor="ctr"/>
          <a:lstStyle/>
          <a:p>
            <a:endParaRPr lang="zh-CN" altLang="en-US"/>
          </a:p>
        </p:txBody>
      </p:sp>
      <p:sp>
        <p:nvSpPr>
          <p:cNvPr id="14381" name="未知"/>
          <p:cNvSpPr/>
          <p:nvPr/>
        </p:nvSpPr>
        <p:spPr bwMode="auto">
          <a:xfrm>
            <a:off x="5319713" y="1493838"/>
            <a:ext cx="808037" cy="1587"/>
          </a:xfrm>
          <a:custGeom>
            <a:avLst/>
            <a:gdLst>
              <a:gd name="T0" fmla="*/ 0 w 552"/>
              <a:gd name="T1" fmla="*/ 0 h 1"/>
              <a:gd name="T2" fmla="*/ 808037 w 552"/>
              <a:gd name="T3" fmla="*/ 0 h 1"/>
              <a:gd name="T4" fmla="*/ 0 60000 65536"/>
              <a:gd name="T5" fmla="*/ 0 60000 65536"/>
            </a:gdLst>
            <a:ahLst/>
            <a:cxnLst>
              <a:cxn ang="T4">
                <a:pos x="T0" y="T1"/>
              </a:cxn>
              <a:cxn ang="T5">
                <a:pos x="T2" y="T3"/>
              </a:cxn>
            </a:cxnLst>
            <a:rect l="0" t="0" r="r" b="b"/>
            <a:pathLst>
              <a:path w="552" h="1">
                <a:moveTo>
                  <a:pt x="0" y="0"/>
                </a:moveTo>
                <a:lnTo>
                  <a:pt x="552"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4382" name="未知"/>
          <p:cNvSpPr/>
          <p:nvPr/>
        </p:nvSpPr>
        <p:spPr bwMode="auto">
          <a:xfrm>
            <a:off x="5321300" y="1944688"/>
            <a:ext cx="996950" cy="76200"/>
          </a:xfrm>
          <a:custGeom>
            <a:avLst/>
            <a:gdLst>
              <a:gd name="T0" fmla="*/ 0 w 570"/>
              <a:gd name="T1" fmla="*/ 0 h 1"/>
              <a:gd name="T2" fmla="*/ 996950 w 570"/>
              <a:gd name="T3" fmla="*/ 0 h 1"/>
              <a:gd name="T4" fmla="*/ 0 60000 65536"/>
              <a:gd name="T5" fmla="*/ 0 60000 65536"/>
            </a:gdLst>
            <a:ahLst/>
            <a:cxnLst>
              <a:cxn ang="T4">
                <a:pos x="T0" y="T1"/>
              </a:cxn>
              <a:cxn ang="T5">
                <a:pos x="T2" y="T3"/>
              </a:cxn>
            </a:cxnLst>
            <a:rect l="0" t="0" r="r" b="b"/>
            <a:pathLst>
              <a:path w="570" h="1">
                <a:moveTo>
                  <a:pt x="0" y="0"/>
                </a:moveTo>
                <a:lnTo>
                  <a:pt x="57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4383" name="未知"/>
          <p:cNvSpPr/>
          <p:nvPr/>
        </p:nvSpPr>
        <p:spPr bwMode="auto">
          <a:xfrm>
            <a:off x="4946650" y="2619375"/>
            <a:ext cx="1612900" cy="76200"/>
          </a:xfrm>
          <a:custGeom>
            <a:avLst/>
            <a:gdLst>
              <a:gd name="T0" fmla="*/ 0 w 561"/>
              <a:gd name="T1" fmla="*/ 0 h 1"/>
              <a:gd name="T2" fmla="*/ 1612900 w 561"/>
              <a:gd name="T3" fmla="*/ 0 h 1"/>
              <a:gd name="T4" fmla="*/ 0 60000 65536"/>
              <a:gd name="T5" fmla="*/ 0 60000 65536"/>
            </a:gdLst>
            <a:ahLst/>
            <a:cxnLst>
              <a:cxn ang="T4">
                <a:pos x="T0" y="T1"/>
              </a:cxn>
              <a:cxn ang="T5">
                <a:pos x="T2" y="T3"/>
              </a:cxn>
            </a:cxnLst>
            <a:rect l="0" t="0" r="r" b="b"/>
            <a:pathLst>
              <a:path w="561" h="1">
                <a:moveTo>
                  <a:pt x="0" y="0"/>
                </a:moveTo>
                <a:lnTo>
                  <a:pt x="561"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4384" name="未知"/>
          <p:cNvSpPr/>
          <p:nvPr/>
        </p:nvSpPr>
        <p:spPr bwMode="auto">
          <a:xfrm>
            <a:off x="6400800" y="2079625"/>
            <a:ext cx="581025" cy="76200"/>
          </a:xfrm>
          <a:custGeom>
            <a:avLst/>
            <a:gdLst>
              <a:gd name="T0" fmla="*/ 581025 w 531"/>
              <a:gd name="T1" fmla="*/ 0 h 1"/>
              <a:gd name="T2" fmla="*/ 0 w 531"/>
              <a:gd name="T3" fmla="*/ 0 h 1"/>
              <a:gd name="T4" fmla="*/ 0 60000 65536"/>
              <a:gd name="T5" fmla="*/ 0 60000 65536"/>
            </a:gdLst>
            <a:ahLst/>
            <a:cxnLst>
              <a:cxn ang="T4">
                <a:pos x="T0" y="T1"/>
              </a:cxn>
              <a:cxn ang="T5">
                <a:pos x="T2" y="T3"/>
              </a:cxn>
            </a:cxnLst>
            <a:rect l="0" t="0" r="r" b="b"/>
            <a:pathLst>
              <a:path w="531" h="1">
                <a:moveTo>
                  <a:pt x="531" y="0"/>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4385" name="未知"/>
          <p:cNvSpPr/>
          <p:nvPr/>
        </p:nvSpPr>
        <p:spPr bwMode="auto">
          <a:xfrm>
            <a:off x="1195388" y="3200400"/>
            <a:ext cx="1214437" cy="2667000"/>
          </a:xfrm>
          <a:custGeom>
            <a:avLst/>
            <a:gdLst>
              <a:gd name="T0" fmla="*/ 1214437 w 879"/>
              <a:gd name="T1" fmla="*/ 0 h 1782"/>
              <a:gd name="T2" fmla="*/ 0 w 879"/>
              <a:gd name="T3" fmla="*/ 2667000 h 1782"/>
              <a:gd name="T4" fmla="*/ 0 60000 65536"/>
              <a:gd name="T5" fmla="*/ 0 60000 65536"/>
            </a:gdLst>
            <a:ahLst/>
            <a:cxnLst>
              <a:cxn ang="T4">
                <a:pos x="T0" y="T1"/>
              </a:cxn>
              <a:cxn ang="T5">
                <a:pos x="T2" y="T3"/>
              </a:cxn>
            </a:cxnLst>
            <a:rect l="0" t="0" r="r" b="b"/>
            <a:pathLst>
              <a:path w="879" h="1782">
                <a:moveTo>
                  <a:pt x="879" y="0"/>
                </a:moveTo>
                <a:lnTo>
                  <a:pt x="0" y="1782"/>
                </a:lnTo>
              </a:path>
            </a:pathLst>
          </a:custGeom>
          <a:noFill/>
          <a:ln w="25400" cmpd="sng">
            <a:solidFill>
              <a:schemeClr val="tx1"/>
            </a:solidFill>
            <a:round/>
            <a:headEnd type="triangle" w="med" len="med"/>
          </a:ln>
          <a:effectLst/>
        </p:spPr>
        <p:txBody>
          <a:bodyPr wrap="none" anchor="ctr"/>
          <a:lstStyle/>
          <a:p>
            <a:endParaRPr lang="zh-CN" altLang="en-US"/>
          </a:p>
        </p:txBody>
      </p:sp>
      <p:sp>
        <p:nvSpPr>
          <p:cNvPr id="14386" name="未知"/>
          <p:cNvSpPr/>
          <p:nvPr/>
        </p:nvSpPr>
        <p:spPr bwMode="auto">
          <a:xfrm>
            <a:off x="790575" y="4689475"/>
            <a:ext cx="914400" cy="263525"/>
          </a:xfrm>
          <a:custGeom>
            <a:avLst/>
            <a:gdLst>
              <a:gd name="T0" fmla="*/ 0 w 450"/>
              <a:gd name="T1" fmla="*/ 0 h 1"/>
              <a:gd name="T2" fmla="*/ 914400 w 450"/>
              <a:gd name="T3" fmla="*/ 0 h 1"/>
              <a:gd name="T4" fmla="*/ 0 60000 65536"/>
              <a:gd name="T5" fmla="*/ 0 60000 65536"/>
            </a:gdLst>
            <a:ahLst/>
            <a:cxnLst>
              <a:cxn ang="T4">
                <a:pos x="T0" y="T1"/>
              </a:cxn>
              <a:cxn ang="T5">
                <a:pos x="T2" y="T3"/>
              </a:cxn>
            </a:cxnLst>
            <a:rect l="0" t="0" r="r" b="b"/>
            <a:pathLst>
              <a:path w="450" h="1">
                <a:moveTo>
                  <a:pt x="0" y="0"/>
                </a:moveTo>
                <a:lnTo>
                  <a:pt x="45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4387" name="未知"/>
          <p:cNvSpPr/>
          <p:nvPr/>
        </p:nvSpPr>
        <p:spPr bwMode="auto">
          <a:xfrm>
            <a:off x="1914525" y="4329113"/>
            <a:ext cx="742950" cy="4762"/>
          </a:xfrm>
          <a:custGeom>
            <a:avLst/>
            <a:gdLst>
              <a:gd name="T0" fmla="*/ 742950 w 507"/>
              <a:gd name="T1" fmla="*/ 4762 h 3"/>
              <a:gd name="T2" fmla="*/ 0 w 507"/>
              <a:gd name="T3" fmla="*/ 0 h 3"/>
              <a:gd name="T4" fmla="*/ 0 60000 65536"/>
              <a:gd name="T5" fmla="*/ 0 60000 65536"/>
            </a:gdLst>
            <a:ahLst/>
            <a:cxnLst>
              <a:cxn ang="T4">
                <a:pos x="T0" y="T1"/>
              </a:cxn>
              <a:cxn ang="T5">
                <a:pos x="T2" y="T3"/>
              </a:cxn>
            </a:cxnLst>
            <a:rect l="0" t="0" r="r" b="b"/>
            <a:pathLst>
              <a:path w="507" h="3">
                <a:moveTo>
                  <a:pt x="507" y="3"/>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4388" name="Line 52"/>
          <p:cNvSpPr>
            <a:spLocks noChangeShapeType="1"/>
          </p:cNvSpPr>
          <p:nvPr/>
        </p:nvSpPr>
        <p:spPr bwMode="auto">
          <a:xfrm flipH="1">
            <a:off x="1374775" y="5454650"/>
            <a:ext cx="773113" cy="0"/>
          </a:xfrm>
          <a:prstGeom prst="line">
            <a:avLst/>
          </a:prstGeom>
          <a:noFill/>
          <a:ln w="9525">
            <a:solidFill>
              <a:schemeClr val="tx1"/>
            </a:solidFill>
            <a:round/>
            <a:tailEnd type="triangle" w="med" len="med"/>
          </a:ln>
          <a:effectLst/>
        </p:spPr>
        <p:txBody>
          <a:bodyPr wrap="none" anchor="ctr"/>
          <a:lstStyle/>
          <a:p>
            <a:endParaRPr lang="zh-CN" altLang="en-US"/>
          </a:p>
        </p:txBody>
      </p:sp>
      <p:sp>
        <p:nvSpPr>
          <p:cNvPr id="14389" name="未知"/>
          <p:cNvSpPr/>
          <p:nvPr/>
        </p:nvSpPr>
        <p:spPr bwMode="auto">
          <a:xfrm>
            <a:off x="2954338" y="3200400"/>
            <a:ext cx="1217612" cy="2743200"/>
          </a:xfrm>
          <a:custGeom>
            <a:avLst/>
            <a:gdLst>
              <a:gd name="T0" fmla="*/ 1217612 w 879"/>
              <a:gd name="T1" fmla="*/ 0 h 1782"/>
              <a:gd name="T2" fmla="*/ 0 w 879"/>
              <a:gd name="T3" fmla="*/ 2743200 h 1782"/>
              <a:gd name="T4" fmla="*/ 0 60000 65536"/>
              <a:gd name="T5" fmla="*/ 0 60000 65536"/>
            </a:gdLst>
            <a:ahLst/>
            <a:cxnLst>
              <a:cxn ang="T4">
                <a:pos x="T0" y="T1"/>
              </a:cxn>
              <a:cxn ang="T5">
                <a:pos x="T2" y="T3"/>
              </a:cxn>
            </a:cxnLst>
            <a:rect l="0" t="0" r="r" b="b"/>
            <a:pathLst>
              <a:path w="879" h="1782">
                <a:moveTo>
                  <a:pt x="879" y="0"/>
                </a:moveTo>
                <a:lnTo>
                  <a:pt x="0" y="1782"/>
                </a:lnTo>
              </a:path>
            </a:pathLst>
          </a:custGeom>
          <a:noFill/>
          <a:ln w="25400" cmpd="sng">
            <a:solidFill>
              <a:schemeClr val="tx1"/>
            </a:solidFill>
            <a:round/>
            <a:headEnd type="triangle" w="med" len="med"/>
          </a:ln>
          <a:effectLst/>
        </p:spPr>
        <p:txBody>
          <a:bodyPr wrap="none" anchor="ctr"/>
          <a:lstStyle/>
          <a:p>
            <a:endParaRPr lang="zh-CN" altLang="en-US"/>
          </a:p>
        </p:txBody>
      </p:sp>
      <p:sp>
        <p:nvSpPr>
          <p:cNvPr id="14390" name="未知"/>
          <p:cNvSpPr/>
          <p:nvPr/>
        </p:nvSpPr>
        <p:spPr bwMode="auto">
          <a:xfrm>
            <a:off x="4219575" y="3200400"/>
            <a:ext cx="1219200" cy="2743200"/>
          </a:xfrm>
          <a:custGeom>
            <a:avLst/>
            <a:gdLst>
              <a:gd name="T0" fmla="*/ 1219200 w 879"/>
              <a:gd name="T1" fmla="*/ 0 h 1782"/>
              <a:gd name="T2" fmla="*/ 0 w 879"/>
              <a:gd name="T3" fmla="*/ 2743200 h 1782"/>
              <a:gd name="T4" fmla="*/ 0 60000 65536"/>
              <a:gd name="T5" fmla="*/ 0 60000 65536"/>
            </a:gdLst>
            <a:ahLst/>
            <a:cxnLst>
              <a:cxn ang="T4">
                <a:pos x="T0" y="T1"/>
              </a:cxn>
              <a:cxn ang="T5">
                <a:pos x="T2" y="T3"/>
              </a:cxn>
            </a:cxnLst>
            <a:rect l="0" t="0" r="r" b="b"/>
            <a:pathLst>
              <a:path w="879" h="1782">
                <a:moveTo>
                  <a:pt x="879" y="0"/>
                </a:moveTo>
                <a:lnTo>
                  <a:pt x="0" y="1782"/>
                </a:lnTo>
              </a:path>
            </a:pathLst>
          </a:custGeom>
          <a:noFill/>
          <a:ln w="25400" cmpd="sng">
            <a:solidFill>
              <a:schemeClr val="tx1"/>
            </a:solidFill>
            <a:round/>
            <a:headEnd type="triangle" w="med" len="med"/>
          </a:ln>
          <a:effectLst/>
        </p:spPr>
        <p:txBody>
          <a:bodyPr wrap="none" anchor="ctr"/>
          <a:lstStyle/>
          <a:p>
            <a:endParaRPr lang="zh-CN" altLang="en-US"/>
          </a:p>
        </p:txBody>
      </p:sp>
      <p:sp>
        <p:nvSpPr>
          <p:cNvPr id="14391" name="未知"/>
          <p:cNvSpPr/>
          <p:nvPr/>
        </p:nvSpPr>
        <p:spPr bwMode="auto">
          <a:xfrm>
            <a:off x="5694363" y="3159125"/>
            <a:ext cx="1160462" cy="2835275"/>
          </a:xfrm>
          <a:custGeom>
            <a:avLst/>
            <a:gdLst>
              <a:gd name="T0" fmla="*/ 1160462 w 879"/>
              <a:gd name="T1" fmla="*/ 0 h 1782"/>
              <a:gd name="T2" fmla="*/ 0 w 879"/>
              <a:gd name="T3" fmla="*/ 2835275 h 1782"/>
              <a:gd name="T4" fmla="*/ 0 60000 65536"/>
              <a:gd name="T5" fmla="*/ 0 60000 65536"/>
            </a:gdLst>
            <a:ahLst/>
            <a:cxnLst>
              <a:cxn ang="T4">
                <a:pos x="T0" y="T1"/>
              </a:cxn>
              <a:cxn ang="T5">
                <a:pos x="T2" y="T3"/>
              </a:cxn>
            </a:cxnLst>
            <a:rect l="0" t="0" r="r" b="b"/>
            <a:pathLst>
              <a:path w="879" h="1782">
                <a:moveTo>
                  <a:pt x="879" y="0"/>
                </a:moveTo>
                <a:lnTo>
                  <a:pt x="0" y="1782"/>
                </a:lnTo>
              </a:path>
            </a:pathLst>
          </a:custGeom>
          <a:noFill/>
          <a:ln w="25400" cmpd="sng">
            <a:solidFill>
              <a:schemeClr val="tx1"/>
            </a:solidFill>
            <a:round/>
            <a:headEnd type="triangle" w="med" len="med"/>
          </a:ln>
          <a:effectLst/>
        </p:spPr>
        <p:txBody>
          <a:bodyPr wrap="none" anchor="ctr"/>
          <a:lstStyle/>
          <a:p>
            <a:endParaRPr lang="zh-CN" altLang="en-US"/>
          </a:p>
        </p:txBody>
      </p:sp>
      <p:sp>
        <p:nvSpPr>
          <p:cNvPr id="14392" name="未知"/>
          <p:cNvSpPr/>
          <p:nvPr/>
        </p:nvSpPr>
        <p:spPr bwMode="auto">
          <a:xfrm>
            <a:off x="3243263" y="5273675"/>
            <a:ext cx="581025" cy="76200"/>
          </a:xfrm>
          <a:custGeom>
            <a:avLst/>
            <a:gdLst>
              <a:gd name="T0" fmla="*/ 581025 w 387"/>
              <a:gd name="T1" fmla="*/ 0 h 1"/>
              <a:gd name="T2" fmla="*/ 0 w 387"/>
              <a:gd name="T3" fmla="*/ 0 h 1"/>
              <a:gd name="T4" fmla="*/ 0 60000 65536"/>
              <a:gd name="T5" fmla="*/ 0 60000 65536"/>
            </a:gdLst>
            <a:ahLst/>
            <a:cxnLst>
              <a:cxn ang="T4">
                <a:pos x="T0" y="T1"/>
              </a:cxn>
              <a:cxn ang="T5">
                <a:pos x="T2" y="T3"/>
              </a:cxn>
            </a:cxnLst>
            <a:rect l="0" t="0" r="r" b="b"/>
            <a:pathLst>
              <a:path w="387" h="1">
                <a:moveTo>
                  <a:pt x="387" y="0"/>
                </a:moveTo>
                <a:lnTo>
                  <a:pt x="0" y="0"/>
                </a:lnTo>
              </a:path>
            </a:pathLst>
          </a:custGeom>
          <a:noFill/>
          <a:ln w="9525" cmpd="sng">
            <a:solidFill>
              <a:srgbClr val="FF0000"/>
            </a:solidFill>
            <a:round/>
            <a:tailEnd type="triangle" w="med" len="med"/>
          </a:ln>
          <a:effectLst/>
        </p:spPr>
        <p:txBody>
          <a:bodyPr wrap="none" anchor="ctr"/>
          <a:lstStyle/>
          <a:p>
            <a:endParaRPr lang="zh-CN" altLang="en-US"/>
          </a:p>
        </p:txBody>
      </p:sp>
      <p:sp>
        <p:nvSpPr>
          <p:cNvPr id="14393" name="Line 57"/>
          <p:cNvSpPr>
            <a:spLocks noChangeShapeType="1"/>
          </p:cNvSpPr>
          <p:nvPr/>
        </p:nvSpPr>
        <p:spPr bwMode="auto">
          <a:xfrm>
            <a:off x="2619375" y="4914900"/>
            <a:ext cx="788988" cy="0"/>
          </a:xfrm>
          <a:prstGeom prst="line">
            <a:avLst/>
          </a:prstGeom>
          <a:noFill/>
          <a:ln w="9525">
            <a:solidFill>
              <a:srgbClr val="FF0000"/>
            </a:solidFill>
            <a:round/>
            <a:tailEnd type="triangle" w="med" len="med"/>
          </a:ln>
          <a:effectLst/>
        </p:spPr>
        <p:txBody>
          <a:bodyPr wrap="none" anchor="ctr"/>
          <a:lstStyle/>
          <a:p>
            <a:endParaRPr lang="zh-CN" altLang="en-US"/>
          </a:p>
        </p:txBody>
      </p:sp>
      <p:sp>
        <p:nvSpPr>
          <p:cNvPr id="14394" name="未知"/>
          <p:cNvSpPr/>
          <p:nvPr/>
        </p:nvSpPr>
        <p:spPr bwMode="auto">
          <a:xfrm>
            <a:off x="4281488" y="4508500"/>
            <a:ext cx="611187" cy="1588"/>
          </a:xfrm>
          <a:custGeom>
            <a:avLst/>
            <a:gdLst>
              <a:gd name="T0" fmla="*/ 0 w 417"/>
              <a:gd name="T1" fmla="*/ 0 h 1"/>
              <a:gd name="T2" fmla="*/ 611187 w 417"/>
              <a:gd name="T3" fmla="*/ 0 h 1"/>
              <a:gd name="T4" fmla="*/ 0 60000 65536"/>
              <a:gd name="T5" fmla="*/ 0 60000 65536"/>
            </a:gdLst>
            <a:ahLst/>
            <a:cxnLst>
              <a:cxn ang="T4">
                <a:pos x="T0" y="T1"/>
              </a:cxn>
              <a:cxn ang="T5">
                <a:pos x="T2" y="T3"/>
              </a:cxn>
            </a:cxnLst>
            <a:rect l="0" t="0" r="r" b="b"/>
            <a:pathLst>
              <a:path w="417" h="1">
                <a:moveTo>
                  <a:pt x="0" y="0"/>
                </a:moveTo>
                <a:lnTo>
                  <a:pt x="417"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4395" name="未知"/>
          <p:cNvSpPr/>
          <p:nvPr/>
        </p:nvSpPr>
        <p:spPr bwMode="auto">
          <a:xfrm>
            <a:off x="5651500" y="4554538"/>
            <a:ext cx="650875" cy="4762"/>
          </a:xfrm>
          <a:custGeom>
            <a:avLst/>
            <a:gdLst>
              <a:gd name="T0" fmla="*/ 0 w 444"/>
              <a:gd name="T1" fmla="*/ 4762 h 3"/>
              <a:gd name="T2" fmla="*/ 650875 w 444"/>
              <a:gd name="T3" fmla="*/ 0 h 3"/>
              <a:gd name="T4" fmla="*/ 0 60000 65536"/>
              <a:gd name="T5" fmla="*/ 0 60000 65536"/>
            </a:gdLst>
            <a:ahLst/>
            <a:cxnLst>
              <a:cxn ang="T4">
                <a:pos x="T0" y="T1"/>
              </a:cxn>
              <a:cxn ang="T5">
                <a:pos x="T2" y="T3"/>
              </a:cxn>
            </a:cxnLst>
            <a:rect l="0" t="0" r="r" b="b"/>
            <a:pathLst>
              <a:path w="444" h="3">
                <a:moveTo>
                  <a:pt x="0" y="3"/>
                </a:moveTo>
                <a:lnTo>
                  <a:pt x="444"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4396" name="未知"/>
          <p:cNvSpPr/>
          <p:nvPr/>
        </p:nvSpPr>
        <p:spPr bwMode="auto">
          <a:xfrm>
            <a:off x="5527675" y="5138738"/>
            <a:ext cx="555625" cy="76200"/>
          </a:xfrm>
          <a:custGeom>
            <a:avLst/>
            <a:gdLst>
              <a:gd name="T0" fmla="*/ 0 w 408"/>
              <a:gd name="T1" fmla="*/ 0 h 1"/>
              <a:gd name="T2" fmla="*/ 555625 w 408"/>
              <a:gd name="T3" fmla="*/ 0 h 1"/>
              <a:gd name="T4" fmla="*/ 0 60000 65536"/>
              <a:gd name="T5" fmla="*/ 0 60000 65536"/>
            </a:gdLst>
            <a:ahLst/>
            <a:cxnLst>
              <a:cxn ang="T4">
                <a:pos x="T0" y="T1"/>
              </a:cxn>
              <a:cxn ang="T5">
                <a:pos x="T2" y="T3"/>
              </a:cxn>
            </a:cxnLst>
            <a:rect l="0" t="0" r="r" b="b"/>
            <a:pathLst>
              <a:path w="408" h="1">
                <a:moveTo>
                  <a:pt x="0" y="0"/>
                </a:moveTo>
                <a:lnTo>
                  <a:pt x="408"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4397" name="未知"/>
          <p:cNvSpPr/>
          <p:nvPr/>
        </p:nvSpPr>
        <p:spPr bwMode="auto">
          <a:xfrm>
            <a:off x="5029200" y="4149725"/>
            <a:ext cx="628650" cy="3175"/>
          </a:xfrm>
          <a:custGeom>
            <a:avLst/>
            <a:gdLst>
              <a:gd name="T0" fmla="*/ 628650 w 429"/>
              <a:gd name="T1" fmla="*/ 3175 h 3"/>
              <a:gd name="T2" fmla="*/ 0 w 429"/>
              <a:gd name="T3" fmla="*/ 0 h 3"/>
              <a:gd name="T4" fmla="*/ 0 60000 65536"/>
              <a:gd name="T5" fmla="*/ 0 60000 65536"/>
            </a:gdLst>
            <a:ahLst/>
            <a:cxnLst>
              <a:cxn ang="T4">
                <a:pos x="T0" y="T1"/>
              </a:cxn>
              <a:cxn ang="T5">
                <a:pos x="T2" y="T3"/>
              </a:cxn>
            </a:cxnLst>
            <a:rect l="0" t="0" r="r" b="b"/>
            <a:pathLst>
              <a:path w="429" h="3">
                <a:moveTo>
                  <a:pt x="429" y="3"/>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4398" name="未知"/>
          <p:cNvSpPr/>
          <p:nvPr/>
        </p:nvSpPr>
        <p:spPr bwMode="auto">
          <a:xfrm>
            <a:off x="6607175" y="3789363"/>
            <a:ext cx="665163" cy="76200"/>
          </a:xfrm>
          <a:custGeom>
            <a:avLst/>
            <a:gdLst>
              <a:gd name="T0" fmla="*/ 665163 w 642"/>
              <a:gd name="T1" fmla="*/ 0 h 1"/>
              <a:gd name="T2" fmla="*/ 0 w 642"/>
              <a:gd name="T3" fmla="*/ 0 h 1"/>
              <a:gd name="T4" fmla="*/ 0 60000 65536"/>
              <a:gd name="T5" fmla="*/ 0 60000 65536"/>
            </a:gdLst>
            <a:ahLst/>
            <a:cxnLst>
              <a:cxn ang="T4">
                <a:pos x="T0" y="T1"/>
              </a:cxn>
              <a:cxn ang="T5">
                <a:pos x="T2" y="T3"/>
              </a:cxn>
            </a:cxnLst>
            <a:rect l="0" t="0" r="r" b="b"/>
            <a:pathLst>
              <a:path w="642" h="1">
                <a:moveTo>
                  <a:pt x="642" y="0"/>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4399" name="未知"/>
          <p:cNvSpPr/>
          <p:nvPr/>
        </p:nvSpPr>
        <p:spPr bwMode="auto">
          <a:xfrm>
            <a:off x="5984875" y="5273675"/>
            <a:ext cx="665163" cy="76200"/>
          </a:xfrm>
          <a:custGeom>
            <a:avLst/>
            <a:gdLst>
              <a:gd name="T0" fmla="*/ 665163 w 750"/>
              <a:gd name="T1" fmla="*/ 0 h 1"/>
              <a:gd name="T2" fmla="*/ 0 w 750"/>
              <a:gd name="T3" fmla="*/ 0 h 1"/>
              <a:gd name="T4" fmla="*/ 0 60000 65536"/>
              <a:gd name="T5" fmla="*/ 0 60000 65536"/>
            </a:gdLst>
            <a:ahLst/>
            <a:cxnLst>
              <a:cxn ang="T4">
                <a:pos x="T0" y="T1"/>
              </a:cxn>
              <a:cxn ang="T5">
                <a:pos x="T2" y="T3"/>
              </a:cxn>
            </a:cxnLst>
            <a:rect l="0" t="0" r="r" b="b"/>
            <a:pathLst>
              <a:path w="750" h="1">
                <a:moveTo>
                  <a:pt x="750" y="0"/>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4400" name="Text Box 64"/>
          <p:cNvSpPr txBox="1">
            <a:spLocks noChangeArrowheads="1"/>
          </p:cNvSpPr>
          <p:nvPr/>
        </p:nvSpPr>
        <p:spPr bwMode="auto">
          <a:xfrm>
            <a:off x="3896995" y="6542088"/>
            <a:ext cx="5262563" cy="330200"/>
          </a:xfrm>
          <a:prstGeom prst="rect">
            <a:avLst/>
          </a:prstGeom>
          <a:noFill/>
          <a:ln w="9525">
            <a:noFill/>
            <a:miter lim="800000"/>
          </a:ln>
          <a:effectLst/>
        </p:spPr>
        <p:txBody>
          <a:bodyPr lIns="56108" tIns="28054" rIns="56108" bIns="28054">
            <a:spAutoFit/>
          </a:bodyPr>
          <a:lstStyle/>
          <a:p>
            <a:pPr algn="l" defTabSz="560070"/>
            <a:r>
              <a:rPr lang="zh-CN" altLang="en-US" sz="1800">
                <a:solidFill>
                  <a:schemeClr val="tx1">
                    <a:lumMod val="95000"/>
                    <a:lumOff val="5000"/>
                  </a:schemeClr>
                </a:solidFill>
                <a:latin typeface="宋体" panose="02010600030101010101" pitchFamily="2" charset="-122"/>
              </a:rPr>
              <a:t>(3) 、铺贴</a:t>
            </a:r>
            <a:r>
              <a:rPr lang="zh-CN" altLang="en-US" sz="1800">
                <a:solidFill>
                  <a:schemeClr val="tx1">
                    <a:lumMod val="95000"/>
                    <a:lumOff val="5000"/>
                  </a:schemeClr>
                </a:solidFill>
              </a:rPr>
              <a:t>瓷砖、石材</a:t>
            </a:r>
            <a:r>
              <a:rPr lang="zh-TW" altLang="en-US" sz="1800">
                <a:solidFill>
                  <a:schemeClr val="tx1">
                    <a:lumMod val="95000"/>
                    <a:lumOff val="5000"/>
                  </a:schemeClr>
                </a:solidFill>
                <a:latin typeface="宋体" panose="02010600030101010101" pitchFamily="2" charset="-122"/>
              </a:rPr>
              <a:t>工程 施工品質特性要因</a:t>
            </a:r>
            <a:r>
              <a:rPr lang="zh-CN" altLang="en-US" sz="1800">
                <a:solidFill>
                  <a:schemeClr val="tx1">
                    <a:lumMod val="95000"/>
                    <a:lumOff val="5000"/>
                  </a:schemeClr>
                </a:solidFill>
                <a:latin typeface="宋体" panose="02010600030101010101" pitchFamily="2" charset="-122"/>
              </a:rPr>
              <a:t>图</a:t>
            </a:r>
            <a:endParaRPr lang="zh-CN" altLang="en-US" sz="1800">
              <a:solidFill>
                <a:schemeClr val="tx1">
                  <a:lumMod val="95000"/>
                  <a:lumOff val="5000"/>
                </a:schemeClr>
              </a:solidFill>
              <a:latin typeface="宋体" panose="02010600030101010101" pitchFamily="2" charset="-122"/>
            </a:endParaRPr>
          </a:p>
        </p:txBody>
      </p:sp>
      <p:sp>
        <p:nvSpPr>
          <p:cNvPr id="14401" name="未知"/>
          <p:cNvSpPr/>
          <p:nvPr/>
        </p:nvSpPr>
        <p:spPr bwMode="auto">
          <a:xfrm>
            <a:off x="4073525" y="2260600"/>
            <a:ext cx="801688" cy="76200"/>
          </a:xfrm>
          <a:custGeom>
            <a:avLst/>
            <a:gdLst>
              <a:gd name="T0" fmla="*/ 801688 w 495"/>
              <a:gd name="T1" fmla="*/ 0 h 1"/>
              <a:gd name="T2" fmla="*/ 0 w 495"/>
              <a:gd name="T3" fmla="*/ 0 h 1"/>
              <a:gd name="T4" fmla="*/ 0 60000 65536"/>
              <a:gd name="T5" fmla="*/ 0 60000 65536"/>
            </a:gdLst>
            <a:ahLst/>
            <a:cxnLst>
              <a:cxn ang="T4">
                <a:pos x="T0" y="T1"/>
              </a:cxn>
              <a:cxn ang="T5">
                <a:pos x="T2" y="T3"/>
              </a:cxn>
            </a:cxnLst>
            <a:rect l="0" t="0" r="r" b="b"/>
            <a:pathLst>
              <a:path w="495" h="1">
                <a:moveTo>
                  <a:pt x="495" y="0"/>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4402" name="Text Box 66"/>
          <p:cNvSpPr txBox="1">
            <a:spLocks noChangeArrowheads="1"/>
          </p:cNvSpPr>
          <p:nvPr/>
        </p:nvSpPr>
        <p:spPr bwMode="auto">
          <a:xfrm>
            <a:off x="1476375" y="1055688"/>
            <a:ext cx="758825"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图纸深化</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设计交底</a:t>
            </a:r>
            <a:endParaRPr lang="zh-TW" altLang="en-US" sz="1400" b="0">
              <a:solidFill>
                <a:schemeClr val="tx1"/>
              </a:solidFill>
              <a:latin typeface="全真古印體" pitchFamily="1" charset="-120"/>
            </a:endParaRPr>
          </a:p>
        </p:txBody>
      </p:sp>
      <p:sp>
        <p:nvSpPr>
          <p:cNvPr id="14403" name="未知"/>
          <p:cNvSpPr/>
          <p:nvPr/>
        </p:nvSpPr>
        <p:spPr bwMode="auto">
          <a:xfrm>
            <a:off x="1476375" y="1295400"/>
            <a:ext cx="690563" cy="4763"/>
          </a:xfrm>
          <a:custGeom>
            <a:avLst/>
            <a:gdLst>
              <a:gd name="T0" fmla="*/ 690563 w 471"/>
              <a:gd name="T1" fmla="*/ 0 h 3"/>
              <a:gd name="T2" fmla="*/ 0 w 471"/>
              <a:gd name="T3" fmla="*/ 4763 h 3"/>
              <a:gd name="T4" fmla="*/ 0 60000 65536"/>
              <a:gd name="T5" fmla="*/ 0 60000 65536"/>
            </a:gdLst>
            <a:ahLst/>
            <a:cxnLst>
              <a:cxn ang="T4">
                <a:pos x="T0" y="T1"/>
              </a:cxn>
              <a:cxn ang="T5">
                <a:pos x="T2" y="T3"/>
              </a:cxn>
            </a:cxnLst>
            <a:rect l="0" t="0" r="r" b="b"/>
            <a:pathLst>
              <a:path w="471" h="3">
                <a:moveTo>
                  <a:pt x="471" y="0"/>
                </a:moveTo>
                <a:lnTo>
                  <a:pt x="0" y="3"/>
                </a:lnTo>
              </a:path>
            </a:pathLst>
          </a:custGeom>
          <a:noFill/>
          <a:ln w="9525" cmpd="sng">
            <a:solidFill>
              <a:srgbClr val="FF0000"/>
            </a:solidFill>
            <a:round/>
            <a:tailEnd type="triangle" w="med" len="med"/>
          </a:ln>
          <a:effectLst/>
        </p:spPr>
        <p:txBody>
          <a:bodyPr wrap="none" anchor="ctr"/>
          <a:lstStyle/>
          <a:p>
            <a:endParaRPr lang="zh-CN" altLang="en-US"/>
          </a:p>
        </p:txBody>
      </p:sp>
      <p:sp>
        <p:nvSpPr>
          <p:cNvPr id="14404" name="未知"/>
          <p:cNvSpPr/>
          <p:nvPr/>
        </p:nvSpPr>
        <p:spPr bwMode="auto">
          <a:xfrm>
            <a:off x="749300" y="1538288"/>
            <a:ext cx="823913" cy="1587"/>
          </a:xfrm>
          <a:custGeom>
            <a:avLst/>
            <a:gdLst>
              <a:gd name="T0" fmla="*/ 0 w 561"/>
              <a:gd name="T1" fmla="*/ 0 h 1"/>
              <a:gd name="T2" fmla="*/ 823913 w 561"/>
              <a:gd name="T3" fmla="*/ 1587 h 1"/>
              <a:gd name="T4" fmla="*/ 0 60000 65536"/>
              <a:gd name="T5" fmla="*/ 0 60000 65536"/>
            </a:gdLst>
            <a:ahLst/>
            <a:cxnLst>
              <a:cxn ang="T4">
                <a:pos x="T0" y="T1"/>
              </a:cxn>
              <a:cxn ang="T5">
                <a:pos x="T2" y="T3"/>
              </a:cxn>
            </a:cxnLst>
            <a:rect l="0" t="0" r="r" b="b"/>
            <a:pathLst>
              <a:path w="561" h="1">
                <a:moveTo>
                  <a:pt x="0" y="0"/>
                </a:moveTo>
                <a:lnTo>
                  <a:pt x="561" y="1"/>
                </a:lnTo>
              </a:path>
            </a:pathLst>
          </a:custGeom>
          <a:noFill/>
          <a:ln w="9525" cmpd="sng">
            <a:solidFill>
              <a:schemeClr val="tx1"/>
            </a:solidFill>
            <a:round/>
            <a:tailEnd type="triangle" w="med" len="med"/>
          </a:ln>
          <a:effectLst/>
        </p:spPr>
        <p:txBody>
          <a:bodyPr wrap="none" anchor="ctr"/>
          <a:lstStyle/>
          <a:p>
            <a:endParaRPr lang="zh-CN" altLang="en-US"/>
          </a:p>
        </p:txBody>
      </p:sp>
      <p:sp>
        <p:nvSpPr>
          <p:cNvPr id="14405" name="未知"/>
          <p:cNvSpPr/>
          <p:nvPr/>
        </p:nvSpPr>
        <p:spPr bwMode="auto">
          <a:xfrm>
            <a:off x="3376613" y="2590800"/>
            <a:ext cx="822325" cy="1588"/>
          </a:xfrm>
          <a:custGeom>
            <a:avLst/>
            <a:gdLst>
              <a:gd name="T0" fmla="*/ 0 w 561"/>
              <a:gd name="T1" fmla="*/ 0 h 1"/>
              <a:gd name="T2" fmla="*/ 822325 w 561"/>
              <a:gd name="T3" fmla="*/ 1588 h 1"/>
              <a:gd name="T4" fmla="*/ 0 60000 65536"/>
              <a:gd name="T5" fmla="*/ 0 60000 65536"/>
            </a:gdLst>
            <a:ahLst/>
            <a:cxnLst>
              <a:cxn ang="T4">
                <a:pos x="T0" y="T1"/>
              </a:cxn>
              <a:cxn ang="T5">
                <a:pos x="T2" y="T3"/>
              </a:cxn>
            </a:cxnLst>
            <a:rect l="0" t="0" r="r" b="b"/>
            <a:pathLst>
              <a:path w="561" h="1">
                <a:moveTo>
                  <a:pt x="0" y="0"/>
                </a:moveTo>
                <a:lnTo>
                  <a:pt x="561" y="1"/>
                </a:lnTo>
              </a:path>
            </a:pathLst>
          </a:custGeom>
          <a:noFill/>
          <a:ln w="9525" cmpd="sng">
            <a:solidFill>
              <a:srgbClr val="FF0000"/>
            </a:solidFill>
            <a:round/>
            <a:tailEnd type="triangle" w="med" len="med"/>
          </a:ln>
          <a:effectLst/>
        </p:spPr>
        <p:txBody>
          <a:bodyPr wrap="none" anchor="ctr"/>
          <a:lstStyle/>
          <a:p>
            <a:endParaRPr lang="zh-CN" altLang="en-US"/>
          </a:p>
        </p:txBody>
      </p:sp>
      <p:sp>
        <p:nvSpPr>
          <p:cNvPr id="14406" name="Text Box 70"/>
          <p:cNvSpPr txBox="1">
            <a:spLocks noChangeArrowheads="1"/>
          </p:cNvSpPr>
          <p:nvPr/>
        </p:nvSpPr>
        <p:spPr bwMode="auto">
          <a:xfrm>
            <a:off x="3376613" y="2362200"/>
            <a:ext cx="595312" cy="69532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现场检</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查材料</a:t>
            </a:r>
            <a:endParaRPr lang="zh-TW" altLang="en-US" sz="1400" b="0">
              <a:solidFill>
                <a:schemeClr val="tx1"/>
              </a:solidFill>
              <a:latin typeface="全真古印體" pitchFamily="1" charset="-120"/>
            </a:endParaRPr>
          </a:p>
          <a:p>
            <a:pPr algn="l" defTabSz="560070"/>
            <a:endParaRPr lang="zh-TW" altLang="en-US" sz="1400" b="0">
              <a:solidFill>
                <a:schemeClr val="tx1"/>
              </a:solidFill>
              <a:latin typeface="全真古印體" pitchFamily="1" charset="-120"/>
              <a:ea typeface="全真古印體" pitchFamily="1" charset="-120"/>
            </a:endParaRPr>
          </a:p>
        </p:txBody>
      </p:sp>
      <p:sp>
        <p:nvSpPr>
          <p:cNvPr id="14407" name="未知"/>
          <p:cNvSpPr/>
          <p:nvPr/>
        </p:nvSpPr>
        <p:spPr bwMode="auto">
          <a:xfrm>
            <a:off x="5984875" y="1089025"/>
            <a:ext cx="541338" cy="76200"/>
          </a:xfrm>
          <a:custGeom>
            <a:avLst/>
            <a:gdLst>
              <a:gd name="T0" fmla="*/ 541338 w 453"/>
              <a:gd name="T1" fmla="*/ 0 h 1"/>
              <a:gd name="T2" fmla="*/ 0 w 453"/>
              <a:gd name="T3" fmla="*/ 0 h 1"/>
              <a:gd name="T4" fmla="*/ 0 60000 65536"/>
              <a:gd name="T5" fmla="*/ 0 60000 65536"/>
            </a:gdLst>
            <a:ahLst/>
            <a:cxnLst>
              <a:cxn ang="T4">
                <a:pos x="T0" y="T1"/>
              </a:cxn>
              <a:cxn ang="T5">
                <a:pos x="T2" y="T3"/>
              </a:cxn>
            </a:cxnLst>
            <a:rect l="0" t="0" r="r" b="b"/>
            <a:pathLst>
              <a:path w="453" h="1">
                <a:moveTo>
                  <a:pt x="453" y="0"/>
                </a:moveTo>
                <a:lnTo>
                  <a:pt x="0" y="0"/>
                </a:lnTo>
              </a:path>
            </a:pathLst>
          </a:custGeom>
          <a:noFill/>
          <a:ln w="9525" cmpd="sng">
            <a:solidFill>
              <a:srgbClr val="FF0000"/>
            </a:solidFill>
            <a:round/>
            <a:tailEnd type="triangle" w="med" len="med"/>
          </a:ln>
          <a:effectLst/>
        </p:spPr>
        <p:txBody>
          <a:bodyPr wrap="none" anchor="ctr"/>
          <a:lstStyle/>
          <a:p>
            <a:endParaRPr lang="zh-CN" altLang="en-US"/>
          </a:p>
        </p:txBody>
      </p:sp>
      <p:sp>
        <p:nvSpPr>
          <p:cNvPr id="14408" name="Text Box 72"/>
          <p:cNvSpPr txBox="1">
            <a:spLocks noChangeArrowheads="1"/>
          </p:cNvSpPr>
          <p:nvPr/>
        </p:nvSpPr>
        <p:spPr bwMode="auto">
          <a:xfrm>
            <a:off x="6108700" y="863600"/>
            <a:ext cx="431800"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挑选</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大板</a:t>
            </a:r>
            <a:endParaRPr lang="zh-TW" altLang="en-US" sz="1400" b="0">
              <a:solidFill>
                <a:schemeClr val="tx1"/>
              </a:solidFill>
              <a:latin typeface="全真古印體" pitchFamily="1" charset="-120"/>
            </a:endParaRPr>
          </a:p>
        </p:txBody>
      </p:sp>
      <p:sp>
        <p:nvSpPr>
          <p:cNvPr id="14409" name="未知"/>
          <p:cNvSpPr/>
          <p:nvPr/>
        </p:nvSpPr>
        <p:spPr bwMode="auto">
          <a:xfrm>
            <a:off x="4322763" y="2889250"/>
            <a:ext cx="763587" cy="76200"/>
          </a:xfrm>
          <a:custGeom>
            <a:avLst/>
            <a:gdLst>
              <a:gd name="T0" fmla="*/ 763587 w 495"/>
              <a:gd name="T1" fmla="*/ 0 h 1"/>
              <a:gd name="T2" fmla="*/ 0 w 495"/>
              <a:gd name="T3" fmla="*/ 0 h 1"/>
              <a:gd name="T4" fmla="*/ 0 60000 65536"/>
              <a:gd name="T5" fmla="*/ 0 60000 65536"/>
            </a:gdLst>
            <a:ahLst/>
            <a:cxnLst>
              <a:cxn ang="T4">
                <a:pos x="T0" y="T1"/>
              </a:cxn>
              <a:cxn ang="T5">
                <a:pos x="T2" y="T3"/>
              </a:cxn>
            </a:cxnLst>
            <a:rect l="0" t="0" r="r" b="b"/>
            <a:pathLst>
              <a:path w="495" h="1">
                <a:moveTo>
                  <a:pt x="495" y="0"/>
                </a:moveTo>
                <a:lnTo>
                  <a:pt x="0" y="0"/>
                </a:lnTo>
              </a:path>
            </a:pathLst>
          </a:custGeom>
          <a:noFill/>
          <a:ln w="9525" cmpd="sng">
            <a:solidFill>
              <a:srgbClr val="FF0000"/>
            </a:solidFill>
            <a:round/>
            <a:tailEnd type="triangle" w="med" len="med"/>
          </a:ln>
          <a:effectLst/>
        </p:spPr>
        <p:txBody>
          <a:bodyPr wrap="none" anchor="ctr"/>
          <a:lstStyle/>
          <a:p>
            <a:endParaRPr lang="zh-CN" altLang="en-US"/>
          </a:p>
        </p:txBody>
      </p:sp>
      <p:sp>
        <p:nvSpPr>
          <p:cNvPr id="14410" name="Text Box 74"/>
          <p:cNvSpPr txBox="1">
            <a:spLocks noChangeArrowheads="1"/>
          </p:cNvSpPr>
          <p:nvPr/>
        </p:nvSpPr>
        <p:spPr bwMode="auto">
          <a:xfrm>
            <a:off x="4448175" y="2663825"/>
            <a:ext cx="593725" cy="482600"/>
          </a:xfrm>
          <a:prstGeom prst="rect">
            <a:avLst/>
          </a:prstGeom>
          <a:noFill/>
          <a:ln w="9525">
            <a:noFill/>
            <a:miter lim="800000"/>
          </a:ln>
          <a:effectLst/>
        </p:spPr>
        <p:txBody>
          <a:bodyPr wrap="none" lIns="56108" tIns="28054" rIns="56108" bIns="28054">
            <a:spAutoFit/>
          </a:bodyPr>
          <a:lstStyle/>
          <a:p>
            <a:pPr algn="l" defTabSz="560070"/>
            <a:r>
              <a:rPr lang="zh-TW" altLang="en-US" sz="1400" b="0">
                <a:solidFill>
                  <a:schemeClr val="tx1"/>
                </a:solidFill>
                <a:latin typeface="全真古印體" pitchFamily="1" charset="-120"/>
                <a:ea typeface="全真古印體" pitchFamily="1" charset="-120"/>
              </a:rPr>
              <a:t>不合格</a:t>
            </a:r>
            <a:endParaRPr lang="zh-TW" altLang="en-US" sz="1400" b="0">
              <a:solidFill>
                <a:schemeClr val="tx1"/>
              </a:solidFill>
              <a:latin typeface="全真古印體" pitchFamily="1" charset="-120"/>
              <a:ea typeface="全真古印體" pitchFamily="1" charset="-120"/>
            </a:endParaRPr>
          </a:p>
          <a:p>
            <a:pPr algn="l" defTabSz="560070"/>
            <a:r>
              <a:rPr lang="zh-CN" altLang="en-US" sz="1400" b="0">
                <a:solidFill>
                  <a:schemeClr val="tx1"/>
                </a:solidFill>
                <a:latin typeface="全真古印體" pitchFamily="1" charset="-120"/>
              </a:rPr>
              <a:t>退场</a:t>
            </a:r>
            <a:endParaRPr lang="zh-CN" altLang="en-US" sz="1400" b="0">
              <a:solidFill>
                <a:schemeClr val="tx1"/>
              </a:solidFill>
              <a:latin typeface="全真古印體" pitchFamily="1" charset="-120"/>
            </a:endParaRPr>
          </a:p>
        </p:txBody>
      </p:sp>
      <p:sp>
        <p:nvSpPr>
          <p:cNvPr id="14411" name="Line 75"/>
          <p:cNvSpPr>
            <a:spLocks noChangeShapeType="1"/>
          </p:cNvSpPr>
          <p:nvPr/>
        </p:nvSpPr>
        <p:spPr bwMode="auto">
          <a:xfrm>
            <a:off x="2994025" y="4149725"/>
            <a:ext cx="773113" cy="0"/>
          </a:xfrm>
          <a:prstGeom prst="line">
            <a:avLst/>
          </a:prstGeom>
          <a:noFill/>
          <a:ln w="9525">
            <a:solidFill>
              <a:srgbClr val="FF0000"/>
            </a:solidFill>
            <a:round/>
            <a:tailEnd type="triangle" w="med" len="med"/>
          </a:ln>
          <a:effectLst/>
        </p:spPr>
        <p:txBody>
          <a:bodyPr/>
          <a:lstStyle/>
          <a:p>
            <a:endParaRPr lang="zh-CN" altLang="en-US"/>
          </a:p>
        </p:txBody>
      </p:sp>
      <p:sp>
        <p:nvSpPr>
          <p:cNvPr id="14412" name="Line 76"/>
          <p:cNvSpPr>
            <a:spLocks noChangeShapeType="1"/>
          </p:cNvSpPr>
          <p:nvPr/>
        </p:nvSpPr>
        <p:spPr bwMode="auto">
          <a:xfrm flipH="1">
            <a:off x="4656138" y="4870450"/>
            <a:ext cx="539750" cy="0"/>
          </a:xfrm>
          <a:prstGeom prst="line">
            <a:avLst/>
          </a:prstGeom>
          <a:noFill/>
          <a:ln w="9525">
            <a:solidFill>
              <a:schemeClr val="tx1"/>
            </a:solidFill>
            <a:round/>
            <a:tailEnd type="triangle" w="med" len="med"/>
          </a:ln>
          <a:effectLst/>
        </p:spPr>
        <p:txBody>
          <a:bodyPr/>
          <a:lstStyle/>
          <a:p>
            <a:endParaRPr lang="zh-CN" altLang="en-US"/>
          </a:p>
        </p:txBody>
      </p:sp>
      <p:sp>
        <p:nvSpPr>
          <p:cNvPr id="14413" name="未知"/>
          <p:cNvSpPr/>
          <p:nvPr/>
        </p:nvSpPr>
        <p:spPr bwMode="auto">
          <a:xfrm rot="-120000">
            <a:off x="1123950" y="2663825"/>
            <a:ext cx="822325" cy="1588"/>
          </a:xfrm>
          <a:custGeom>
            <a:avLst/>
            <a:gdLst>
              <a:gd name="T0" fmla="*/ 0 w 561"/>
              <a:gd name="T1" fmla="*/ 0 h 1"/>
              <a:gd name="T2" fmla="*/ 822325 w 561"/>
              <a:gd name="T3" fmla="*/ 1588 h 1"/>
              <a:gd name="T4" fmla="*/ 0 60000 65536"/>
              <a:gd name="T5" fmla="*/ 0 60000 65536"/>
            </a:gdLst>
            <a:ahLst/>
            <a:cxnLst>
              <a:cxn ang="T4">
                <a:pos x="T0" y="T1"/>
              </a:cxn>
              <a:cxn ang="T5">
                <a:pos x="T2" y="T3"/>
              </a:cxn>
            </a:cxnLst>
            <a:rect l="0" t="0" r="r" b="b"/>
            <a:pathLst>
              <a:path w="561" h="1">
                <a:moveTo>
                  <a:pt x="0" y="0"/>
                </a:moveTo>
                <a:lnTo>
                  <a:pt x="561" y="1"/>
                </a:lnTo>
              </a:path>
            </a:pathLst>
          </a:custGeom>
          <a:noFill/>
          <a:ln w="9525" cap="flat" cmpd="sng">
            <a:solidFill>
              <a:schemeClr val="tx1"/>
            </a:solidFill>
            <a:round/>
            <a:tailEnd type="triangle" w="med" len="med"/>
          </a:ln>
          <a:effectLst/>
        </p:spPr>
        <p:txBody>
          <a:bodyPr wrap="none" anchor="ctr"/>
          <a:lstStyle/>
          <a:p>
            <a:endParaRPr lang="zh-CN" altLang="en-US"/>
          </a:p>
        </p:txBody>
      </p:sp>
      <p:sp>
        <p:nvSpPr>
          <p:cNvPr id="14414" name="Text Box 78"/>
          <p:cNvSpPr txBox="1">
            <a:spLocks noChangeArrowheads="1"/>
          </p:cNvSpPr>
          <p:nvPr/>
        </p:nvSpPr>
        <p:spPr bwMode="auto">
          <a:xfrm rot="10620000" flipV="1">
            <a:off x="958850" y="2349500"/>
            <a:ext cx="1165225" cy="334963"/>
          </a:xfrm>
          <a:prstGeom prst="rect">
            <a:avLst/>
          </a:prstGeom>
          <a:noFill/>
          <a:ln w="9525">
            <a:noFill/>
            <a:miter lim="800000"/>
          </a:ln>
          <a:effectLst/>
        </p:spPr>
        <p:txBody>
          <a:bodyPr>
            <a:spAutoFit/>
          </a:bodyPr>
          <a:lstStyle/>
          <a:p>
            <a:pPr algn="l" eaLnBrk="0" hangingPunct="0"/>
            <a:r>
              <a:rPr lang="zh-CN" altLang="en-US" sz="1600" b="0">
                <a:solidFill>
                  <a:schemeClr val="tx1"/>
                </a:solidFill>
              </a:rPr>
              <a:t>辅料计划</a:t>
            </a:r>
            <a:endParaRPr lang="zh-CN" altLang="en-US" sz="1600" b="0">
              <a:solidFill>
                <a:schemeClr val="tx1"/>
              </a:solidFill>
            </a:endParaRPr>
          </a:p>
        </p:txBody>
      </p:sp>
      <p:sp>
        <p:nvSpPr>
          <p:cNvPr id="14415" name="Text Box 79"/>
          <p:cNvSpPr txBox="1">
            <a:spLocks noChangeArrowheads="1"/>
          </p:cNvSpPr>
          <p:nvPr/>
        </p:nvSpPr>
        <p:spPr bwMode="auto">
          <a:xfrm>
            <a:off x="4905375" y="2305050"/>
            <a:ext cx="1828800" cy="334963"/>
          </a:xfrm>
          <a:prstGeom prst="rect">
            <a:avLst/>
          </a:prstGeom>
          <a:noFill/>
          <a:ln w="9525">
            <a:noFill/>
            <a:miter lim="800000"/>
          </a:ln>
        </p:spPr>
        <p:txBody>
          <a:bodyPr>
            <a:spAutoFit/>
          </a:bodyPr>
          <a:lstStyle/>
          <a:p>
            <a:pPr algn="l" eaLnBrk="0" hangingPunct="0"/>
            <a:r>
              <a:rPr lang="zh-CN" altLang="en-US" sz="1600" b="0">
                <a:solidFill>
                  <a:schemeClr val="tx1"/>
                </a:solidFill>
              </a:rPr>
              <a:t>拼花等特殊品加固</a:t>
            </a:r>
            <a:endParaRPr lang="zh-CN" altLang="en-US" sz="1600" u="sng">
              <a:solidFill>
                <a:schemeClr val="tx1"/>
              </a:solidFill>
            </a:endParaRPr>
          </a:p>
        </p:txBody>
      </p:sp>
      <p:sp>
        <p:nvSpPr>
          <p:cNvPr id="14416" name="Line 80"/>
          <p:cNvSpPr>
            <a:spLocks noChangeShapeType="1"/>
          </p:cNvSpPr>
          <p:nvPr/>
        </p:nvSpPr>
        <p:spPr bwMode="auto">
          <a:xfrm>
            <a:off x="2246313" y="5635625"/>
            <a:ext cx="839787" cy="0"/>
          </a:xfrm>
          <a:prstGeom prst="line">
            <a:avLst/>
          </a:prstGeom>
          <a:noFill/>
          <a:ln w="9525">
            <a:solidFill>
              <a:srgbClr val="FF0000"/>
            </a:solidFill>
            <a:round/>
            <a:tailEnd type="triangle" w="med" len="med"/>
          </a:ln>
          <a:effectLst/>
        </p:spPr>
        <p:txBody>
          <a:bodyPr wrap="none" anchor="ctr"/>
          <a:lstStyle/>
          <a:p>
            <a:endParaRPr lang="zh-CN" altLang="en-US"/>
          </a:p>
        </p:txBody>
      </p:sp>
      <p:sp>
        <p:nvSpPr>
          <p:cNvPr id="14417" name="Text Box 81"/>
          <p:cNvSpPr txBox="1">
            <a:spLocks noChangeArrowheads="1"/>
          </p:cNvSpPr>
          <p:nvPr/>
        </p:nvSpPr>
        <p:spPr bwMode="auto">
          <a:xfrm>
            <a:off x="2209800" y="5283200"/>
            <a:ext cx="825500" cy="457200"/>
          </a:xfrm>
          <a:prstGeom prst="rect">
            <a:avLst/>
          </a:prstGeom>
          <a:noFill/>
          <a:ln w="9525">
            <a:noFill/>
            <a:miter lim="800000"/>
          </a:ln>
          <a:effectLst/>
        </p:spPr>
        <p:txBody>
          <a:bodyPr>
            <a:spAutoFit/>
          </a:bodyPr>
          <a:lstStyle/>
          <a:p>
            <a:pPr algn="l" eaLnBrk="0" hangingPunct="0"/>
            <a:endParaRPr lang="zh-CN" altLang="zh-CN" sz="1800" u="sng">
              <a:solidFill>
                <a:schemeClr val="tx1"/>
              </a:solidFill>
              <a:ea typeface="華康新儷粗黑" pitchFamily="2" charset="-120"/>
            </a:endParaRPr>
          </a:p>
        </p:txBody>
      </p:sp>
      <p:sp>
        <p:nvSpPr>
          <p:cNvPr id="14418" name="Text Box 82"/>
          <p:cNvSpPr txBox="1">
            <a:spLocks noChangeArrowheads="1"/>
          </p:cNvSpPr>
          <p:nvPr/>
        </p:nvSpPr>
        <p:spPr bwMode="auto">
          <a:xfrm>
            <a:off x="8353425" y="1358900"/>
            <a:ext cx="285750" cy="457200"/>
          </a:xfrm>
          <a:prstGeom prst="rect">
            <a:avLst/>
          </a:prstGeom>
          <a:noFill/>
          <a:ln w="9525">
            <a:noFill/>
            <a:miter lim="800000"/>
          </a:ln>
          <a:effectLst/>
        </p:spPr>
        <p:txBody>
          <a:bodyPr wrap="none">
            <a:spAutoFit/>
          </a:bodyPr>
          <a:lstStyle/>
          <a:p>
            <a:pPr algn="l" eaLnBrk="0" hangingPunct="0"/>
            <a:endParaRPr lang="zh-CN" altLang="zh-CN" sz="1800" u="sng">
              <a:solidFill>
                <a:schemeClr val="tx1"/>
              </a:solidFill>
              <a:ea typeface="華康新儷粗黑" pitchFamily="2" charset="-120"/>
            </a:endParaRPr>
          </a:p>
        </p:txBody>
      </p:sp>
      <p:sp>
        <p:nvSpPr>
          <p:cNvPr id="14419" name="Text Box 83"/>
          <p:cNvSpPr txBox="1">
            <a:spLocks noChangeArrowheads="1"/>
          </p:cNvSpPr>
          <p:nvPr/>
        </p:nvSpPr>
        <p:spPr bwMode="auto">
          <a:xfrm>
            <a:off x="2203450" y="5364163"/>
            <a:ext cx="1166813" cy="334962"/>
          </a:xfrm>
          <a:prstGeom prst="rect">
            <a:avLst/>
          </a:prstGeom>
          <a:noFill/>
          <a:ln w="9525">
            <a:noFill/>
            <a:miter lim="800000"/>
          </a:ln>
          <a:effectLst/>
        </p:spPr>
        <p:txBody>
          <a:bodyPr>
            <a:spAutoFit/>
          </a:bodyPr>
          <a:lstStyle/>
          <a:p>
            <a:pPr algn="l" eaLnBrk="0" hangingPunct="0"/>
            <a:r>
              <a:rPr lang="zh-CN" altLang="en-US" sz="1600" b="0">
                <a:solidFill>
                  <a:schemeClr val="tx1"/>
                </a:solidFill>
              </a:rPr>
              <a:t>放线放样</a:t>
            </a:r>
            <a:endParaRPr lang="zh-CN" altLang="en-US" sz="1600" b="0">
              <a:solidFill>
                <a:schemeClr val="tx1"/>
              </a:solidFill>
            </a:endParaRPr>
          </a:p>
        </p:txBody>
      </p:sp>
      <p:sp>
        <p:nvSpPr>
          <p:cNvPr id="14420" name="未知"/>
          <p:cNvSpPr/>
          <p:nvPr/>
        </p:nvSpPr>
        <p:spPr bwMode="auto">
          <a:xfrm>
            <a:off x="3533775" y="5724525"/>
            <a:ext cx="777875" cy="76200"/>
          </a:xfrm>
          <a:custGeom>
            <a:avLst/>
            <a:gdLst>
              <a:gd name="T0" fmla="*/ 0 w 417"/>
              <a:gd name="T1" fmla="*/ 0 h 1"/>
              <a:gd name="T2" fmla="*/ 777875 w 417"/>
              <a:gd name="T3" fmla="*/ 0 h 1"/>
              <a:gd name="T4" fmla="*/ 0 60000 65536"/>
              <a:gd name="T5" fmla="*/ 0 60000 65536"/>
            </a:gdLst>
            <a:ahLst/>
            <a:cxnLst>
              <a:cxn ang="T4">
                <a:pos x="T0" y="T1"/>
              </a:cxn>
              <a:cxn ang="T5">
                <a:pos x="T2" y="T3"/>
              </a:cxn>
            </a:cxnLst>
            <a:rect l="0" t="0" r="r" b="b"/>
            <a:pathLst>
              <a:path w="417" h="1">
                <a:moveTo>
                  <a:pt x="0" y="0"/>
                </a:moveTo>
                <a:lnTo>
                  <a:pt x="417" y="0"/>
                </a:lnTo>
              </a:path>
            </a:pathLst>
          </a:custGeom>
          <a:noFill/>
          <a:ln w="9525" cap="flat" cmpd="sng">
            <a:solidFill>
              <a:schemeClr val="tx1"/>
            </a:solidFill>
            <a:round/>
            <a:tailEnd type="triangle" w="med" len="med"/>
          </a:ln>
          <a:effectLst/>
        </p:spPr>
        <p:txBody>
          <a:bodyPr wrap="none" anchor="ctr"/>
          <a:lstStyle/>
          <a:p>
            <a:endParaRPr lang="zh-CN" altLang="en-US"/>
          </a:p>
        </p:txBody>
      </p:sp>
      <p:sp>
        <p:nvSpPr>
          <p:cNvPr id="14421" name="Text Box 85"/>
          <p:cNvSpPr txBox="1">
            <a:spLocks noChangeArrowheads="1"/>
          </p:cNvSpPr>
          <p:nvPr/>
        </p:nvSpPr>
        <p:spPr bwMode="auto">
          <a:xfrm>
            <a:off x="3419475" y="5373688"/>
            <a:ext cx="1187450" cy="334962"/>
          </a:xfrm>
          <a:prstGeom prst="rect">
            <a:avLst/>
          </a:prstGeom>
          <a:noFill/>
          <a:ln w="9525">
            <a:noFill/>
            <a:miter lim="800000"/>
          </a:ln>
          <a:effectLst/>
        </p:spPr>
        <p:txBody>
          <a:bodyPr>
            <a:spAutoFit/>
          </a:bodyPr>
          <a:lstStyle/>
          <a:p>
            <a:pPr algn="l" eaLnBrk="0" hangingPunct="0"/>
            <a:r>
              <a:rPr lang="zh-CN" altLang="en-US" sz="1600" b="0">
                <a:solidFill>
                  <a:schemeClr val="tx1"/>
                </a:solidFill>
              </a:rPr>
              <a:t>放线放样</a:t>
            </a:r>
            <a:endParaRPr lang="zh-CN" altLang="en-US" sz="1600" b="0">
              <a:solidFill>
                <a:schemeClr val="tx1"/>
              </a:solidFill>
            </a:endParaRPr>
          </a:p>
        </p:txBody>
      </p:sp>
      <p:sp>
        <p:nvSpPr>
          <p:cNvPr id="14422" name="Line 86"/>
          <p:cNvSpPr>
            <a:spLocks noChangeShapeType="1"/>
          </p:cNvSpPr>
          <p:nvPr/>
        </p:nvSpPr>
        <p:spPr bwMode="auto">
          <a:xfrm flipH="1">
            <a:off x="4448175" y="5454650"/>
            <a:ext cx="538163" cy="1588"/>
          </a:xfrm>
          <a:prstGeom prst="line">
            <a:avLst/>
          </a:prstGeom>
          <a:noFill/>
          <a:ln w="9525">
            <a:solidFill>
              <a:schemeClr val="tx1"/>
            </a:solidFill>
            <a:round/>
            <a:tailEnd type="triangle" w="med" len="med"/>
          </a:ln>
          <a:effectLst/>
        </p:spPr>
        <p:txBody>
          <a:bodyPr/>
          <a:lstStyle/>
          <a:p>
            <a:endParaRPr lang="zh-CN" altLang="en-US"/>
          </a:p>
        </p:txBody>
      </p:sp>
      <p:sp>
        <p:nvSpPr>
          <p:cNvPr id="14423" name="Text Box 87"/>
          <p:cNvSpPr txBox="1">
            <a:spLocks noChangeArrowheads="1"/>
          </p:cNvSpPr>
          <p:nvPr/>
        </p:nvSpPr>
        <p:spPr bwMode="auto">
          <a:xfrm>
            <a:off x="4448175" y="5138738"/>
            <a:ext cx="1019175" cy="334962"/>
          </a:xfrm>
          <a:prstGeom prst="rect">
            <a:avLst/>
          </a:prstGeom>
          <a:noFill/>
          <a:ln w="9525">
            <a:noFill/>
            <a:miter lim="800000"/>
          </a:ln>
          <a:effectLst/>
        </p:spPr>
        <p:txBody>
          <a:bodyPr>
            <a:spAutoFit/>
          </a:bodyPr>
          <a:lstStyle/>
          <a:p>
            <a:pPr algn="l" eaLnBrk="0" hangingPunct="0"/>
            <a:r>
              <a:rPr lang="zh-CN" altLang="en-US" sz="1600" b="0">
                <a:solidFill>
                  <a:schemeClr val="tx1"/>
                </a:solidFill>
              </a:rPr>
              <a:t>试排</a:t>
            </a:r>
            <a:endParaRPr lang="zh-CN" altLang="en-US" sz="1600" b="0">
              <a:solidFill>
                <a:schemeClr val="tx1"/>
              </a:solidFill>
            </a:endParaRPr>
          </a:p>
        </p:txBody>
      </p:sp>
      <p:sp>
        <p:nvSpPr>
          <p:cNvPr id="14424" name="未知"/>
          <p:cNvSpPr/>
          <p:nvPr/>
        </p:nvSpPr>
        <p:spPr bwMode="auto">
          <a:xfrm>
            <a:off x="6276975" y="4645025"/>
            <a:ext cx="981075" cy="76200"/>
          </a:xfrm>
          <a:custGeom>
            <a:avLst/>
            <a:gdLst>
              <a:gd name="T0" fmla="*/ 981075 w 642"/>
              <a:gd name="T1" fmla="*/ 0 h 1"/>
              <a:gd name="T2" fmla="*/ 0 w 642"/>
              <a:gd name="T3" fmla="*/ 0 h 1"/>
              <a:gd name="T4" fmla="*/ 0 60000 65536"/>
              <a:gd name="T5" fmla="*/ 0 60000 65536"/>
            </a:gdLst>
            <a:ahLst/>
            <a:cxnLst>
              <a:cxn ang="T4">
                <a:pos x="T0" y="T1"/>
              </a:cxn>
              <a:cxn ang="T5">
                <a:pos x="T2" y="T3"/>
              </a:cxn>
            </a:cxnLst>
            <a:rect l="0" t="0" r="r" b="b"/>
            <a:pathLst>
              <a:path w="642" h="1">
                <a:moveTo>
                  <a:pt x="642" y="0"/>
                </a:moveTo>
                <a:lnTo>
                  <a:pt x="0" y="0"/>
                </a:lnTo>
              </a:path>
            </a:pathLst>
          </a:custGeom>
          <a:noFill/>
          <a:ln w="9525" cap="flat" cmpd="sng">
            <a:solidFill>
              <a:schemeClr val="tx1"/>
            </a:solidFill>
            <a:round/>
            <a:tailEnd type="triangle" w="med" len="med"/>
          </a:ln>
          <a:effectLst/>
        </p:spPr>
        <p:txBody>
          <a:bodyPr wrap="none" anchor="ctr"/>
          <a:lstStyle/>
          <a:p>
            <a:endParaRPr lang="zh-CN" altLang="en-US"/>
          </a:p>
        </p:txBody>
      </p:sp>
      <p:sp>
        <p:nvSpPr>
          <p:cNvPr id="14425" name="Text Box 89"/>
          <p:cNvSpPr txBox="1">
            <a:spLocks noChangeArrowheads="1"/>
          </p:cNvSpPr>
          <p:nvPr/>
        </p:nvSpPr>
        <p:spPr bwMode="auto">
          <a:xfrm>
            <a:off x="6357938" y="4329113"/>
            <a:ext cx="1392237" cy="334962"/>
          </a:xfrm>
          <a:prstGeom prst="rect">
            <a:avLst/>
          </a:prstGeom>
          <a:noFill/>
          <a:ln w="9525">
            <a:noFill/>
            <a:miter lim="800000"/>
          </a:ln>
          <a:effectLst/>
        </p:spPr>
        <p:txBody>
          <a:bodyPr>
            <a:spAutoFit/>
          </a:bodyPr>
          <a:lstStyle/>
          <a:p>
            <a:pPr algn="l" eaLnBrk="0" hangingPunct="0"/>
            <a:r>
              <a:rPr lang="zh-CN" altLang="en-US" sz="1600" b="0">
                <a:solidFill>
                  <a:schemeClr val="tx1"/>
                </a:solidFill>
              </a:rPr>
              <a:t>墙面勾缝</a:t>
            </a:r>
            <a:endParaRPr lang="zh-CN" altLang="en-US" sz="1600" b="0">
              <a:solidFill>
                <a:schemeClr val="tx1"/>
              </a:solidFill>
            </a:endParaRPr>
          </a:p>
        </p:txBody>
      </p:sp>
      <p:sp>
        <p:nvSpPr>
          <p:cNvPr id="14426" name="未知"/>
          <p:cNvSpPr/>
          <p:nvPr/>
        </p:nvSpPr>
        <p:spPr bwMode="auto">
          <a:xfrm>
            <a:off x="5902325" y="4014788"/>
            <a:ext cx="650875" cy="4762"/>
          </a:xfrm>
          <a:custGeom>
            <a:avLst/>
            <a:gdLst>
              <a:gd name="T0" fmla="*/ 0 w 444"/>
              <a:gd name="T1" fmla="*/ 4762 h 3"/>
              <a:gd name="T2" fmla="*/ 650875 w 444"/>
              <a:gd name="T3" fmla="*/ 0 h 3"/>
              <a:gd name="T4" fmla="*/ 0 60000 65536"/>
              <a:gd name="T5" fmla="*/ 0 60000 65536"/>
            </a:gdLst>
            <a:ahLst/>
            <a:cxnLst>
              <a:cxn ang="T4">
                <a:pos x="T0" y="T1"/>
              </a:cxn>
              <a:cxn ang="T5">
                <a:pos x="T2" y="T3"/>
              </a:cxn>
            </a:cxnLst>
            <a:rect l="0" t="0" r="r" b="b"/>
            <a:pathLst>
              <a:path w="444" h="3">
                <a:moveTo>
                  <a:pt x="0" y="3"/>
                </a:moveTo>
                <a:lnTo>
                  <a:pt x="444" y="0"/>
                </a:lnTo>
              </a:path>
            </a:pathLst>
          </a:custGeom>
          <a:noFill/>
          <a:ln w="9525" cap="flat" cmpd="sng">
            <a:solidFill>
              <a:schemeClr val="tx1"/>
            </a:solidFill>
            <a:round/>
            <a:tailEnd type="triangle" w="med" len="med"/>
          </a:ln>
          <a:effectLst/>
        </p:spPr>
        <p:txBody>
          <a:bodyPr wrap="none" anchor="ctr"/>
          <a:lstStyle/>
          <a:p>
            <a:endParaRPr lang="zh-CN" altLang="en-US"/>
          </a:p>
        </p:txBody>
      </p:sp>
      <p:sp>
        <p:nvSpPr>
          <p:cNvPr id="14427" name="Text Box 91"/>
          <p:cNvSpPr txBox="1">
            <a:spLocks noChangeArrowheads="1"/>
          </p:cNvSpPr>
          <p:nvPr/>
        </p:nvSpPr>
        <p:spPr bwMode="auto">
          <a:xfrm>
            <a:off x="5984875" y="3743325"/>
            <a:ext cx="817563" cy="519113"/>
          </a:xfrm>
          <a:prstGeom prst="rect">
            <a:avLst/>
          </a:prstGeom>
          <a:noFill/>
          <a:ln w="9525">
            <a:noFill/>
            <a:miter lim="800000"/>
          </a:ln>
          <a:effectLst/>
        </p:spPr>
        <p:txBody>
          <a:bodyPr>
            <a:spAutoFit/>
          </a:bodyPr>
          <a:lstStyle/>
          <a:p>
            <a:pPr algn="l" eaLnBrk="0" hangingPunct="0"/>
            <a:r>
              <a:rPr lang="zh-CN" altLang="en-US" sz="1400" b="0">
                <a:solidFill>
                  <a:schemeClr val="tx1"/>
                </a:solidFill>
              </a:rPr>
              <a:t>地坪</a:t>
            </a:r>
            <a:endParaRPr lang="zh-CN" altLang="en-US" sz="1400" b="0">
              <a:solidFill>
                <a:schemeClr val="tx1"/>
              </a:solidFill>
            </a:endParaRPr>
          </a:p>
          <a:p>
            <a:pPr algn="l" eaLnBrk="0" hangingPunct="0"/>
            <a:r>
              <a:rPr lang="zh-CN" altLang="en-US" sz="1400" b="0">
                <a:solidFill>
                  <a:schemeClr val="tx1"/>
                </a:solidFill>
              </a:rPr>
              <a:t>镜面</a:t>
            </a:r>
            <a:endParaRPr lang="zh-CN" altLang="en-US" sz="1400" b="0">
              <a:solidFill>
                <a:schemeClr val="tx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91138" name="Text Box 2"/>
          <p:cNvSpPr txBox="1">
            <a:spLocks noChangeArrowheads="1"/>
          </p:cNvSpPr>
          <p:nvPr/>
        </p:nvSpPr>
        <p:spPr bwMode="auto">
          <a:xfrm>
            <a:off x="558800" y="26416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九、收纳系统</a:t>
            </a:r>
            <a:endParaRPr lang="en-US" sz="2400" b="0">
              <a:solidFill>
                <a:srgbClr val="FFFFFF"/>
              </a:solidFill>
              <a:latin typeface="Times New Roman" panose="02020603050405020304" pitchFamily="18" charset="0"/>
              <a:ea typeface="黑体" panose="02010609060101010101" pitchFamily="2" charset="-122"/>
            </a:endParaRPr>
          </a:p>
        </p:txBody>
      </p:sp>
      <p:sp>
        <p:nvSpPr>
          <p:cNvPr id="91139"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I11	</a:t>
            </a:r>
            <a:r>
              <a:rPr lang="zh-CN" altLang="en-US" sz="2200" b="0">
                <a:solidFill>
                  <a:schemeClr val="tx1"/>
                </a:solidFill>
                <a:ea typeface="黑体" panose="02010609060101010101" pitchFamily="2" charset="-122"/>
              </a:rPr>
              <a:t>柜体底部卫生清理</a:t>
            </a:r>
            <a:endParaRPr lang="zh-CN" altLang="en-US" sz="2200" b="0">
              <a:solidFill>
                <a:schemeClr val="tx1"/>
              </a:solidFill>
              <a:ea typeface="黑体" panose="02010609060101010101" pitchFamily="2" charset="-122"/>
            </a:endParaRPr>
          </a:p>
        </p:txBody>
      </p:sp>
      <p:sp>
        <p:nvSpPr>
          <p:cNvPr id="91140" name="矩形 3"/>
          <p:cNvSpPr>
            <a:spLocks noChangeArrowheads="1"/>
          </p:cNvSpPr>
          <p:nvPr/>
        </p:nvSpPr>
        <p:spPr bwMode="auto">
          <a:xfrm>
            <a:off x="558800" y="4271963"/>
            <a:ext cx="8585200" cy="54292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橱柜地面无贴砖部位水泥砂浆收平无垃圾及杂物；</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洁柜下面贴砖无垃圾杂物。</a:t>
            </a:r>
            <a:endParaRPr lang="zh-CN" altLang="en-US" sz="1400" b="0">
              <a:solidFill>
                <a:srgbClr val="000000"/>
              </a:solidFill>
              <a:ea typeface="黑体" panose="02010609060101010101" pitchFamily="2" charset="-122"/>
            </a:endParaRPr>
          </a:p>
        </p:txBody>
      </p:sp>
      <p:pic>
        <p:nvPicPr>
          <p:cNvPr id="91141" name="图片 4"/>
          <p:cNvPicPr>
            <a:picLocks noChangeAspect="1" noChangeArrowheads="1"/>
          </p:cNvPicPr>
          <p:nvPr/>
        </p:nvPicPr>
        <p:blipFill>
          <a:blip r:embed="rId2" cstate="print"/>
          <a:srcRect/>
          <a:stretch>
            <a:fillRect/>
          </a:stretch>
        </p:blipFill>
        <p:spPr bwMode="auto">
          <a:xfrm>
            <a:off x="558800" y="1251585"/>
            <a:ext cx="4319588" cy="2879725"/>
          </a:xfrm>
          <a:prstGeom prst="rect">
            <a:avLst/>
          </a:prstGeom>
          <a:noFill/>
          <a:ln w="9525">
            <a:noFill/>
            <a:miter lim="800000"/>
            <a:headEnd/>
            <a:tailEnd/>
          </a:ln>
        </p:spPr>
      </p:pic>
      <p:pic>
        <p:nvPicPr>
          <p:cNvPr id="91142" name="图片 5"/>
          <p:cNvPicPr>
            <a:picLocks noChangeAspect="1" noChangeArrowheads="1"/>
          </p:cNvPicPr>
          <p:nvPr/>
        </p:nvPicPr>
        <p:blipFill>
          <a:blip r:embed="rId3" cstate="print"/>
          <a:srcRect/>
          <a:stretch>
            <a:fillRect/>
          </a:stretch>
        </p:blipFill>
        <p:spPr bwMode="auto">
          <a:xfrm>
            <a:off x="4878388" y="1251585"/>
            <a:ext cx="4319587" cy="2879725"/>
          </a:xfrm>
          <a:prstGeom prst="rect">
            <a:avLst/>
          </a:prstGeom>
          <a:noFill/>
          <a:ln w="9525">
            <a:noFill/>
            <a:miter lim="800000"/>
            <a:headEnd/>
            <a:tailEnd/>
          </a:ln>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2075" y="-41275"/>
            <a:ext cx="9236075" cy="6869430"/>
          </a:xfrm>
          <a:prstGeom prst="rect">
            <a:avLst/>
          </a:prstGeom>
        </p:spPr>
      </p:pic>
      <p:sp>
        <p:nvSpPr>
          <p:cNvPr id="93186" name="Text Box 2"/>
          <p:cNvSpPr txBox="1">
            <a:spLocks noChangeArrowheads="1"/>
          </p:cNvSpPr>
          <p:nvPr/>
        </p:nvSpPr>
        <p:spPr bwMode="auto">
          <a:xfrm>
            <a:off x="558800" y="28956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十、楼梯</a:t>
            </a:r>
            <a:endParaRPr lang="en-US" sz="2400" b="0">
              <a:solidFill>
                <a:srgbClr val="FFFFFF"/>
              </a:solidFill>
              <a:latin typeface="Times New Roman" panose="02020603050405020304" pitchFamily="18" charset="0"/>
              <a:ea typeface="黑体" panose="02010609060101010101" pitchFamily="2" charset="-122"/>
            </a:endParaRPr>
          </a:p>
        </p:txBody>
      </p:sp>
      <p:sp>
        <p:nvSpPr>
          <p:cNvPr id="93187"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J02	</a:t>
            </a:r>
            <a:r>
              <a:rPr lang="zh-CN" altLang="en-US" sz="2200" b="0">
                <a:solidFill>
                  <a:schemeClr val="tx1"/>
                </a:solidFill>
                <a:ea typeface="黑体" panose="02010609060101010101" pitchFamily="2" charset="-122"/>
              </a:rPr>
              <a:t>楼梯踢脚线</a:t>
            </a:r>
            <a:endParaRPr lang="zh-CN" altLang="en-US" sz="2200" b="0">
              <a:solidFill>
                <a:schemeClr val="tx1"/>
              </a:solidFill>
              <a:ea typeface="黑体" panose="02010609060101010101" pitchFamily="2" charset="-122"/>
            </a:endParaRPr>
          </a:p>
        </p:txBody>
      </p:sp>
      <p:sp>
        <p:nvSpPr>
          <p:cNvPr id="93188" name="矩形 3"/>
          <p:cNvSpPr>
            <a:spLocks noChangeArrowheads="1"/>
          </p:cNvSpPr>
          <p:nvPr/>
        </p:nvSpPr>
        <p:spPr bwMode="auto">
          <a:xfrm>
            <a:off x="558800" y="4271963"/>
            <a:ext cx="8585200" cy="75565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楼梯踢脚线表面平整，突出墙面厚度一致，线条整齐，无色差；</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踢脚线可以整块铺设，接缝光滑；</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踢脚线可与踏步一致，阶梯布置。</a:t>
            </a:r>
            <a:endParaRPr lang="zh-CN" altLang="en-US" sz="1400" b="0">
              <a:solidFill>
                <a:srgbClr val="000000"/>
              </a:solidFill>
              <a:ea typeface="黑体" panose="02010609060101010101" pitchFamily="2" charset="-122"/>
            </a:endParaRPr>
          </a:p>
        </p:txBody>
      </p:sp>
      <p:pic>
        <p:nvPicPr>
          <p:cNvPr id="93189" name="图片 4"/>
          <p:cNvPicPr>
            <a:picLocks noChangeAspect="1" noChangeArrowheads="1"/>
          </p:cNvPicPr>
          <p:nvPr/>
        </p:nvPicPr>
        <p:blipFill>
          <a:blip r:embed="rId2" cstate="print"/>
          <a:srcRect/>
          <a:stretch>
            <a:fillRect/>
          </a:stretch>
        </p:blipFill>
        <p:spPr bwMode="auto">
          <a:xfrm>
            <a:off x="558800" y="1284605"/>
            <a:ext cx="4319588" cy="2879725"/>
          </a:xfrm>
          <a:prstGeom prst="rect">
            <a:avLst/>
          </a:prstGeom>
          <a:noFill/>
          <a:ln w="9525">
            <a:noFill/>
            <a:miter lim="800000"/>
            <a:headEnd/>
            <a:tailEnd/>
          </a:ln>
        </p:spPr>
      </p:pic>
      <p:pic>
        <p:nvPicPr>
          <p:cNvPr id="93190" name="图片 5"/>
          <p:cNvPicPr>
            <a:picLocks noChangeAspect="1" noChangeArrowheads="1"/>
          </p:cNvPicPr>
          <p:nvPr/>
        </p:nvPicPr>
        <p:blipFill>
          <a:blip r:embed="rId3" cstate="print"/>
          <a:srcRect/>
          <a:stretch>
            <a:fillRect/>
          </a:stretch>
        </p:blipFill>
        <p:spPr bwMode="auto">
          <a:xfrm>
            <a:off x="4878705" y="1284605"/>
            <a:ext cx="4141470" cy="2879725"/>
          </a:xfrm>
          <a:prstGeom prst="rect">
            <a:avLst/>
          </a:prstGeom>
          <a:noFill/>
          <a:ln w="9525">
            <a:noFill/>
            <a:miter lim="800000"/>
            <a:headEnd/>
            <a:tailEnd/>
          </a:ln>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81915" y="-5715"/>
            <a:ext cx="9236075" cy="6869430"/>
          </a:xfrm>
          <a:prstGeom prst="rect">
            <a:avLst/>
          </a:prstGeom>
        </p:spPr>
      </p:pic>
      <p:sp>
        <p:nvSpPr>
          <p:cNvPr id="95234" name="Text Box 2"/>
          <p:cNvSpPr txBox="1">
            <a:spLocks noChangeArrowheads="1"/>
          </p:cNvSpPr>
          <p:nvPr/>
        </p:nvSpPr>
        <p:spPr bwMode="auto">
          <a:xfrm>
            <a:off x="558800" y="2559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十一、栏杆</a:t>
            </a:r>
            <a:endParaRPr lang="en-US" sz="2400" b="0">
              <a:solidFill>
                <a:srgbClr val="FFFFFF"/>
              </a:solidFill>
              <a:latin typeface="Times New Roman" panose="02020603050405020304" pitchFamily="18" charset="0"/>
              <a:ea typeface="黑体" panose="02010609060101010101" pitchFamily="2" charset="-122"/>
            </a:endParaRPr>
          </a:p>
        </p:txBody>
      </p:sp>
      <p:sp>
        <p:nvSpPr>
          <p:cNvPr id="95235"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K01	</a:t>
            </a:r>
            <a:r>
              <a:rPr lang="zh-CN" altLang="en-US" sz="2200" b="0">
                <a:solidFill>
                  <a:schemeClr val="tx1"/>
                </a:solidFill>
                <a:ea typeface="黑体" panose="02010609060101010101" pitchFamily="2" charset="-122"/>
              </a:rPr>
              <a:t>玻璃栏杆</a:t>
            </a:r>
            <a:endParaRPr lang="zh-CN" altLang="en-US" sz="2200" b="0">
              <a:solidFill>
                <a:schemeClr val="tx1"/>
              </a:solidFill>
              <a:ea typeface="黑体" panose="02010609060101010101" pitchFamily="2" charset="-122"/>
            </a:endParaRPr>
          </a:p>
        </p:txBody>
      </p:sp>
      <p:sp>
        <p:nvSpPr>
          <p:cNvPr id="95236" name="矩形 3"/>
          <p:cNvSpPr>
            <a:spLocks noChangeArrowheads="1"/>
          </p:cNvSpPr>
          <p:nvPr/>
        </p:nvSpPr>
        <p:spPr bwMode="auto">
          <a:xfrm>
            <a:off x="558800" y="4271963"/>
            <a:ext cx="8585200" cy="96837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玻璃栏板应固定可靠，严禁采用直接承受水平荷载的玻璃栏板，确需要安装玻璃栏板时，必须采用有足够刚度的金属立杆；</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玻璃裁口整齐，无缺角、破损，表面无划痕，密封胶应粘结牢固，表面应圆弧光滑，边缘整齐、顺直，无裂纹。</a:t>
            </a:r>
            <a:endParaRPr lang="zh-CN" altLang="en-US" sz="1400" b="0">
              <a:solidFill>
                <a:srgbClr val="000000"/>
              </a:solidFill>
              <a:ea typeface="黑体" panose="02010609060101010101" pitchFamily="2" charset="-122"/>
            </a:endParaRPr>
          </a:p>
        </p:txBody>
      </p:sp>
      <p:pic>
        <p:nvPicPr>
          <p:cNvPr id="95237" name="图片 4"/>
          <p:cNvPicPr>
            <a:picLocks noChangeAspect="1" noChangeArrowheads="1"/>
          </p:cNvPicPr>
          <p:nvPr/>
        </p:nvPicPr>
        <p:blipFill>
          <a:blip r:embed="rId2" cstate="print"/>
          <a:srcRect/>
          <a:stretch>
            <a:fillRect/>
          </a:stretch>
        </p:blipFill>
        <p:spPr bwMode="auto">
          <a:xfrm>
            <a:off x="558800" y="1166495"/>
            <a:ext cx="4319588" cy="2879725"/>
          </a:xfrm>
          <a:prstGeom prst="rect">
            <a:avLst/>
          </a:prstGeom>
          <a:noFill/>
          <a:ln w="9525">
            <a:noFill/>
            <a:miter lim="800000"/>
            <a:headEnd/>
            <a:tailEnd/>
          </a:ln>
        </p:spPr>
      </p:pic>
      <p:pic>
        <p:nvPicPr>
          <p:cNvPr id="95238" name="图片 5"/>
          <p:cNvPicPr>
            <a:picLocks noChangeAspect="1" noChangeArrowheads="1"/>
          </p:cNvPicPr>
          <p:nvPr/>
        </p:nvPicPr>
        <p:blipFill>
          <a:blip r:embed="rId3" cstate="print"/>
          <a:srcRect/>
          <a:stretch>
            <a:fillRect/>
          </a:stretch>
        </p:blipFill>
        <p:spPr bwMode="auto">
          <a:xfrm>
            <a:off x="4824413" y="1166495"/>
            <a:ext cx="4319587" cy="2879725"/>
          </a:xfrm>
          <a:prstGeom prst="rect">
            <a:avLst/>
          </a:prstGeom>
          <a:noFill/>
          <a:ln w="9525">
            <a:noFill/>
            <a:miter lim="800000"/>
            <a:headEnd/>
            <a:tailEnd/>
          </a:ln>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6355" y="-41275"/>
            <a:ext cx="9236075" cy="6869430"/>
          </a:xfrm>
          <a:prstGeom prst="rect">
            <a:avLst/>
          </a:prstGeom>
        </p:spPr>
      </p:pic>
      <p:sp>
        <p:nvSpPr>
          <p:cNvPr id="96258" name="Text Box 2"/>
          <p:cNvSpPr txBox="1">
            <a:spLocks noChangeArrowheads="1"/>
          </p:cNvSpPr>
          <p:nvPr/>
        </p:nvSpPr>
        <p:spPr bwMode="auto">
          <a:xfrm>
            <a:off x="558800" y="21336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十一、栏杆</a:t>
            </a:r>
            <a:endParaRPr lang="en-US" sz="2400" b="0">
              <a:solidFill>
                <a:srgbClr val="FFFFFF"/>
              </a:solidFill>
              <a:latin typeface="Times New Roman" panose="02020603050405020304" pitchFamily="18" charset="0"/>
              <a:ea typeface="黑体" panose="02010609060101010101" pitchFamily="2" charset="-122"/>
            </a:endParaRPr>
          </a:p>
        </p:txBody>
      </p:sp>
      <p:sp>
        <p:nvSpPr>
          <p:cNvPr id="96259"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K02	</a:t>
            </a:r>
            <a:r>
              <a:rPr lang="zh-CN" altLang="en-US" sz="2200" b="0">
                <a:solidFill>
                  <a:schemeClr val="tx1"/>
                </a:solidFill>
                <a:ea typeface="黑体" panose="02010609060101010101" pitchFamily="2" charset="-122"/>
              </a:rPr>
              <a:t>栏杆立杆收口</a:t>
            </a:r>
            <a:endParaRPr lang="zh-CN" altLang="en-US" sz="2200" b="0">
              <a:solidFill>
                <a:schemeClr val="tx1"/>
              </a:solidFill>
              <a:ea typeface="黑体" panose="02010609060101010101" pitchFamily="2" charset="-122"/>
            </a:endParaRPr>
          </a:p>
        </p:txBody>
      </p:sp>
      <p:sp>
        <p:nvSpPr>
          <p:cNvPr id="96260" name="矩形 3"/>
          <p:cNvSpPr>
            <a:spLocks noChangeArrowheads="1"/>
          </p:cNvSpPr>
          <p:nvPr/>
        </p:nvSpPr>
        <p:spPr bwMode="auto">
          <a:xfrm>
            <a:off x="558800" y="4271963"/>
            <a:ext cx="8585200" cy="96837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栏杆立柱柱脚水平一条直线，误差≤</a:t>
            </a:r>
            <a:r>
              <a:rPr lang="en-US" altLang="zh-CN" sz="1400" b="0">
                <a:solidFill>
                  <a:srgbClr val="000000"/>
                </a:solidFill>
                <a:latin typeface="Times New Roman" panose="02020603050405020304" pitchFamily="18" charset="0"/>
                <a:ea typeface="仿宋" panose="02010609060101010101" pitchFamily="49" charset="-122"/>
              </a:rPr>
              <a:t>5mm</a:t>
            </a:r>
            <a:r>
              <a:rPr lang="zh-CN" altLang="en-US" sz="1400" b="0">
                <a:solidFill>
                  <a:srgbClr val="000000"/>
                </a:solidFill>
                <a:latin typeface="Times New Roman" panose="02020603050405020304" pitchFamily="18" charset="0"/>
                <a:ea typeface="仿宋" panose="02010609060101010101" pitchFamily="49" charset="-122"/>
              </a:rPr>
              <a:t>；</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瓷砖</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石材饰面之上设置栏杆时，需要设置装饰盖板（先贴砖，根据栏杆进行立杆定位，然后在地面钻孔植筋，立杆与植筋间固定，避免栏杆立柱根部地砖</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石材</a:t>
            </a:r>
            <a:r>
              <a:rPr lang="en-US" altLang="zh-CN" sz="1400" b="0">
                <a:solidFill>
                  <a:srgbClr val="000000"/>
                </a:solidFill>
                <a:latin typeface="Times New Roman" panose="02020603050405020304" pitchFamily="18" charset="0"/>
                <a:ea typeface="仿宋" panose="02010609060101010101" pitchFamily="49" charset="-122"/>
              </a:rPr>
              <a:t>U</a:t>
            </a:r>
            <a:r>
              <a:rPr lang="zh-CN" altLang="en-US" sz="1400" b="0">
                <a:solidFill>
                  <a:srgbClr val="000000"/>
                </a:solidFill>
                <a:latin typeface="Times New Roman" panose="02020603050405020304" pitchFamily="18" charset="0"/>
                <a:ea typeface="仿宋" panose="02010609060101010101" pitchFamily="49" charset="-122"/>
              </a:rPr>
              <a:t>型切口）；</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阳台反坎涂料面之上设置栏杆时，可以不设装饰盖板。</a:t>
            </a:r>
            <a:endParaRPr lang="zh-CN" altLang="en-US" sz="1400" b="0">
              <a:solidFill>
                <a:srgbClr val="000000"/>
              </a:solidFill>
              <a:ea typeface="黑体" panose="02010609060101010101" pitchFamily="2" charset="-122"/>
            </a:endParaRPr>
          </a:p>
        </p:txBody>
      </p:sp>
      <p:pic>
        <p:nvPicPr>
          <p:cNvPr id="96261" name="图片 4"/>
          <p:cNvPicPr>
            <a:picLocks noChangeAspect="1" noChangeArrowheads="1"/>
          </p:cNvPicPr>
          <p:nvPr/>
        </p:nvPicPr>
        <p:blipFill>
          <a:blip r:embed="rId2" cstate="print"/>
          <a:srcRect/>
          <a:stretch>
            <a:fillRect/>
          </a:stretch>
        </p:blipFill>
        <p:spPr bwMode="auto">
          <a:xfrm>
            <a:off x="558800" y="1217295"/>
            <a:ext cx="4319588" cy="2879725"/>
          </a:xfrm>
          <a:prstGeom prst="rect">
            <a:avLst/>
          </a:prstGeom>
          <a:noFill/>
          <a:ln w="9525">
            <a:noFill/>
            <a:miter lim="800000"/>
            <a:headEnd/>
            <a:tailEnd/>
          </a:ln>
        </p:spPr>
      </p:pic>
      <p:pic>
        <p:nvPicPr>
          <p:cNvPr id="96262" name="图片 5"/>
          <p:cNvPicPr>
            <a:picLocks noChangeAspect="1" noChangeArrowheads="1"/>
          </p:cNvPicPr>
          <p:nvPr/>
        </p:nvPicPr>
        <p:blipFill>
          <a:blip r:embed="rId3" cstate="print"/>
          <a:srcRect/>
          <a:stretch>
            <a:fillRect/>
          </a:stretch>
        </p:blipFill>
        <p:spPr bwMode="auto">
          <a:xfrm>
            <a:off x="4878705" y="1217295"/>
            <a:ext cx="3841750" cy="2879725"/>
          </a:xfrm>
          <a:prstGeom prst="rect">
            <a:avLst/>
          </a:prstGeom>
          <a:noFill/>
          <a:ln w="9525">
            <a:noFill/>
            <a:miter lim="800000"/>
            <a:headEnd/>
            <a:tailEnd/>
          </a:ln>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99330" name="Text Box 2"/>
          <p:cNvSpPr txBox="1">
            <a:spLocks noChangeArrowheads="1"/>
          </p:cNvSpPr>
          <p:nvPr/>
        </p:nvSpPr>
        <p:spPr bwMode="auto">
          <a:xfrm>
            <a:off x="558800" y="26416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十二、设备安装</a:t>
            </a:r>
            <a:endParaRPr lang="en-US" sz="2400" b="0">
              <a:solidFill>
                <a:srgbClr val="FFFFFF"/>
              </a:solidFill>
              <a:latin typeface="Times New Roman" panose="02020603050405020304" pitchFamily="18" charset="0"/>
              <a:ea typeface="黑体" panose="02010609060101010101" pitchFamily="2" charset="-122"/>
            </a:endParaRPr>
          </a:p>
        </p:txBody>
      </p:sp>
      <p:sp>
        <p:nvSpPr>
          <p:cNvPr id="99331"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L01	</a:t>
            </a:r>
            <a:r>
              <a:rPr lang="zh-CN" altLang="en-US" sz="2200" b="0">
                <a:solidFill>
                  <a:schemeClr val="tx1"/>
                </a:solidFill>
                <a:ea typeface="黑体" panose="02010609060101010101" pitchFamily="2" charset="-122"/>
              </a:rPr>
              <a:t>联体底盒与开关插座</a:t>
            </a:r>
            <a:endParaRPr lang="zh-CN" altLang="en-US" sz="2200" b="0">
              <a:solidFill>
                <a:schemeClr val="tx1"/>
              </a:solidFill>
              <a:ea typeface="黑体" panose="02010609060101010101" pitchFamily="2" charset="-122"/>
            </a:endParaRPr>
          </a:p>
        </p:txBody>
      </p:sp>
      <p:sp>
        <p:nvSpPr>
          <p:cNvPr id="99332" name="矩形 3"/>
          <p:cNvSpPr>
            <a:spLocks noChangeArrowheads="1"/>
          </p:cNvSpPr>
          <p:nvPr/>
        </p:nvSpPr>
        <p:spPr bwMode="auto">
          <a:xfrm>
            <a:off x="558800" y="4271963"/>
            <a:ext cx="8585200" cy="203009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相邻开关插座底盒应采用联体底盒，减少底盒之间腻子收口，保证四周无缝隙；</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底盒低于饰面层</a:t>
            </a:r>
            <a:r>
              <a:rPr lang="en-US" altLang="zh-CN" sz="1400" b="0">
                <a:solidFill>
                  <a:srgbClr val="000000"/>
                </a:solidFill>
                <a:latin typeface="Times New Roman" panose="02020603050405020304" pitchFamily="18" charset="0"/>
                <a:ea typeface="仿宋" panose="02010609060101010101" pitchFamily="49" charset="-122"/>
              </a:rPr>
              <a:t>10mm</a:t>
            </a:r>
            <a:r>
              <a:rPr lang="zh-CN" altLang="en-US" sz="1400" b="0">
                <a:solidFill>
                  <a:srgbClr val="000000"/>
                </a:solidFill>
                <a:latin typeface="Times New Roman" panose="02020603050405020304" pitchFamily="18" charset="0"/>
                <a:ea typeface="仿宋" panose="02010609060101010101" pitchFamily="49" charset="-122"/>
              </a:rPr>
              <a:t>以上时，需要设置加长底盒；</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开关插座安装牢固，表面光滑整洁，无碎裂、划伤；</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相同型号并列安装及同一室内开关安装高度一致，且控制有序不错位；</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相邻开关插座宜使用联体开关插座面板（联体底盒需在砌筑尚未开始的项目强制执行，联体面板需在尚未销售的</a:t>
            </a:r>
            <a:r>
              <a:rPr lang="en-US" altLang="zh-CN" sz="1400" b="0">
                <a:solidFill>
                  <a:srgbClr val="000000"/>
                </a:solidFill>
                <a:latin typeface="Times New Roman" panose="02020603050405020304" pitchFamily="18" charset="0"/>
                <a:ea typeface="仿宋" panose="02010609060101010101" pitchFamily="49" charset="-122"/>
              </a:rPr>
              <a:t>A</a:t>
            </a:r>
            <a:r>
              <a:rPr lang="zh-CN" altLang="en-US" sz="1400" b="0">
                <a:solidFill>
                  <a:srgbClr val="000000"/>
                </a:solidFill>
                <a:latin typeface="Times New Roman" panose="02020603050405020304" pitchFamily="18" charset="0"/>
                <a:ea typeface="仿宋" panose="02010609060101010101" pitchFamily="49" charset="-122"/>
              </a:rPr>
              <a:t>、</a:t>
            </a:r>
            <a:r>
              <a:rPr lang="en-US" altLang="zh-CN" sz="1400" b="0">
                <a:solidFill>
                  <a:srgbClr val="000000"/>
                </a:solidFill>
                <a:latin typeface="Times New Roman" panose="02020603050405020304" pitchFamily="18" charset="0"/>
                <a:ea typeface="仿宋" panose="02010609060101010101" pitchFamily="49" charset="-122"/>
              </a:rPr>
              <a:t>B</a:t>
            </a:r>
            <a:r>
              <a:rPr lang="zh-CN" altLang="en-US" sz="1400" b="0">
                <a:solidFill>
                  <a:srgbClr val="000000"/>
                </a:solidFill>
                <a:latin typeface="Times New Roman" panose="02020603050405020304" pitchFamily="18" charset="0"/>
                <a:ea typeface="仿宋" panose="02010609060101010101" pitchFamily="49" charset="-122"/>
              </a:rPr>
              <a:t>级装修标准项目强制执行）；</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漏电开关短路保护、过载保护动作可靠；</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线材色标合理，接线正确，左零右相，相线为红线，零线为兰线，接地线为绿黄双色线，</a:t>
            </a:r>
            <a:endParaRPr lang="zh-CN" altLang="en-US" sz="1400" b="0">
              <a:solidFill>
                <a:srgbClr val="000000"/>
              </a:solidFill>
              <a:ea typeface="仿宋" panose="02010609060101010101" pitchFamily="49" charset="-122"/>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接线紧密并锡焊。</a:t>
            </a:r>
            <a:endParaRPr lang="zh-CN" altLang="en-US" sz="1400" b="0">
              <a:solidFill>
                <a:srgbClr val="000000"/>
              </a:solidFill>
              <a:ea typeface="黑体" panose="02010609060101010101" pitchFamily="2" charset="-122"/>
            </a:endParaRPr>
          </a:p>
        </p:txBody>
      </p:sp>
      <p:pic>
        <p:nvPicPr>
          <p:cNvPr id="99333" name="图片 4" descr="201107191344"/>
          <p:cNvPicPr>
            <a:picLocks noChangeAspect="1" noChangeArrowheads="1"/>
          </p:cNvPicPr>
          <p:nvPr/>
        </p:nvPicPr>
        <p:blipFill>
          <a:blip r:embed="rId2" cstate="print"/>
          <a:srcRect r="46" b="6"/>
          <a:stretch>
            <a:fillRect/>
          </a:stretch>
        </p:blipFill>
        <p:spPr bwMode="auto">
          <a:xfrm>
            <a:off x="558800" y="1225550"/>
            <a:ext cx="4324350" cy="2876550"/>
          </a:xfrm>
          <a:prstGeom prst="rect">
            <a:avLst/>
          </a:prstGeom>
          <a:noFill/>
          <a:ln w="9525">
            <a:noFill/>
            <a:miter lim="800000"/>
            <a:headEnd/>
            <a:tailEnd/>
          </a:ln>
        </p:spPr>
      </p:pic>
      <p:pic>
        <p:nvPicPr>
          <p:cNvPr id="99334" name="图片 5"/>
          <p:cNvPicPr>
            <a:picLocks noChangeAspect="1" noChangeArrowheads="1"/>
          </p:cNvPicPr>
          <p:nvPr/>
        </p:nvPicPr>
        <p:blipFill>
          <a:blip r:embed="rId3" cstate="print"/>
          <a:srcRect/>
          <a:stretch>
            <a:fillRect/>
          </a:stretch>
        </p:blipFill>
        <p:spPr bwMode="auto">
          <a:xfrm>
            <a:off x="4882833" y="1222375"/>
            <a:ext cx="4319587" cy="2879725"/>
          </a:xfrm>
          <a:prstGeom prst="rect">
            <a:avLst/>
          </a:prstGeom>
          <a:noFill/>
          <a:ln w="9525">
            <a:noFill/>
            <a:miter lim="800000"/>
            <a:headEnd/>
            <a:tailEnd/>
          </a:ln>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2075" y="-41275"/>
            <a:ext cx="9236075" cy="6869430"/>
          </a:xfrm>
          <a:prstGeom prst="rect">
            <a:avLst/>
          </a:prstGeom>
        </p:spPr>
      </p:pic>
      <p:sp>
        <p:nvSpPr>
          <p:cNvPr id="100354" name="Text Box 2"/>
          <p:cNvSpPr txBox="1">
            <a:spLocks noChangeArrowheads="1"/>
          </p:cNvSpPr>
          <p:nvPr/>
        </p:nvSpPr>
        <p:spPr bwMode="auto">
          <a:xfrm>
            <a:off x="558800" y="22987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十二、设备安装</a:t>
            </a:r>
            <a:endParaRPr lang="en-US" sz="2400" b="0">
              <a:solidFill>
                <a:srgbClr val="FFFFFF"/>
              </a:solidFill>
              <a:latin typeface="Times New Roman" panose="02020603050405020304" pitchFamily="18" charset="0"/>
              <a:ea typeface="黑体" panose="02010609060101010101" pitchFamily="2" charset="-122"/>
            </a:endParaRPr>
          </a:p>
        </p:txBody>
      </p:sp>
      <p:sp>
        <p:nvSpPr>
          <p:cNvPr id="100355"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L02	</a:t>
            </a:r>
            <a:r>
              <a:rPr lang="zh-CN" altLang="en-US" sz="2200" b="0">
                <a:solidFill>
                  <a:schemeClr val="tx1"/>
                </a:solidFill>
                <a:ea typeface="黑体" panose="02010609060101010101" pitchFamily="2" charset="-122"/>
              </a:rPr>
              <a:t>柜内配电箱、开关插座收口</a:t>
            </a:r>
            <a:endParaRPr lang="zh-CN" altLang="en-US" sz="2200" b="0">
              <a:solidFill>
                <a:schemeClr val="tx1"/>
              </a:solidFill>
              <a:ea typeface="黑体" panose="02010609060101010101" pitchFamily="2" charset="-122"/>
            </a:endParaRPr>
          </a:p>
        </p:txBody>
      </p:sp>
      <p:sp>
        <p:nvSpPr>
          <p:cNvPr id="100356" name="矩形 3"/>
          <p:cNvSpPr>
            <a:spLocks noChangeArrowheads="1"/>
          </p:cNvSpPr>
          <p:nvPr/>
        </p:nvSpPr>
        <p:spPr bwMode="auto">
          <a:xfrm>
            <a:off x="558800" y="4271963"/>
            <a:ext cx="8585200" cy="75565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柜体背板与底盒之间采用单面自粘铝箔密缝连接，或者采用加长底盒连接，配电箱、开关插座面板直接安装在柜体背板之上。</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开孔位置准确，开关插座及电箱周边无缝。</a:t>
            </a:r>
            <a:endParaRPr lang="zh-CN" altLang="en-US" sz="1400" b="0">
              <a:solidFill>
                <a:srgbClr val="000000"/>
              </a:solidFill>
              <a:ea typeface="黑体" panose="02010609060101010101" pitchFamily="2" charset="-122"/>
            </a:endParaRPr>
          </a:p>
        </p:txBody>
      </p:sp>
      <p:pic>
        <p:nvPicPr>
          <p:cNvPr id="100357" name="图片 4"/>
          <p:cNvPicPr>
            <a:picLocks noChangeAspect="1" noChangeArrowheads="1"/>
          </p:cNvPicPr>
          <p:nvPr/>
        </p:nvPicPr>
        <p:blipFill>
          <a:blip r:embed="rId2" cstate="print"/>
          <a:srcRect/>
          <a:stretch>
            <a:fillRect/>
          </a:stretch>
        </p:blipFill>
        <p:spPr bwMode="auto">
          <a:xfrm>
            <a:off x="558800" y="1330325"/>
            <a:ext cx="4319588" cy="2879725"/>
          </a:xfrm>
          <a:prstGeom prst="rect">
            <a:avLst/>
          </a:prstGeom>
          <a:noFill/>
          <a:ln w="9525">
            <a:noFill/>
            <a:miter lim="800000"/>
            <a:headEnd/>
            <a:tailEnd/>
          </a:ln>
        </p:spPr>
      </p:pic>
      <p:pic>
        <p:nvPicPr>
          <p:cNvPr id="100358" name="图片 5"/>
          <p:cNvPicPr>
            <a:picLocks noChangeAspect="1" noChangeArrowheads="1"/>
          </p:cNvPicPr>
          <p:nvPr/>
        </p:nvPicPr>
        <p:blipFill>
          <a:blip r:embed="rId3" cstate="print"/>
          <a:srcRect/>
          <a:stretch>
            <a:fillRect/>
          </a:stretch>
        </p:blipFill>
        <p:spPr bwMode="auto">
          <a:xfrm>
            <a:off x="4878388" y="1330325"/>
            <a:ext cx="4319587" cy="2879725"/>
          </a:xfrm>
          <a:prstGeom prst="rect">
            <a:avLst/>
          </a:prstGeom>
          <a:noFill/>
          <a:ln w="9525">
            <a:noFill/>
            <a:miter lim="800000"/>
            <a:headEnd/>
            <a:tailEnd/>
          </a:ln>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81915" y="-5715"/>
            <a:ext cx="9236075" cy="6869430"/>
          </a:xfrm>
          <a:prstGeom prst="rect">
            <a:avLst/>
          </a:prstGeom>
        </p:spPr>
      </p:pic>
      <p:sp>
        <p:nvSpPr>
          <p:cNvPr id="101378" name="Text Box 2"/>
          <p:cNvSpPr txBox="1">
            <a:spLocks noChangeArrowheads="1"/>
          </p:cNvSpPr>
          <p:nvPr/>
        </p:nvSpPr>
        <p:spPr bwMode="auto">
          <a:xfrm>
            <a:off x="558800" y="2813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十二、设备安装</a:t>
            </a:r>
            <a:endParaRPr lang="en-US" sz="2400" b="0">
              <a:solidFill>
                <a:srgbClr val="FFFFFF"/>
              </a:solidFill>
              <a:latin typeface="Times New Roman" panose="02020603050405020304" pitchFamily="18" charset="0"/>
              <a:ea typeface="黑体" panose="02010609060101010101" pitchFamily="2" charset="-122"/>
            </a:endParaRPr>
          </a:p>
        </p:txBody>
      </p:sp>
      <p:sp>
        <p:nvSpPr>
          <p:cNvPr id="101379"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L03	</a:t>
            </a:r>
            <a:r>
              <a:rPr lang="zh-CN" altLang="en-US" sz="2200" b="0">
                <a:solidFill>
                  <a:schemeClr val="tx1"/>
                </a:solidFill>
                <a:ea typeface="黑体" panose="02010609060101010101" pitchFamily="2" charset="-122"/>
              </a:rPr>
              <a:t>灯具安装整体观感</a:t>
            </a:r>
            <a:endParaRPr lang="zh-CN" altLang="en-US" sz="2200" b="0">
              <a:solidFill>
                <a:schemeClr val="tx1"/>
              </a:solidFill>
              <a:ea typeface="黑体" panose="02010609060101010101" pitchFamily="2" charset="-122"/>
            </a:endParaRPr>
          </a:p>
        </p:txBody>
      </p:sp>
      <p:sp>
        <p:nvSpPr>
          <p:cNvPr id="101380" name="矩形 3"/>
          <p:cNvSpPr>
            <a:spLocks noChangeArrowheads="1"/>
          </p:cNvSpPr>
          <p:nvPr/>
        </p:nvSpPr>
        <p:spPr bwMode="auto">
          <a:xfrm>
            <a:off x="558800" y="4271963"/>
            <a:ext cx="8585200" cy="118110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灯具及配件无机械损伤、变形、涂层脱落和灯罩破裂等缺陷；</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大型灯具的玻璃罩应采取防止玻璃罩破裂后向下溅落的措施；</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投光灯的底座及支架应固定牢靠，枢轴应沿需要的光轴方向拧紧固定；</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安装在室外的壁灯应有泄水孔，绝缘台与墙面之间应有防水措施；</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灯带采用公母线连接，灯带灯管的连接方式由对接改为搭接，使灯带光线连续无断点。</a:t>
            </a:r>
            <a:endParaRPr lang="zh-CN" altLang="en-US" sz="1400" b="0">
              <a:solidFill>
                <a:srgbClr val="000000"/>
              </a:solidFill>
              <a:ea typeface="黑体" panose="02010609060101010101" pitchFamily="2" charset="-122"/>
            </a:endParaRPr>
          </a:p>
        </p:txBody>
      </p:sp>
      <p:pic>
        <p:nvPicPr>
          <p:cNvPr id="101381" name="图片 4"/>
          <p:cNvPicPr>
            <a:picLocks noChangeAspect="1" noChangeArrowheads="1"/>
          </p:cNvPicPr>
          <p:nvPr/>
        </p:nvPicPr>
        <p:blipFill>
          <a:blip r:embed="rId2" cstate="print"/>
          <a:srcRect/>
          <a:stretch>
            <a:fillRect/>
          </a:stretch>
        </p:blipFill>
        <p:spPr bwMode="auto">
          <a:xfrm>
            <a:off x="558483" y="1268095"/>
            <a:ext cx="4319587" cy="2879725"/>
          </a:xfrm>
          <a:prstGeom prst="rect">
            <a:avLst/>
          </a:prstGeom>
          <a:noFill/>
          <a:ln w="9525">
            <a:noFill/>
            <a:miter lim="800000"/>
            <a:headEnd/>
            <a:tailEnd/>
          </a:ln>
        </p:spPr>
      </p:pic>
      <p:pic>
        <p:nvPicPr>
          <p:cNvPr id="101382" name="图片 5" descr="说明: DSC02165"/>
          <p:cNvPicPr>
            <a:picLocks noChangeAspect="1" noChangeArrowheads="1"/>
          </p:cNvPicPr>
          <p:nvPr/>
        </p:nvPicPr>
        <p:blipFill>
          <a:blip r:embed="rId3" cstate="print"/>
          <a:srcRect/>
          <a:stretch>
            <a:fillRect/>
          </a:stretch>
        </p:blipFill>
        <p:spPr bwMode="auto">
          <a:xfrm>
            <a:off x="4678045" y="1268095"/>
            <a:ext cx="4314825" cy="2876550"/>
          </a:xfrm>
          <a:prstGeom prst="rect">
            <a:avLst/>
          </a:prstGeom>
          <a:noFill/>
          <a:ln w="9525">
            <a:noFill/>
            <a:miter lim="800000"/>
            <a:headEnd/>
            <a:tailEnd/>
          </a:ln>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81915" y="-5715"/>
            <a:ext cx="9236075" cy="6869430"/>
          </a:xfrm>
          <a:prstGeom prst="rect">
            <a:avLst/>
          </a:prstGeom>
        </p:spPr>
      </p:pic>
      <p:sp>
        <p:nvSpPr>
          <p:cNvPr id="102402" name="Text Box 2"/>
          <p:cNvSpPr txBox="1">
            <a:spLocks noChangeArrowheads="1"/>
          </p:cNvSpPr>
          <p:nvPr/>
        </p:nvSpPr>
        <p:spPr bwMode="auto">
          <a:xfrm>
            <a:off x="736600" y="27305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十二、设备安装</a:t>
            </a:r>
            <a:endParaRPr lang="en-US" sz="2400" b="0">
              <a:solidFill>
                <a:srgbClr val="FFFFFF"/>
              </a:solidFill>
              <a:latin typeface="Times New Roman" panose="02020603050405020304" pitchFamily="18" charset="0"/>
              <a:ea typeface="黑体" panose="02010609060101010101" pitchFamily="2" charset="-122"/>
            </a:endParaRPr>
          </a:p>
        </p:txBody>
      </p:sp>
      <p:sp>
        <p:nvSpPr>
          <p:cNvPr id="102403"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L04	</a:t>
            </a:r>
            <a:r>
              <a:rPr lang="zh-CN" altLang="en-US" sz="2200" b="0">
                <a:solidFill>
                  <a:schemeClr val="tx1"/>
                </a:solidFill>
                <a:ea typeface="黑体" panose="02010609060101010101" pitchFamily="2" charset="-122"/>
              </a:rPr>
              <a:t>电器安装整体观感</a:t>
            </a:r>
            <a:endParaRPr lang="zh-CN" altLang="en-US" sz="2200" b="0">
              <a:solidFill>
                <a:schemeClr val="tx1"/>
              </a:solidFill>
              <a:ea typeface="黑体" panose="02010609060101010101" pitchFamily="2" charset="-122"/>
            </a:endParaRPr>
          </a:p>
        </p:txBody>
      </p:sp>
      <p:sp>
        <p:nvSpPr>
          <p:cNvPr id="102404" name="矩形 3"/>
          <p:cNvSpPr>
            <a:spLocks noChangeArrowheads="1"/>
          </p:cNvSpPr>
          <p:nvPr/>
        </p:nvSpPr>
        <p:spPr bwMode="auto">
          <a:xfrm>
            <a:off x="558800" y="4271963"/>
            <a:ext cx="8585200" cy="96837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空调、热水器、抽油烟机等家电设备，成品表面无划痕、无破损，能正常使用；</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电器安装时禁止在瓷砖</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石材面边角部位，避免崩边崩角，需采用玻璃钻头钻孔；</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电器安装时必须避开给水管线的位置</a:t>
            </a:r>
            <a:r>
              <a:rPr lang="en-US" altLang="zh-CN" sz="1400" b="0">
                <a:solidFill>
                  <a:srgbClr val="000000"/>
                </a:solidFill>
                <a:latin typeface="Times New Roman" panose="02020603050405020304" pitchFamily="18" charset="0"/>
                <a:ea typeface="仿宋" panose="02010609060101010101" pitchFamily="49" charset="-122"/>
              </a:rPr>
              <a:t>100mm</a:t>
            </a:r>
            <a:r>
              <a:rPr lang="zh-CN" altLang="en-US" sz="1400" b="0">
                <a:solidFill>
                  <a:srgbClr val="000000"/>
                </a:solidFill>
                <a:latin typeface="Times New Roman" panose="02020603050405020304" pitchFamily="18" charset="0"/>
                <a:ea typeface="仿宋" panose="02010609060101010101" pitchFamily="49" charset="-122"/>
              </a:rPr>
              <a:t>以上，避免破坏水管；</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AutoNum type="arabicPeriod"/>
              <a:tabLst>
                <a:tab pos="228600" algn="l"/>
              </a:tabLst>
            </a:pPr>
            <a:r>
              <a:rPr lang="zh-CN" altLang="en-US" sz="1400" b="0">
                <a:solidFill>
                  <a:srgbClr val="000000"/>
                </a:solidFill>
                <a:ea typeface="仿宋" panose="02010609060101010101" pitchFamily="49" charset="-122"/>
              </a:rPr>
              <a:t>电器安装后不要影响其他物品的正常功能使用。</a:t>
            </a:r>
            <a:endParaRPr lang="zh-CN" altLang="en-US" sz="1400" b="0">
              <a:solidFill>
                <a:srgbClr val="000000"/>
              </a:solidFill>
              <a:ea typeface="黑体" panose="02010609060101010101" pitchFamily="2" charset="-122"/>
            </a:endParaRPr>
          </a:p>
        </p:txBody>
      </p:sp>
      <p:pic>
        <p:nvPicPr>
          <p:cNvPr id="102405" name="图片 4"/>
          <p:cNvPicPr>
            <a:picLocks noChangeAspect="1" noChangeArrowheads="1"/>
          </p:cNvPicPr>
          <p:nvPr/>
        </p:nvPicPr>
        <p:blipFill>
          <a:blip r:embed="rId2" cstate="print"/>
          <a:srcRect/>
          <a:stretch>
            <a:fillRect/>
          </a:stretch>
        </p:blipFill>
        <p:spPr bwMode="auto">
          <a:xfrm>
            <a:off x="920433" y="1242695"/>
            <a:ext cx="2305050" cy="2879725"/>
          </a:xfrm>
          <a:prstGeom prst="rect">
            <a:avLst/>
          </a:prstGeom>
          <a:noFill/>
          <a:ln w="9525">
            <a:noFill/>
            <a:miter lim="800000"/>
            <a:headEnd/>
            <a:tailEnd/>
          </a:ln>
        </p:spPr>
      </p:pic>
      <p:pic>
        <p:nvPicPr>
          <p:cNvPr id="102406" name="图片 5"/>
          <p:cNvPicPr>
            <a:picLocks noChangeAspect="1" noChangeArrowheads="1"/>
          </p:cNvPicPr>
          <p:nvPr/>
        </p:nvPicPr>
        <p:blipFill>
          <a:blip r:embed="rId3" cstate="print"/>
          <a:srcRect/>
          <a:stretch>
            <a:fillRect/>
          </a:stretch>
        </p:blipFill>
        <p:spPr bwMode="auto">
          <a:xfrm>
            <a:off x="4242435" y="1242695"/>
            <a:ext cx="4319588" cy="2879725"/>
          </a:xfrm>
          <a:prstGeom prst="rect">
            <a:avLst/>
          </a:prstGeom>
          <a:noFill/>
          <a:ln w="9525">
            <a:noFill/>
            <a:miter lim="800000"/>
            <a:headEnd/>
            <a:tailEnd/>
          </a:ln>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92075" y="-5715"/>
            <a:ext cx="9236075" cy="6869430"/>
          </a:xfrm>
          <a:prstGeom prst="rect">
            <a:avLst/>
          </a:prstGeom>
        </p:spPr>
      </p:pic>
      <p:sp>
        <p:nvSpPr>
          <p:cNvPr id="103426" name="Text Box 2"/>
          <p:cNvSpPr txBox="1">
            <a:spLocks noChangeArrowheads="1"/>
          </p:cNvSpPr>
          <p:nvPr/>
        </p:nvSpPr>
        <p:spPr bwMode="auto">
          <a:xfrm>
            <a:off x="558800" y="3067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十二、设备安装</a:t>
            </a:r>
            <a:endParaRPr lang="en-US" sz="2400" b="0">
              <a:solidFill>
                <a:srgbClr val="FFFFFF"/>
              </a:solidFill>
              <a:latin typeface="Times New Roman" panose="02020603050405020304" pitchFamily="18" charset="0"/>
              <a:ea typeface="黑体" panose="02010609060101010101" pitchFamily="2" charset="-122"/>
            </a:endParaRPr>
          </a:p>
        </p:txBody>
      </p:sp>
      <p:sp>
        <p:nvSpPr>
          <p:cNvPr id="103427"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L05	</a:t>
            </a:r>
            <a:r>
              <a:rPr lang="zh-CN" altLang="en-US" sz="2200" b="0">
                <a:solidFill>
                  <a:schemeClr val="tx1"/>
                </a:solidFill>
                <a:ea typeface="黑体" panose="02010609060101010101" pitchFamily="2" charset="-122"/>
              </a:rPr>
              <a:t>给水安装</a:t>
            </a:r>
            <a:endParaRPr lang="zh-CN" altLang="en-US" sz="2200" b="0">
              <a:solidFill>
                <a:schemeClr val="tx1"/>
              </a:solidFill>
              <a:ea typeface="黑体" panose="02010609060101010101" pitchFamily="2" charset="-122"/>
            </a:endParaRPr>
          </a:p>
        </p:txBody>
      </p:sp>
      <p:sp>
        <p:nvSpPr>
          <p:cNvPr id="103428" name="矩形 3"/>
          <p:cNvSpPr>
            <a:spLocks noChangeArrowheads="1"/>
          </p:cNvSpPr>
          <p:nvPr/>
        </p:nvSpPr>
        <p:spPr bwMode="auto">
          <a:xfrm>
            <a:off x="558800" y="4271963"/>
            <a:ext cx="8585200" cy="95313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贴砖墙面时，给水管口宜高出抹灰面层</a:t>
            </a:r>
            <a:r>
              <a:rPr lang="en-US" altLang="zh-CN" sz="1400" b="0">
                <a:solidFill>
                  <a:srgbClr val="000000"/>
                </a:solidFill>
                <a:latin typeface="Times New Roman" panose="02020603050405020304" pitchFamily="18" charset="0"/>
                <a:ea typeface="仿宋" panose="02010609060101010101" pitchFamily="49" charset="-122"/>
              </a:rPr>
              <a:t>10mm</a:t>
            </a:r>
            <a:r>
              <a:rPr lang="zh-CN" altLang="en-US" sz="1400" b="0">
                <a:solidFill>
                  <a:srgbClr val="000000"/>
                </a:solidFill>
                <a:latin typeface="Times New Roman" panose="02020603050405020304" pitchFamily="18" charset="0"/>
                <a:ea typeface="仿宋" panose="02010609060101010101" pitchFamily="49" charset="-122"/>
              </a:rPr>
              <a:t>，给水口的丝口比瓷砖完成面低</a:t>
            </a:r>
            <a:r>
              <a:rPr lang="en-US" altLang="zh-CN" sz="1400" b="0">
                <a:solidFill>
                  <a:srgbClr val="000000"/>
                </a:solidFill>
                <a:latin typeface="Times New Roman" panose="02020603050405020304" pitchFamily="18" charset="0"/>
                <a:ea typeface="仿宋" panose="02010609060101010101" pitchFamily="49" charset="-122"/>
              </a:rPr>
              <a:t>0</a:t>
            </a:r>
            <a:r>
              <a:rPr lang="zh-CN" altLang="en-US" sz="1400" b="0">
                <a:solidFill>
                  <a:srgbClr val="000000"/>
                </a:solidFill>
                <a:latin typeface="Times New Roman" panose="02020603050405020304" pitchFamily="18" charset="0"/>
                <a:ea typeface="仿宋" panose="02010609060101010101" pitchFamily="49" charset="-122"/>
              </a:rPr>
              <a:t>～</a:t>
            </a:r>
            <a:r>
              <a:rPr lang="en-US" altLang="zh-CN" sz="1400" b="0">
                <a:solidFill>
                  <a:srgbClr val="000000"/>
                </a:solidFill>
                <a:latin typeface="Times New Roman" panose="02020603050405020304" pitchFamily="18" charset="0"/>
                <a:ea typeface="仿宋" panose="02010609060101010101" pitchFamily="49" charset="-122"/>
              </a:rPr>
              <a:t>5mm</a:t>
            </a:r>
            <a:r>
              <a:rPr lang="zh-CN" altLang="en-US" sz="1400" b="0">
                <a:solidFill>
                  <a:srgbClr val="000000"/>
                </a:solidFill>
                <a:latin typeface="Times New Roman" panose="02020603050405020304" pitchFamily="18" charset="0"/>
                <a:ea typeface="仿宋" panose="02010609060101010101" pitchFamily="49" charset="-122"/>
              </a:rPr>
              <a:t>，保证角阀、龙头安装后装饰盖板与墙面之间无缝；</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涂料墙面时，给水管口宜与抹灰面层齐平；</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严禁角阀补芯，防止补芯件渗漏。</a:t>
            </a:r>
            <a:endParaRPr lang="zh-CN" altLang="en-US" sz="1400" b="0">
              <a:solidFill>
                <a:srgbClr val="000000"/>
              </a:solidFill>
              <a:ea typeface="黑体" panose="02010609060101010101" pitchFamily="2" charset="-122"/>
            </a:endParaRPr>
          </a:p>
        </p:txBody>
      </p:sp>
      <p:pic>
        <p:nvPicPr>
          <p:cNvPr id="103429" name="图片 4"/>
          <p:cNvPicPr>
            <a:picLocks noChangeAspect="1" noChangeArrowheads="1"/>
          </p:cNvPicPr>
          <p:nvPr/>
        </p:nvPicPr>
        <p:blipFill>
          <a:blip r:embed="rId2" cstate="print"/>
          <a:srcRect/>
          <a:stretch>
            <a:fillRect/>
          </a:stretch>
        </p:blipFill>
        <p:spPr bwMode="auto">
          <a:xfrm>
            <a:off x="558800" y="1031240"/>
            <a:ext cx="4319588" cy="2879725"/>
          </a:xfrm>
          <a:prstGeom prst="rect">
            <a:avLst/>
          </a:prstGeom>
          <a:noFill/>
          <a:ln w="9525">
            <a:noFill/>
            <a:miter lim="800000"/>
            <a:headEnd/>
            <a:tailEnd/>
          </a:ln>
        </p:spPr>
      </p:pic>
      <p:pic>
        <p:nvPicPr>
          <p:cNvPr id="103430" name="图片 5"/>
          <p:cNvPicPr>
            <a:picLocks noChangeAspect="1" noChangeArrowheads="1"/>
          </p:cNvPicPr>
          <p:nvPr/>
        </p:nvPicPr>
        <p:blipFill>
          <a:blip r:embed="rId3" cstate="print"/>
          <a:srcRect/>
          <a:stretch>
            <a:fillRect/>
          </a:stretch>
        </p:blipFill>
        <p:spPr bwMode="auto">
          <a:xfrm>
            <a:off x="4765358" y="1031240"/>
            <a:ext cx="4319587" cy="2879725"/>
          </a:xfrm>
          <a:prstGeom prst="rect">
            <a:avLst/>
          </a:prstGeom>
          <a:noFill/>
          <a:ln w="9525">
            <a:noFill/>
            <a:miter lim="800000"/>
            <a:headEnd/>
            <a:tailEnd/>
          </a:ln>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81915" y="-5715"/>
            <a:ext cx="9236075" cy="6869430"/>
          </a:xfrm>
          <a:prstGeom prst="rect">
            <a:avLst/>
          </a:prstGeom>
        </p:spPr>
      </p:pic>
      <p:sp>
        <p:nvSpPr>
          <p:cNvPr id="104450" name="Text Box 2"/>
          <p:cNvSpPr txBox="1">
            <a:spLocks noChangeArrowheads="1"/>
          </p:cNvSpPr>
          <p:nvPr/>
        </p:nvSpPr>
        <p:spPr bwMode="auto">
          <a:xfrm>
            <a:off x="558800" y="24765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十二、设备安装</a:t>
            </a:r>
            <a:endParaRPr lang="en-US" sz="2400" b="0">
              <a:solidFill>
                <a:srgbClr val="FFFFFF"/>
              </a:solidFill>
              <a:latin typeface="Times New Roman" panose="02020603050405020304" pitchFamily="18" charset="0"/>
              <a:ea typeface="黑体" panose="02010609060101010101" pitchFamily="2" charset="-122"/>
            </a:endParaRPr>
          </a:p>
        </p:txBody>
      </p:sp>
      <p:sp>
        <p:nvSpPr>
          <p:cNvPr id="104451"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L06	</a:t>
            </a:r>
            <a:r>
              <a:rPr lang="zh-CN" altLang="en-US" sz="2200" b="0">
                <a:solidFill>
                  <a:schemeClr val="tx1"/>
                </a:solidFill>
                <a:ea typeface="黑体" panose="02010609060101010101" pitchFamily="2" charset="-122"/>
              </a:rPr>
              <a:t>下水安装</a:t>
            </a:r>
            <a:endParaRPr lang="zh-CN" altLang="en-US" sz="2200" b="0">
              <a:solidFill>
                <a:schemeClr val="tx1"/>
              </a:solidFill>
              <a:ea typeface="黑体" panose="02010609060101010101" pitchFamily="2" charset="-122"/>
            </a:endParaRPr>
          </a:p>
        </p:txBody>
      </p:sp>
      <p:sp>
        <p:nvSpPr>
          <p:cNvPr id="104452" name="矩形 3"/>
          <p:cNvSpPr>
            <a:spLocks noChangeArrowheads="1"/>
          </p:cNvSpPr>
          <p:nvPr/>
        </p:nvSpPr>
        <p:spPr bwMode="auto">
          <a:xfrm>
            <a:off x="558800" y="4271963"/>
            <a:ext cx="8585200" cy="75565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台盆下水安装整洁规范；</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严禁下水采用软管材料，台盆下水与预留排水支管连接处应封闭；</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预留排水支管宜穿越柜体底板进入柜体。</a:t>
            </a:r>
            <a:endParaRPr lang="zh-CN" altLang="en-US" sz="1400" b="0">
              <a:solidFill>
                <a:srgbClr val="000000"/>
              </a:solidFill>
              <a:ea typeface="黑体" panose="02010609060101010101" pitchFamily="2" charset="-122"/>
            </a:endParaRPr>
          </a:p>
        </p:txBody>
      </p:sp>
      <p:pic>
        <p:nvPicPr>
          <p:cNvPr id="104453" name="图片 4"/>
          <p:cNvPicPr>
            <a:picLocks noChangeAspect="1" noChangeArrowheads="1"/>
          </p:cNvPicPr>
          <p:nvPr/>
        </p:nvPicPr>
        <p:blipFill>
          <a:blip r:embed="rId2" cstate="print"/>
          <a:srcRect/>
          <a:stretch>
            <a:fillRect/>
          </a:stretch>
        </p:blipFill>
        <p:spPr bwMode="auto">
          <a:xfrm>
            <a:off x="558800" y="1158240"/>
            <a:ext cx="4319588" cy="2879725"/>
          </a:xfrm>
          <a:prstGeom prst="rect">
            <a:avLst/>
          </a:prstGeom>
          <a:noFill/>
          <a:ln w="9525">
            <a:noFill/>
            <a:miter lim="800000"/>
            <a:headEnd/>
            <a:tailEnd/>
          </a:ln>
        </p:spPr>
      </p:pic>
      <p:pic>
        <p:nvPicPr>
          <p:cNvPr id="104454" name="图片 5"/>
          <p:cNvPicPr>
            <a:picLocks noChangeAspect="1" noChangeArrowheads="1"/>
          </p:cNvPicPr>
          <p:nvPr/>
        </p:nvPicPr>
        <p:blipFill>
          <a:blip r:embed="rId3" cstate="print"/>
          <a:srcRect/>
          <a:stretch>
            <a:fillRect/>
          </a:stretch>
        </p:blipFill>
        <p:spPr bwMode="auto">
          <a:xfrm>
            <a:off x="4824413" y="1158240"/>
            <a:ext cx="4319587" cy="2879725"/>
          </a:xfrm>
          <a:prstGeom prst="rect">
            <a:avLst/>
          </a:prstGeom>
          <a:noFill/>
          <a:ln w="9525">
            <a:noFill/>
            <a:miter lim="800000"/>
            <a:headEnd/>
            <a:tailEnd/>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20320" y="-5715"/>
            <a:ext cx="9185275" cy="6869430"/>
          </a:xfrm>
          <a:prstGeom prst="rect">
            <a:avLst/>
          </a:prstGeom>
        </p:spPr>
      </p:pic>
      <p:sp>
        <p:nvSpPr>
          <p:cNvPr id="17410" name="Text Box 2"/>
          <p:cNvSpPr txBox="1">
            <a:spLocks noChangeArrowheads="1"/>
          </p:cNvSpPr>
          <p:nvPr/>
        </p:nvSpPr>
        <p:spPr bwMode="auto">
          <a:xfrm>
            <a:off x="8129588" y="2590800"/>
            <a:ext cx="363537" cy="1516063"/>
          </a:xfrm>
          <a:prstGeom prst="rect">
            <a:avLst/>
          </a:prstGeom>
          <a:noFill/>
          <a:ln w="38100">
            <a:solidFill>
              <a:schemeClr val="tx1"/>
            </a:solidFill>
            <a:miter lim="800000"/>
          </a:ln>
          <a:effectLst/>
        </p:spPr>
        <p:txBody>
          <a:bodyPr vert="eaVert" wrap="none" lIns="56108" tIns="28054" rIns="56108" bIns="28054">
            <a:spAutoFit/>
          </a:bodyPr>
          <a:lstStyle/>
          <a:p>
            <a:pPr algn="l" defTabSz="560070"/>
            <a:r>
              <a:rPr lang="zh-CN" altLang="en-US" sz="1600">
                <a:solidFill>
                  <a:srgbClr val="FF0000"/>
                </a:solidFill>
                <a:latin typeface="全真古印體" pitchFamily="1" charset="-120"/>
              </a:rPr>
              <a:t>强弱电工程</a:t>
            </a:r>
            <a:r>
              <a:rPr lang="zh-TW" altLang="en-US" sz="1600">
                <a:solidFill>
                  <a:srgbClr val="FF0000"/>
                </a:solidFill>
                <a:latin typeface="DFKai-SB" panose="03000509000000000000" pitchFamily="1" charset="-120"/>
                <a:ea typeface="DFKai-SB" panose="03000509000000000000" pitchFamily="1" charset="-120"/>
              </a:rPr>
              <a:t>品</a:t>
            </a:r>
            <a:r>
              <a:rPr lang="zh-CN" altLang="en-US" sz="1600">
                <a:solidFill>
                  <a:srgbClr val="FF0000"/>
                </a:solidFill>
                <a:latin typeface="DFKai-SB" panose="03000509000000000000" pitchFamily="1" charset="-120"/>
                <a:ea typeface="DFKai-SB" panose="03000509000000000000" pitchFamily="1" charset="-120"/>
              </a:rPr>
              <a:t>质</a:t>
            </a:r>
            <a:endParaRPr lang="zh-CN" altLang="en-US" sz="1600">
              <a:solidFill>
                <a:srgbClr val="FF0000"/>
              </a:solidFill>
              <a:latin typeface="DFKai-SB" panose="03000509000000000000" pitchFamily="1" charset="-120"/>
              <a:ea typeface="DFKai-SB" panose="03000509000000000000" pitchFamily="1" charset="-120"/>
            </a:endParaRPr>
          </a:p>
        </p:txBody>
      </p:sp>
      <p:sp>
        <p:nvSpPr>
          <p:cNvPr id="17411" name="Text Box 3"/>
          <p:cNvSpPr txBox="1">
            <a:spLocks noChangeArrowheads="1"/>
          </p:cNvSpPr>
          <p:nvPr/>
        </p:nvSpPr>
        <p:spPr bwMode="auto">
          <a:xfrm>
            <a:off x="904875" y="446088"/>
            <a:ext cx="776288" cy="288925"/>
          </a:xfrm>
          <a:prstGeom prst="rect">
            <a:avLst/>
          </a:prstGeom>
          <a:noFill/>
          <a:ln w="19050">
            <a:solidFill>
              <a:schemeClr val="tx1"/>
            </a:solidFill>
            <a:miter lim="800000"/>
          </a:ln>
          <a:effectLst/>
        </p:spPr>
        <p:txBody>
          <a:bodyPr wrap="none" lIns="56108" tIns="28054" rIns="56108" bIns="28054">
            <a:spAutoFit/>
          </a:bodyPr>
          <a:lstStyle/>
          <a:p>
            <a:pPr algn="l" defTabSz="560070"/>
            <a:r>
              <a:rPr lang="zh-CN" altLang="en-US" sz="1400">
                <a:solidFill>
                  <a:schemeClr val="tx1"/>
                </a:solidFill>
                <a:latin typeface="全真古印體" pitchFamily="1" charset="-120"/>
              </a:rPr>
              <a:t>施工计划</a:t>
            </a:r>
            <a:endParaRPr lang="zh-TW" altLang="en-US" sz="1400" b="0">
              <a:solidFill>
                <a:schemeClr val="tx1"/>
              </a:solidFill>
              <a:latin typeface="全真古印體" pitchFamily="1" charset="-120"/>
            </a:endParaRPr>
          </a:p>
        </p:txBody>
      </p:sp>
      <p:sp>
        <p:nvSpPr>
          <p:cNvPr id="17412" name="Text Box 4"/>
          <p:cNvSpPr txBox="1">
            <a:spLocks noChangeArrowheads="1"/>
          </p:cNvSpPr>
          <p:nvPr/>
        </p:nvSpPr>
        <p:spPr bwMode="auto">
          <a:xfrm>
            <a:off x="3235325" y="381000"/>
            <a:ext cx="777875" cy="288925"/>
          </a:xfrm>
          <a:prstGeom prst="rect">
            <a:avLst/>
          </a:prstGeom>
          <a:noFill/>
          <a:ln w="19050">
            <a:solidFill>
              <a:schemeClr val="tx1"/>
            </a:solidFill>
            <a:miter lim="800000"/>
          </a:ln>
          <a:effectLst/>
        </p:spPr>
        <p:txBody>
          <a:bodyPr wrap="none" lIns="56108" tIns="28054" rIns="56108" bIns="28054">
            <a:spAutoFit/>
          </a:bodyPr>
          <a:lstStyle/>
          <a:p>
            <a:pPr algn="l" defTabSz="560070"/>
            <a:r>
              <a:rPr lang="zh-CN" altLang="en-US" sz="1400">
                <a:solidFill>
                  <a:schemeClr val="tx1"/>
                </a:solidFill>
                <a:latin typeface="全真古印體" pitchFamily="1" charset="-120"/>
              </a:rPr>
              <a:t>材料进场</a:t>
            </a:r>
            <a:endParaRPr lang="zh-TW" altLang="en-US" sz="1400" b="0">
              <a:solidFill>
                <a:schemeClr val="tx1"/>
              </a:solidFill>
              <a:latin typeface="全真古印體" pitchFamily="1" charset="-120"/>
            </a:endParaRPr>
          </a:p>
        </p:txBody>
      </p:sp>
      <p:sp>
        <p:nvSpPr>
          <p:cNvPr id="17413" name="Text Box 5"/>
          <p:cNvSpPr txBox="1">
            <a:spLocks noChangeArrowheads="1"/>
          </p:cNvSpPr>
          <p:nvPr/>
        </p:nvSpPr>
        <p:spPr bwMode="auto">
          <a:xfrm>
            <a:off x="5416550" y="381000"/>
            <a:ext cx="1104900" cy="288925"/>
          </a:xfrm>
          <a:prstGeom prst="rect">
            <a:avLst/>
          </a:prstGeom>
          <a:noFill/>
          <a:ln w="19050">
            <a:solidFill>
              <a:schemeClr val="tx1"/>
            </a:solidFill>
            <a:miter lim="800000"/>
          </a:ln>
          <a:effectLst/>
        </p:spPr>
        <p:txBody>
          <a:bodyPr wrap="none" lIns="56108" tIns="28054" rIns="56108" bIns="28054">
            <a:spAutoFit/>
          </a:bodyPr>
          <a:lstStyle/>
          <a:p>
            <a:pPr algn="l" defTabSz="560070"/>
            <a:r>
              <a:rPr lang="zh-CN" altLang="en-US" sz="1400">
                <a:solidFill>
                  <a:schemeClr val="tx1"/>
                </a:solidFill>
                <a:latin typeface="全真古印體" pitchFamily="1" charset="-120"/>
              </a:rPr>
              <a:t>弱电设备安装</a:t>
            </a:r>
            <a:endParaRPr lang="zh-CN" altLang="en-US" sz="1400">
              <a:solidFill>
                <a:schemeClr val="tx1"/>
              </a:solidFill>
              <a:latin typeface="全真古印體" pitchFamily="1" charset="-120"/>
            </a:endParaRPr>
          </a:p>
        </p:txBody>
      </p:sp>
      <p:sp>
        <p:nvSpPr>
          <p:cNvPr id="17414" name="Text Box 6"/>
          <p:cNvSpPr txBox="1">
            <a:spLocks noChangeArrowheads="1"/>
          </p:cNvSpPr>
          <p:nvPr/>
        </p:nvSpPr>
        <p:spPr bwMode="auto">
          <a:xfrm>
            <a:off x="749300" y="5859463"/>
            <a:ext cx="874713" cy="287337"/>
          </a:xfrm>
          <a:prstGeom prst="rect">
            <a:avLst/>
          </a:prstGeom>
          <a:noFill/>
          <a:ln w="19050">
            <a:solidFill>
              <a:schemeClr val="tx1"/>
            </a:solidFill>
            <a:miter lim="800000"/>
          </a:ln>
          <a:effectLst/>
        </p:spPr>
        <p:txBody>
          <a:bodyPr lIns="56108" tIns="28054" rIns="56108" bIns="28054">
            <a:spAutoFit/>
          </a:bodyPr>
          <a:lstStyle/>
          <a:p>
            <a:pPr algn="l" defTabSz="560070"/>
            <a:r>
              <a:rPr lang="zh-CN" altLang="en-US" sz="1400">
                <a:solidFill>
                  <a:schemeClr val="tx1"/>
                </a:solidFill>
                <a:latin typeface="全真古印體" pitchFamily="1" charset="-120"/>
              </a:rPr>
              <a:t>管线铺设</a:t>
            </a:r>
            <a:endParaRPr lang="zh-CN" altLang="en-US" sz="1400" b="0">
              <a:solidFill>
                <a:schemeClr val="tx1"/>
              </a:solidFill>
              <a:latin typeface="全真古印體" pitchFamily="1" charset="-120"/>
            </a:endParaRPr>
          </a:p>
        </p:txBody>
      </p:sp>
      <p:sp>
        <p:nvSpPr>
          <p:cNvPr id="17415" name="Text Box 7"/>
          <p:cNvSpPr txBox="1">
            <a:spLocks noChangeArrowheads="1"/>
          </p:cNvSpPr>
          <p:nvPr/>
        </p:nvSpPr>
        <p:spPr bwMode="auto">
          <a:xfrm>
            <a:off x="2916238" y="5949950"/>
            <a:ext cx="969962" cy="287338"/>
          </a:xfrm>
          <a:prstGeom prst="rect">
            <a:avLst/>
          </a:prstGeom>
          <a:noFill/>
          <a:ln w="19050">
            <a:solidFill>
              <a:schemeClr val="tx1"/>
            </a:solidFill>
            <a:miter lim="800000"/>
          </a:ln>
          <a:effectLst/>
        </p:spPr>
        <p:txBody>
          <a:bodyPr lIns="56108" tIns="28054" rIns="56108" bIns="28054">
            <a:spAutoFit/>
          </a:bodyPr>
          <a:lstStyle/>
          <a:p>
            <a:pPr algn="l" defTabSz="560070"/>
            <a:r>
              <a:rPr lang="zh-CN" altLang="en-US" sz="1400">
                <a:solidFill>
                  <a:schemeClr val="tx1"/>
                </a:solidFill>
                <a:latin typeface="全真古印體" pitchFamily="1" charset="-120"/>
              </a:rPr>
              <a:t>隐蔽测试</a:t>
            </a:r>
            <a:endParaRPr lang="zh-CN" altLang="en-US" sz="1400">
              <a:solidFill>
                <a:schemeClr val="tx1"/>
              </a:solidFill>
              <a:latin typeface="全真古印體" pitchFamily="1" charset="-120"/>
            </a:endParaRPr>
          </a:p>
        </p:txBody>
      </p:sp>
      <p:sp>
        <p:nvSpPr>
          <p:cNvPr id="17416" name="Text Box 8"/>
          <p:cNvSpPr txBox="1">
            <a:spLocks noChangeArrowheads="1"/>
          </p:cNvSpPr>
          <p:nvPr/>
        </p:nvSpPr>
        <p:spPr bwMode="auto">
          <a:xfrm>
            <a:off x="5346700" y="5867400"/>
            <a:ext cx="842963" cy="288925"/>
          </a:xfrm>
          <a:prstGeom prst="rect">
            <a:avLst/>
          </a:prstGeom>
          <a:noFill/>
          <a:ln w="19050">
            <a:solidFill>
              <a:schemeClr val="tx1"/>
            </a:solidFill>
            <a:miter lim="800000"/>
          </a:ln>
          <a:effectLst/>
        </p:spPr>
        <p:txBody>
          <a:bodyPr lIns="56108" tIns="28054" rIns="56108" bIns="28054">
            <a:spAutoFit/>
          </a:bodyPr>
          <a:lstStyle/>
          <a:p>
            <a:pPr algn="l" defTabSz="560070"/>
            <a:r>
              <a:rPr lang="zh-CN" altLang="en-US" sz="1400">
                <a:solidFill>
                  <a:schemeClr val="tx1"/>
                </a:solidFill>
                <a:latin typeface="全真古印體" pitchFamily="1" charset="-120"/>
              </a:rPr>
              <a:t>电气安装</a:t>
            </a:r>
            <a:endParaRPr lang="zh-CN" altLang="en-US" sz="1400">
              <a:solidFill>
                <a:schemeClr val="tx1"/>
              </a:solidFill>
              <a:latin typeface="全真古印體" pitchFamily="1" charset="-120"/>
            </a:endParaRPr>
          </a:p>
        </p:txBody>
      </p:sp>
      <p:sp>
        <p:nvSpPr>
          <p:cNvPr id="17417" name="Text Box 9"/>
          <p:cNvSpPr txBox="1">
            <a:spLocks noChangeArrowheads="1"/>
          </p:cNvSpPr>
          <p:nvPr/>
        </p:nvSpPr>
        <p:spPr bwMode="auto">
          <a:xfrm>
            <a:off x="877888" y="1268413"/>
            <a:ext cx="925512" cy="544512"/>
          </a:xfrm>
          <a:prstGeom prst="rect">
            <a:avLst/>
          </a:prstGeom>
          <a:noFill/>
          <a:ln w="9525">
            <a:noFill/>
            <a:miter lim="800000"/>
          </a:ln>
          <a:effectLst/>
        </p:spPr>
        <p:txBody>
          <a:bodyPr lIns="56108" tIns="28054" rIns="56108" bIns="28054">
            <a:spAutoFit/>
          </a:bodyPr>
          <a:lstStyle/>
          <a:p>
            <a:pPr algn="l" defTabSz="560070"/>
            <a:r>
              <a:rPr lang="zh-CN" altLang="en-US" sz="1600" b="0">
                <a:solidFill>
                  <a:schemeClr val="tx1"/>
                </a:solidFill>
                <a:latin typeface="全真古印體" pitchFamily="1" charset="-120"/>
              </a:rPr>
              <a:t>检查路径</a:t>
            </a:r>
            <a:endParaRPr lang="zh-CN" altLang="en-US" sz="1600" b="0">
              <a:solidFill>
                <a:schemeClr val="tx1"/>
              </a:solidFill>
            </a:endParaRPr>
          </a:p>
          <a:p>
            <a:pPr algn="l" defTabSz="560070"/>
            <a:r>
              <a:rPr lang="zh-CN" altLang="en-US" sz="1600" b="0">
                <a:solidFill>
                  <a:schemeClr val="tx1"/>
                </a:solidFill>
                <a:latin typeface="全真古印體" pitchFamily="1" charset="-120"/>
              </a:rPr>
              <a:t>可行性</a:t>
            </a:r>
            <a:endParaRPr lang="zh-TW" altLang="en-US" sz="1600" b="0">
              <a:solidFill>
                <a:schemeClr val="tx1"/>
              </a:solidFill>
              <a:latin typeface="全真古印體" pitchFamily="1" charset="-120"/>
            </a:endParaRPr>
          </a:p>
        </p:txBody>
      </p:sp>
      <p:sp>
        <p:nvSpPr>
          <p:cNvPr id="17418" name="Text Box 10"/>
          <p:cNvSpPr txBox="1">
            <a:spLocks noChangeArrowheads="1"/>
          </p:cNvSpPr>
          <p:nvPr/>
        </p:nvSpPr>
        <p:spPr bwMode="auto">
          <a:xfrm>
            <a:off x="1955800" y="1673225"/>
            <a:ext cx="922338"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施工中碰</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到个别问题</a:t>
            </a:r>
            <a:endParaRPr lang="zh-TW" altLang="en-US" sz="1400" b="0">
              <a:solidFill>
                <a:schemeClr val="tx1"/>
              </a:solidFill>
              <a:latin typeface="全真古印體" pitchFamily="1" charset="-120"/>
            </a:endParaRPr>
          </a:p>
        </p:txBody>
      </p:sp>
      <p:sp>
        <p:nvSpPr>
          <p:cNvPr id="17419" name="Text Box 11"/>
          <p:cNvSpPr txBox="1">
            <a:spLocks noChangeArrowheads="1"/>
          </p:cNvSpPr>
          <p:nvPr/>
        </p:nvSpPr>
        <p:spPr bwMode="auto">
          <a:xfrm>
            <a:off x="3024188" y="1295400"/>
            <a:ext cx="760412" cy="26987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防火措施</a:t>
            </a:r>
            <a:endParaRPr lang="zh-CN" altLang="en-US" sz="1400" b="0">
              <a:solidFill>
                <a:schemeClr val="tx1"/>
              </a:solidFill>
              <a:latin typeface="全真古印體" pitchFamily="1" charset="-120"/>
            </a:endParaRPr>
          </a:p>
        </p:txBody>
      </p:sp>
      <p:sp>
        <p:nvSpPr>
          <p:cNvPr id="17420" name="Text Box 12"/>
          <p:cNvSpPr txBox="1">
            <a:spLocks noChangeArrowheads="1"/>
          </p:cNvSpPr>
          <p:nvPr/>
        </p:nvSpPr>
        <p:spPr bwMode="auto">
          <a:xfrm>
            <a:off x="3305175" y="1752600"/>
            <a:ext cx="431800"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防盗</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措施</a:t>
            </a:r>
            <a:endParaRPr lang="zh-CN" altLang="en-US" sz="1400" b="0">
              <a:solidFill>
                <a:schemeClr val="tx1"/>
              </a:solidFill>
              <a:latin typeface="全真古印體" pitchFamily="1" charset="-120"/>
            </a:endParaRPr>
          </a:p>
        </p:txBody>
      </p:sp>
      <p:sp>
        <p:nvSpPr>
          <p:cNvPr id="17421" name="Text Box 13"/>
          <p:cNvSpPr txBox="1">
            <a:spLocks noChangeArrowheads="1"/>
          </p:cNvSpPr>
          <p:nvPr/>
        </p:nvSpPr>
        <p:spPr bwMode="auto">
          <a:xfrm>
            <a:off x="3659188" y="954088"/>
            <a:ext cx="1087437" cy="26987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存放位置规划</a:t>
            </a:r>
            <a:endParaRPr lang="zh-CN" altLang="en-US" sz="1400" b="0">
              <a:solidFill>
                <a:schemeClr val="tx1"/>
              </a:solidFill>
              <a:latin typeface="全真古印體" pitchFamily="1" charset="-120"/>
            </a:endParaRPr>
          </a:p>
        </p:txBody>
      </p:sp>
      <p:sp>
        <p:nvSpPr>
          <p:cNvPr id="17422" name="Text Box 14"/>
          <p:cNvSpPr txBox="1">
            <a:spLocks noChangeArrowheads="1"/>
          </p:cNvSpPr>
          <p:nvPr/>
        </p:nvSpPr>
        <p:spPr bwMode="auto">
          <a:xfrm>
            <a:off x="4114800" y="2033588"/>
            <a:ext cx="595313"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产品合</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格证等</a:t>
            </a:r>
            <a:endParaRPr lang="zh-CN" altLang="en-US" sz="1400" b="0">
              <a:solidFill>
                <a:schemeClr val="tx1"/>
              </a:solidFill>
              <a:latin typeface="全真古印體" pitchFamily="1" charset="-120"/>
            </a:endParaRPr>
          </a:p>
        </p:txBody>
      </p:sp>
      <p:sp>
        <p:nvSpPr>
          <p:cNvPr id="17423" name="Text Box 15"/>
          <p:cNvSpPr txBox="1">
            <a:spLocks noChangeArrowheads="1"/>
          </p:cNvSpPr>
          <p:nvPr/>
        </p:nvSpPr>
        <p:spPr bwMode="auto">
          <a:xfrm>
            <a:off x="5611813" y="1493838"/>
            <a:ext cx="593725"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弱电终</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端安装</a:t>
            </a:r>
            <a:endParaRPr lang="zh-TW" altLang="en-US" sz="1400" b="0">
              <a:solidFill>
                <a:schemeClr val="tx1"/>
              </a:solidFill>
              <a:latin typeface="全真古印體" pitchFamily="1" charset="-120"/>
            </a:endParaRPr>
          </a:p>
        </p:txBody>
      </p:sp>
      <p:sp>
        <p:nvSpPr>
          <p:cNvPr id="17424" name="Text Box 16"/>
          <p:cNvSpPr txBox="1">
            <a:spLocks noChangeArrowheads="1"/>
          </p:cNvSpPr>
          <p:nvPr/>
        </p:nvSpPr>
        <p:spPr bwMode="auto">
          <a:xfrm>
            <a:off x="6526213" y="2033588"/>
            <a:ext cx="595312"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弱电系</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统调试</a:t>
            </a:r>
            <a:endParaRPr lang="zh-CN" altLang="en-US" sz="1400" b="0">
              <a:solidFill>
                <a:schemeClr val="tx1"/>
              </a:solidFill>
              <a:latin typeface="全真古印體" pitchFamily="1" charset="-120"/>
            </a:endParaRPr>
          </a:p>
        </p:txBody>
      </p:sp>
      <p:sp>
        <p:nvSpPr>
          <p:cNvPr id="17425" name="Text Box 17"/>
          <p:cNvSpPr txBox="1">
            <a:spLocks noChangeArrowheads="1"/>
          </p:cNvSpPr>
          <p:nvPr/>
        </p:nvSpPr>
        <p:spPr bwMode="auto">
          <a:xfrm>
            <a:off x="1624013" y="5094288"/>
            <a:ext cx="430212"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放线</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定位</a:t>
            </a:r>
            <a:endParaRPr lang="zh-TW" altLang="en-US" sz="1400" b="0">
              <a:solidFill>
                <a:schemeClr val="tx1"/>
              </a:solidFill>
              <a:latin typeface="全真古印體" pitchFamily="1" charset="-120"/>
            </a:endParaRPr>
          </a:p>
        </p:txBody>
      </p:sp>
      <p:sp>
        <p:nvSpPr>
          <p:cNvPr id="17426" name="Text Box 18"/>
          <p:cNvSpPr txBox="1">
            <a:spLocks noChangeArrowheads="1"/>
          </p:cNvSpPr>
          <p:nvPr/>
        </p:nvSpPr>
        <p:spPr bwMode="auto">
          <a:xfrm>
            <a:off x="1041400" y="4598988"/>
            <a:ext cx="854075" cy="269875"/>
          </a:xfrm>
          <a:prstGeom prst="rect">
            <a:avLst/>
          </a:prstGeom>
          <a:noFill/>
          <a:ln w="9525">
            <a:noFill/>
            <a:miter lim="800000"/>
          </a:ln>
          <a:effectLst/>
        </p:spPr>
        <p:txBody>
          <a:bodyPr lIns="56108" tIns="28054" rIns="56108" bIns="28054">
            <a:spAutoFit/>
          </a:bodyPr>
          <a:lstStyle/>
          <a:p>
            <a:pPr algn="l" defTabSz="560070"/>
            <a:r>
              <a:rPr lang="zh-CN" altLang="en-US" sz="1400" b="0">
                <a:solidFill>
                  <a:schemeClr val="tx1"/>
                </a:solidFill>
                <a:latin typeface="全真古印體" pitchFamily="1" charset="-120"/>
              </a:rPr>
              <a:t>开槽布管</a:t>
            </a:r>
            <a:endParaRPr lang="zh-TW" altLang="en-US" sz="1400" b="0">
              <a:solidFill>
                <a:schemeClr val="tx1"/>
              </a:solidFill>
              <a:latin typeface="全真古印體" pitchFamily="1" charset="-120"/>
            </a:endParaRPr>
          </a:p>
        </p:txBody>
      </p:sp>
      <p:sp>
        <p:nvSpPr>
          <p:cNvPr id="17427" name="Text Box 19"/>
          <p:cNvSpPr txBox="1">
            <a:spLocks noChangeArrowheads="1"/>
          </p:cNvSpPr>
          <p:nvPr/>
        </p:nvSpPr>
        <p:spPr bwMode="auto">
          <a:xfrm>
            <a:off x="703263" y="4953000"/>
            <a:ext cx="220662" cy="482600"/>
          </a:xfrm>
          <a:prstGeom prst="rect">
            <a:avLst/>
          </a:prstGeom>
          <a:noFill/>
          <a:ln w="9525">
            <a:noFill/>
            <a:miter lim="800000"/>
          </a:ln>
          <a:effectLst/>
        </p:spPr>
        <p:txBody>
          <a:bodyPr wrap="none" lIns="56108" tIns="28054" rIns="56108" bIns="28054">
            <a:spAutoFit/>
          </a:bodyPr>
          <a:lstStyle/>
          <a:p>
            <a:pPr algn="l" defTabSz="560070"/>
            <a:endParaRPr lang="zh-CN" altLang="en-US" sz="1400" b="0">
              <a:solidFill>
                <a:schemeClr val="tx1"/>
              </a:solidFill>
              <a:latin typeface="全真古印體" pitchFamily="1" charset="-120"/>
            </a:endParaRPr>
          </a:p>
          <a:p>
            <a:pPr algn="l" defTabSz="560070"/>
            <a:endParaRPr lang="zh-TW" altLang="en-US" sz="1400" b="0">
              <a:solidFill>
                <a:schemeClr val="tx1"/>
              </a:solidFill>
              <a:latin typeface="全真古印體" pitchFamily="1" charset="-120"/>
              <a:ea typeface="全真古印體" pitchFamily="1" charset="-120"/>
            </a:endParaRPr>
          </a:p>
        </p:txBody>
      </p:sp>
      <p:sp>
        <p:nvSpPr>
          <p:cNvPr id="17428" name="Text Box 20"/>
          <p:cNvSpPr txBox="1">
            <a:spLocks noChangeArrowheads="1"/>
          </p:cNvSpPr>
          <p:nvPr/>
        </p:nvSpPr>
        <p:spPr bwMode="auto">
          <a:xfrm>
            <a:off x="1997075" y="4329113"/>
            <a:ext cx="431800"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管路</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固定</a:t>
            </a:r>
            <a:endParaRPr lang="zh-CN" altLang="en-US" sz="1400" b="0">
              <a:solidFill>
                <a:schemeClr val="tx1"/>
              </a:solidFill>
              <a:latin typeface="全真古印體" pitchFamily="1" charset="-120"/>
            </a:endParaRPr>
          </a:p>
        </p:txBody>
      </p:sp>
      <p:sp>
        <p:nvSpPr>
          <p:cNvPr id="17429" name="Text Box 21"/>
          <p:cNvSpPr txBox="1">
            <a:spLocks noChangeArrowheads="1"/>
          </p:cNvSpPr>
          <p:nvPr/>
        </p:nvSpPr>
        <p:spPr bwMode="auto">
          <a:xfrm>
            <a:off x="3327400" y="4284663"/>
            <a:ext cx="663575" cy="757237"/>
          </a:xfrm>
          <a:prstGeom prst="rect">
            <a:avLst/>
          </a:prstGeom>
          <a:noFill/>
          <a:ln w="9525">
            <a:noFill/>
            <a:miter lim="800000"/>
          </a:ln>
          <a:effectLst/>
        </p:spPr>
        <p:txBody>
          <a:bodyPr wrap="none" lIns="56108" tIns="28054" rIns="56108" bIns="28054">
            <a:spAutoFit/>
          </a:bodyPr>
          <a:lstStyle/>
          <a:p>
            <a:pPr algn="l" defTabSz="560070"/>
            <a:r>
              <a:rPr lang="zh-CN" altLang="en-US" sz="1600" b="0">
                <a:solidFill>
                  <a:schemeClr val="tx1"/>
                </a:solidFill>
                <a:latin typeface="全真古印體" pitchFamily="1" charset="-120"/>
              </a:rPr>
              <a:t>排水通</a:t>
            </a:r>
            <a:endParaRPr lang="zh-CN" altLang="en-US" sz="1600" b="0">
              <a:solidFill>
                <a:schemeClr val="tx1"/>
              </a:solidFill>
              <a:latin typeface="全真古印體" pitchFamily="1" charset="-120"/>
            </a:endParaRPr>
          </a:p>
          <a:p>
            <a:pPr algn="l" defTabSz="560070"/>
            <a:r>
              <a:rPr lang="zh-CN" altLang="en-US" sz="1600" b="0">
                <a:solidFill>
                  <a:schemeClr val="tx1"/>
                </a:solidFill>
                <a:latin typeface="全真古印體" pitchFamily="1" charset="-120"/>
              </a:rPr>
              <a:t>水通球</a:t>
            </a:r>
            <a:endParaRPr lang="zh-CN" altLang="en-US" sz="1600" b="0">
              <a:solidFill>
                <a:schemeClr val="tx1"/>
              </a:solidFill>
              <a:latin typeface="全真古印體" pitchFamily="1" charset="-120"/>
            </a:endParaRPr>
          </a:p>
          <a:p>
            <a:pPr algn="l" defTabSz="560070"/>
            <a:endParaRPr lang="zh-TW" altLang="en-US" sz="1400" b="0">
              <a:solidFill>
                <a:schemeClr val="tx1"/>
              </a:solidFill>
              <a:latin typeface="全真古印體" pitchFamily="1" charset="-120"/>
            </a:endParaRPr>
          </a:p>
        </p:txBody>
      </p:sp>
      <p:sp>
        <p:nvSpPr>
          <p:cNvPr id="17430" name="Text Box 22"/>
          <p:cNvSpPr txBox="1">
            <a:spLocks noChangeArrowheads="1"/>
          </p:cNvSpPr>
          <p:nvPr/>
        </p:nvSpPr>
        <p:spPr bwMode="auto">
          <a:xfrm>
            <a:off x="3784600" y="4824413"/>
            <a:ext cx="476250" cy="544512"/>
          </a:xfrm>
          <a:prstGeom prst="rect">
            <a:avLst/>
          </a:prstGeom>
          <a:noFill/>
          <a:ln w="9525">
            <a:noFill/>
            <a:miter lim="800000"/>
          </a:ln>
          <a:effectLst/>
        </p:spPr>
        <p:txBody>
          <a:bodyPr wrap="none" lIns="56108" tIns="28054" rIns="56108" bIns="28054">
            <a:spAutoFit/>
          </a:bodyPr>
          <a:lstStyle/>
          <a:p>
            <a:pPr algn="l" defTabSz="560070"/>
            <a:r>
              <a:rPr lang="zh-CN" altLang="en-US" sz="1600" b="0">
                <a:solidFill>
                  <a:schemeClr val="tx1"/>
                </a:solidFill>
                <a:latin typeface="全真古印體" pitchFamily="1" charset="-120"/>
              </a:rPr>
              <a:t>电线</a:t>
            </a:r>
            <a:endParaRPr lang="zh-CN" altLang="en-US" sz="1600" b="0">
              <a:solidFill>
                <a:schemeClr val="tx1"/>
              </a:solidFill>
              <a:latin typeface="全真古印體" pitchFamily="1" charset="-120"/>
            </a:endParaRPr>
          </a:p>
          <a:p>
            <a:pPr algn="l" defTabSz="560070"/>
            <a:r>
              <a:rPr lang="zh-CN" altLang="en-US" sz="1600" b="0">
                <a:solidFill>
                  <a:schemeClr val="tx1"/>
                </a:solidFill>
                <a:latin typeface="全真古印體" pitchFamily="1" charset="-120"/>
              </a:rPr>
              <a:t>摇表</a:t>
            </a:r>
            <a:endParaRPr lang="zh-TW" altLang="en-US" sz="1600" b="0">
              <a:solidFill>
                <a:schemeClr val="tx1"/>
              </a:solidFill>
              <a:latin typeface="全真古印體" pitchFamily="1" charset="-120"/>
            </a:endParaRPr>
          </a:p>
        </p:txBody>
      </p:sp>
      <p:sp>
        <p:nvSpPr>
          <p:cNvPr id="17431" name="Text Box 23"/>
          <p:cNvSpPr txBox="1">
            <a:spLocks noChangeArrowheads="1"/>
          </p:cNvSpPr>
          <p:nvPr/>
        </p:nvSpPr>
        <p:spPr bwMode="auto">
          <a:xfrm>
            <a:off x="3446463" y="4751388"/>
            <a:ext cx="103187" cy="269875"/>
          </a:xfrm>
          <a:prstGeom prst="rect">
            <a:avLst/>
          </a:prstGeom>
          <a:noFill/>
          <a:ln w="9525">
            <a:noFill/>
            <a:miter lim="800000"/>
          </a:ln>
          <a:effectLst/>
        </p:spPr>
        <p:txBody>
          <a:bodyPr wrap="none" lIns="56108" tIns="28054" rIns="56108" bIns="28054">
            <a:spAutoFit/>
          </a:bodyPr>
          <a:lstStyle/>
          <a:p>
            <a:pPr algn="l" defTabSz="560070"/>
            <a:endParaRPr lang="zh-TW" altLang="en-US" sz="1400" b="0">
              <a:solidFill>
                <a:schemeClr val="tx1"/>
              </a:solidFill>
              <a:latin typeface="全真古印體" pitchFamily="1" charset="-120"/>
              <a:ea typeface="全真古印體" pitchFamily="1" charset="-120"/>
            </a:endParaRPr>
          </a:p>
        </p:txBody>
      </p:sp>
      <p:sp>
        <p:nvSpPr>
          <p:cNvPr id="17432" name="Text Box 24"/>
          <p:cNvSpPr txBox="1">
            <a:spLocks noChangeArrowheads="1"/>
          </p:cNvSpPr>
          <p:nvPr/>
        </p:nvSpPr>
        <p:spPr bwMode="auto">
          <a:xfrm>
            <a:off x="4157663" y="4014788"/>
            <a:ext cx="431800"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线路</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检查</a:t>
            </a:r>
            <a:endParaRPr lang="zh-TW" altLang="en-US" sz="1400" b="0">
              <a:solidFill>
                <a:schemeClr val="tx1"/>
              </a:solidFill>
              <a:latin typeface="全真古印體" pitchFamily="1" charset="-120"/>
              <a:ea typeface="全真古印體" pitchFamily="1" charset="-120"/>
            </a:endParaRPr>
          </a:p>
        </p:txBody>
      </p:sp>
      <p:sp>
        <p:nvSpPr>
          <p:cNvPr id="17433" name="Text Box 25"/>
          <p:cNvSpPr txBox="1">
            <a:spLocks noChangeArrowheads="1"/>
          </p:cNvSpPr>
          <p:nvPr/>
        </p:nvSpPr>
        <p:spPr bwMode="auto">
          <a:xfrm>
            <a:off x="5861050" y="4059238"/>
            <a:ext cx="477838" cy="544512"/>
          </a:xfrm>
          <a:prstGeom prst="rect">
            <a:avLst/>
          </a:prstGeom>
          <a:noFill/>
          <a:ln w="9525">
            <a:noFill/>
            <a:miter lim="800000"/>
          </a:ln>
          <a:effectLst/>
        </p:spPr>
        <p:txBody>
          <a:bodyPr wrap="none" lIns="56108" tIns="28054" rIns="56108" bIns="28054">
            <a:spAutoFit/>
          </a:bodyPr>
          <a:lstStyle/>
          <a:p>
            <a:pPr algn="l" defTabSz="560070"/>
            <a:r>
              <a:rPr lang="zh-CN" altLang="en-US" sz="1600" b="0">
                <a:solidFill>
                  <a:schemeClr val="tx1"/>
                </a:solidFill>
                <a:latin typeface="全真古印體" pitchFamily="1" charset="-120"/>
              </a:rPr>
              <a:t>设备</a:t>
            </a:r>
            <a:endParaRPr lang="zh-CN" altLang="en-US" sz="1600" b="0">
              <a:solidFill>
                <a:schemeClr val="tx1"/>
              </a:solidFill>
              <a:latin typeface="全真古印體" pitchFamily="1" charset="-120"/>
            </a:endParaRPr>
          </a:p>
          <a:p>
            <a:pPr algn="l" defTabSz="560070"/>
            <a:r>
              <a:rPr lang="zh-CN" altLang="en-US" sz="1600" b="0">
                <a:solidFill>
                  <a:schemeClr val="tx1"/>
                </a:solidFill>
                <a:latin typeface="全真古印體" pitchFamily="1" charset="-120"/>
              </a:rPr>
              <a:t>安装</a:t>
            </a:r>
            <a:endParaRPr lang="zh-CN" altLang="en-US" sz="1600" b="0">
              <a:solidFill>
                <a:schemeClr val="tx1"/>
              </a:solidFill>
              <a:latin typeface="全真古印體" pitchFamily="1" charset="-120"/>
            </a:endParaRPr>
          </a:p>
        </p:txBody>
      </p:sp>
      <p:sp>
        <p:nvSpPr>
          <p:cNvPr id="17434" name="Text Box 26"/>
          <p:cNvSpPr txBox="1">
            <a:spLocks noChangeArrowheads="1"/>
          </p:cNvSpPr>
          <p:nvPr/>
        </p:nvSpPr>
        <p:spPr bwMode="auto">
          <a:xfrm>
            <a:off x="5486400" y="4724400"/>
            <a:ext cx="595313"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配电</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箱安装</a:t>
            </a:r>
            <a:endParaRPr lang="zh-CN" altLang="en-US" sz="1400" b="0">
              <a:solidFill>
                <a:schemeClr val="tx1"/>
              </a:solidFill>
              <a:latin typeface="全真古印體" pitchFamily="1" charset="-120"/>
            </a:endParaRPr>
          </a:p>
        </p:txBody>
      </p:sp>
      <p:sp>
        <p:nvSpPr>
          <p:cNvPr id="17435" name="Text Box 27"/>
          <p:cNvSpPr txBox="1">
            <a:spLocks noChangeArrowheads="1"/>
          </p:cNvSpPr>
          <p:nvPr/>
        </p:nvSpPr>
        <p:spPr bwMode="auto">
          <a:xfrm>
            <a:off x="6276975" y="4464050"/>
            <a:ext cx="665163" cy="542925"/>
          </a:xfrm>
          <a:prstGeom prst="rect">
            <a:avLst/>
          </a:prstGeom>
          <a:noFill/>
          <a:ln w="9525">
            <a:noFill/>
            <a:miter lim="800000"/>
          </a:ln>
          <a:effectLst/>
        </p:spPr>
        <p:txBody>
          <a:bodyPr wrap="none" lIns="56108" tIns="28054" rIns="56108" bIns="28054">
            <a:spAutoFit/>
          </a:bodyPr>
          <a:lstStyle/>
          <a:p>
            <a:pPr algn="l" defTabSz="560070"/>
            <a:r>
              <a:rPr lang="zh-CN" altLang="en-US" sz="1600" b="0">
                <a:solidFill>
                  <a:schemeClr val="tx1"/>
                </a:solidFill>
                <a:latin typeface="全真古印體" pitchFamily="1" charset="-120"/>
              </a:rPr>
              <a:t>开关插</a:t>
            </a:r>
            <a:endParaRPr lang="zh-CN" altLang="en-US" sz="1600" b="0">
              <a:solidFill>
                <a:schemeClr val="tx1"/>
              </a:solidFill>
              <a:latin typeface="全真古印體" pitchFamily="1" charset="-120"/>
            </a:endParaRPr>
          </a:p>
          <a:p>
            <a:pPr algn="l" defTabSz="560070"/>
            <a:r>
              <a:rPr lang="zh-CN" altLang="en-US" sz="1600" b="0">
                <a:solidFill>
                  <a:schemeClr val="tx1"/>
                </a:solidFill>
                <a:latin typeface="全真古印體" pitchFamily="1" charset="-120"/>
              </a:rPr>
              <a:t>座安装</a:t>
            </a:r>
            <a:endParaRPr lang="zh-CN" altLang="en-US" sz="1600" b="0">
              <a:solidFill>
                <a:schemeClr val="tx1"/>
              </a:solidFill>
              <a:latin typeface="全真古印體" pitchFamily="1" charset="-120"/>
            </a:endParaRPr>
          </a:p>
        </p:txBody>
      </p:sp>
      <p:sp>
        <p:nvSpPr>
          <p:cNvPr id="17436" name="未知"/>
          <p:cNvSpPr/>
          <p:nvPr/>
        </p:nvSpPr>
        <p:spPr bwMode="auto">
          <a:xfrm>
            <a:off x="1457325" y="728663"/>
            <a:ext cx="914400" cy="2463800"/>
          </a:xfrm>
          <a:custGeom>
            <a:avLst/>
            <a:gdLst>
              <a:gd name="T0" fmla="*/ 914400 w 624"/>
              <a:gd name="T1" fmla="*/ 2463800 h 1552"/>
              <a:gd name="T2" fmla="*/ 0 w 624"/>
              <a:gd name="T3" fmla="*/ 0 h 1552"/>
              <a:gd name="T4" fmla="*/ 0 60000 65536"/>
              <a:gd name="T5" fmla="*/ 0 60000 65536"/>
            </a:gdLst>
            <a:ahLst/>
            <a:cxnLst>
              <a:cxn ang="T4">
                <a:pos x="T0" y="T1"/>
              </a:cxn>
              <a:cxn ang="T5">
                <a:pos x="T2" y="T3"/>
              </a:cxn>
            </a:cxnLst>
            <a:rect l="0" t="0" r="r" b="b"/>
            <a:pathLst>
              <a:path w="624" h="1552">
                <a:moveTo>
                  <a:pt x="624" y="1552"/>
                </a:moveTo>
                <a:lnTo>
                  <a:pt x="0" y="0"/>
                </a:lnTo>
              </a:path>
            </a:pathLst>
          </a:custGeom>
          <a:noFill/>
          <a:ln w="25400" cmpd="sng">
            <a:solidFill>
              <a:schemeClr val="tx1"/>
            </a:solidFill>
            <a:round/>
            <a:headEnd type="triangle" w="med" len="med"/>
          </a:ln>
          <a:effectLst/>
        </p:spPr>
        <p:txBody>
          <a:bodyPr wrap="none" anchor="ctr"/>
          <a:lstStyle/>
          <a:p>
            <a:endParaRPr lang="zh-CN" altLang="en-US"/>
          </a:p>
        </p:txBody>
      </p:sp>
      <p:sp>
        <p:nvSpPr>
          <p:cNvPr id="17437" name="未知"/>
          <p:cNvSpPr/>
          <p:nvPr/>
        </p:nvSpPr>
        <p:spPr bwMode="auto">
          <a:xfrm flipV="1">
            <a:off x="774700" y="3124200"/>
            <a:ext cx="7385050" cy="76200"/>
          </a:xfrm>
          <a:custGeom>
            <a:avLst/>
            <a:gdLst>
              <a:gd name="T0" fmla="*/ 0 w 4602"/>
              <a:gd name="T1" fmla="*/ 0 h 1"/>
              <a:gd name="T2" fmla="*/ 7385050 w 4602"/>
              <a:gd name="T3" fmla="*/ 0 h 1"/>
              <a:gd name="T4" fmla="*/ 0 60000 65536"/>
              <a:gd name="T5" fmla="*/ 0 60000 65536"/>
            </a:gdLst>
            <a:ahLst/>
            <a:cxnLst>
              <a:cxn ang="T4">
                <a:pos x="T0" y="T1"/>
              </a:cxn>
              <a:cxn ang="T5">
                <a:pos x="T2" y="T3"/>
              </a:cxn>
            </a:cxnLst>
            <a:rect l="0" t="0" r="r" b="b"/>
            <a:pathLst>
              <a:path w="4602" h="1">
                <a:moveTo>
                  <a:pt x="0" y="0"/>
                </a:moveTo>
                <a:lnTo>
                  <a:pt x="4602" y="0"/>
                </a:lnTo>
              </a:path>
            </a:pathLst>
          </a:custGeom>
          <a:noFill/>
          <a:ln w="38100" cmpd="sng">
            <a:solidFill>
              <a:schemeClr val="tx1"/>
            </a:solidFill>
            <a:round/>
            <a:tailEnd type="triangle" w="med" len="med"/>
          </a:ln>
          <a:effectLst/>
        </p:spPr>
        <p:txBody>
          <a:bodyPr wrap="none" anchor="ctr"/>
          <a:lstStyle/>
          <a:p>
            <a:endParaRPr lang="zh-CN" altLang="en-US"/>
          </a:p>
        </p:txBody>
      </p:sp>
      <p:sp>
        <p:nvSpPr>
          <p:cNvPr id="17438" name="未知"/>
          <p:cNvSpPr/>
          <p:nvPr/>
        </p:nvSpPr>
        <p:spPr bwMode="auto">
          <a:xfrm>
            <a:off x="1955800" y="1898650"/>
            <a:ext cx="860425" cy="3175"/>
          </a:xfrm>
          <a:custGeom>
            <a:avLst/>
            <a:gdLst>
              <a:gd name="T0" fmla="*/ 860425 w 588"/>
              <a:gd name="T1" fmla="*/ 0 h 1"/>
              <a:gd name="T2" fmla="*/ 0 w 588"/>
              <a:gd name="T3" fmla="*/ 0 h 1"/>
              <a:gd name="T4" fmla="*/ 0 60000 65536"/>
              <a:gd name="T5" fmla="*/ 0 60000 65536"/>
            </a:gdLst>
            <a:ahLst/>
            <a:cxnLst>
              <a:cxn ang="T4">
                <a:pos x="T0" y="T1"/>
              </a:cxn>
              <a:cxn ang="T5">
                <a:pos x="T2" y="T3"/>
              </a:cxn>
            </a:cxnLst>
            <a:rect l="0" t="0" r="r" b="b"/>
            <a:pathLst>
              <a:path w="588" h="1">
                <a:moveTo>
                  <a:pt x="588" y="0"/>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7439" name="未知"/>
          <p:cNvSpPr/>
          <p:nvPr/>
        </p:nvSpPr>
        <p:spPr bwMode="auto">
          <a:xfrm>
            <a:off x="3492500" y="728663"/>
            <a:ext cx="901700" cy="2452687"/>
          </a:xfrm>
          <a:custGeom>
            <a:avLst/>
            <a:gdLst>
              <a:gd name="T0" fmla="*/ 901700 w 615"/>
              <a:gd name="T1" fmla="*/ 2452687 h 1545"/>
              <a:gd name="T2" fmla="*/ 0 w 615"/>
              <a:gd name="T3" fmla="*/ 0 h 1545"/>
              <a:gd name="T4" fmla="*/ 0 60000 65536"/>
              <a:gd name="T5" fmla="*/ 0 60000 65536"/>
            </a:gdLst>
            <a:ahLst/>
            <a:cxnLst>
              <a:cxn ang="T4">
                <a:pos x="T0" y="T1"/>
              </a:cxn>
              <a:cxn ang="T5">
                <a:pos x="T2" y="T3"/>
              </a:cxn>
            </a:cxnLst>
            <a:rect l="0" t="0" r="r" b="b"/>
            <a:pathLst>
              <a:path w="615" h="1545">
                <a:moveTo>
                  <a:pt x="615" y="1545"/>
                </a:moveTo>
                <a:lnTo>
                  <a:pt x="0" y="0"/>
                </a:lnTo>
              </a:path>
            </a:pathLst>
          </a:custGeom>
          <a:noFill/>
          <a:ln w="25400" cmpd="sng">
            <a:solidFill>
              <a:schemeClr val="tx1"/>
            </a:solidFill>
            <a:round/>
            <a:headEnd type="triangle" w="med" len="med"/>
          </a:ln>
          <a:effectLst/>
        </p:spPr>
        <p:txBody>
          <a:bodyPr wrap="none" anchor="ctr"/>
          <a:lstStyle/>
          <a:p>
            <a:endParaRPr lang="zh-CN" altLang="en-US"/>
          </a:p>
        </p:txBody>
      </p:sp>
      <p:sp>
        <p:nvSpPr>
          <p:cNvPr id="17440" name="未知"/>
          <p:cNvSpPr/>
          <p:nvPr/>
        </p:nvSpPr>
        <p:spPr bwMode="auto">
          <a:xfrm>
            <a:off x="2954338" y="1524000"/>
            <a:ext cx="822325" cy="1588"/>
          </a:xfrm>
          <a:custGeom>
            <a:avLst/>
            <a:gdLst>
              <a:gd name="T0" fmla="*/ 0 w 561"/>
              <a:gd name="T1" fmla="*/ 0 h 1"/>
              <a:gd name="T2" fmla="*/ 822325 w 561"/>
              <a:gd name="T3" fmla="*/ 1588 h 1"/>
              <a:gd name="T4" fmla="*/ 0 60000 65536"/>
              <a:gd name="T5" fmla="*/ 0 60000 65536"/>
            </a:gdLst>
            <a:ahLst/>
            <a:cxnLst>
              <a:cxn ang="T4">
                <a:pos x="T0" y="T1"/>
              </a:cxn>
              <a:cxn ang="T5">
                <a:pos x="T2" y="T3"/>
              </a:cxn>
            </a:cxnLst>
            <a:rect l="0" t="0" r="r" b="b"/>
            <a:pathLst>
              <a:path w="561" h="1">
                <a:moveTo>
                  <a:pt x="0" y="0"/>
                </a:moveTo>
                <a:lnTo>
                  <a:pt x="561" y="1"/>
                </a:lnTo>
              </a:path>
            </a:pathLst>
          </a:custGeom>
          <a:noFill/>
          <a:ln w="9525" cmpd="sng">
            <a:solidFill>
              <a:schemeClr val="tx1"/>
            </a:solidFill>
            <a:round/>
            <a:tailEnd type="triangle" w="med" len="med"/>
          </a:ln>
          <a:effectLst/>
        </p:spPr>
        <p:txBody>
          <a:bodyPr wrap="none" anchor="ctr"/>
          <a:lstStyle/>
          <a:p>
            <a:endParaRPr lang="zh-CN" altLang="en-US"/>
          </a:p>
        </p:txBody>
      </p:sp>
      <p:sp>
        <p:nvSpPr>
          <p:cNvPr id="17441" name="未知"/>
          <p:cNvSpPr/>
          <p:nvPr/>
        </p:nvSpPr>
        <p:spPr bwMode="auto">
          <a:xfrm>
            <a:off x="3165475" y="1981200"/>
            <a:ext cx="803275" cy="3175"/>
          </a:xfrm>
          <a:custGeom>
            <a:avLst/>
            <a:gdLst>
              <a:gd name="T0" fmla="*/ 0 w 548"/>
              <a:gd name="T1" fmla="*/ 3175 h 2"/>
              <a:gd name="T2" fmla="*/ 803275 w 548"/>
              <a:gd name="T3" fmla="*/ 0 h 2"/>
              <a:gd name="T4" fmla="*/ 0 60000 65536"/>
              <a:gd name="T5" fmla="*/ 0 60000 65536"/>
            </a:gdLst>
            <a:ahLst/>
            <a:cxnLst>
              <a:cxn ang="T4">
                <a:pos x="T0" y="T1"/>
              </a:cxn>
              <a:cxn ang="T5">
                <a:pos x="T2" y="T3"/>
              </a:cxn>
            </a:cxnLst>
            <a:rect l="0" t="0" r="r" b="b"/>
            <a:pathLst>
              <a:path w="548" h="2">
                <a:moveTo>
                  <a:pt x="0" y="2"/>
                </a:moveTo>
                <a:lnTo>
                  <a:pt x="548"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7442" name="未知"/>
          <p:cNvSpPr/>
          <p:nvPr/>
        </p:nvSpPr>
        <p:spPr bwMode="auto">
          <a:xfrm>
            <a:off x="3659188" y="1179513"/>
            <a:ext cx="690562" cy="4762"/>
          </a:xfrm>
          <a:custGeom>
            <a:avLst/>
            <a:gdLst>
              <a:gd name="T0" fmla="*/ 690562 w 471"/>
              <a:gd name="T1" fmla="*/ 0 h 3"/>
              <a:gd name="T2" fmla="*/ 0 w 471"/>
              <a:gd name="T3" fmla="*/ 4762 h 3"/>
              <a:gd name="T4" fmla="*/ 0 60000 65536"/>
              <a:gd name="T5" fmla="*/ 0 60000 65536"/>
            </a:gdLst>
            <a:ahLst/>
            <a:cxnLst>
              <a:cxn ang="T4">
                <a:pos x="T0" y="T1"/>
              </a:cxn>
              <a:cxn ang="T5">
                <a:pos x="T2" y="T3"/>
              </a:cxn>
            </a:cxnLst>
            <a:rect l="0" t="0" r="r" b="b"/>
            <a:pathLst>
              <a:path w="471" h="3">
                <a:moveTo>
                  <a:pt x="471" y="0"/>
                </a:moveTo>
                <a:lnTo>
                  <a:pt x="0" y="3"/>
                </a:lnTo>
              </a:path>
            </a:pathLst>
          </a:custGeom>
          <a:noFill/>
          <a:ln w="9525" cmpd="sng">
            <a:solidFill>
              <a:schemeClr val="tx1"/>
            </a:solidFill>
            <a:round/>
            <a:tailEnd type="triangle" w="med" len="med"/>
          </a:ln>
          <a:effectLst/>
        </p:spPr>
        <p:txBody>
          <a:bodyPr wrap="none" anchor="ctr"/>
          <a:lstStyle/>
          <a:p>
            <a:endParaRPr lang="zh-CN" altLang="en-US"/>
          </a:p>
        </p:txBody>
      </p:sp>
      <p:sp>
        <p:nvSpPr>
          <p:cNvPr id="17443" name="未知"/>
          <p:cNvSpPr/>
          <p:nvPr/>
        </p:nvSpPr>
        <p:spPr bwMode="auto">
          <a:xfrm>
            <a:off x="5838825" y="685800"/>
            <a:ext cx="914400" cy="2438400"/>
          </a:xfrm>
          <a:custGeom>
            <a:avLst/>
            <a:gdLst>
              <a:gd name="T0" fmla="*/ 914400 w 612"/>
              <a:gd name="T1" fmla="*/ 2438400 h 1548"/>
              <a:gd name="T2" fmla="*/ 0 w 612"/>
              <a:gd name="T3" fmla="*/ 0 h 1548"/>
              <a:gd name="T4" fmla="*/ 0 60000 65536"/>
              <a:gd name="T5" fmla="*/ 0 60000 65536"/>
            </a:gdLst>
            <a:ahLst/>
            <a:cxnLst>
              <a:cxn ang="T4">
                <a:pos x="T0" y="T1"/>
              </a:cxn>
              <a:cxn ang="T5">
                <a:pos x="T2" y="T3"/>
              </a:cxn>
            </a:cxnLst>
            <a:rect l="0" t="0" r="r" b="b"/>
            <a:pathLst>
              <a:path w="612" h="1548">
                <a:moveTo>
                  <a:pt x="612" y="1548"/>
                </a:moveTo>
                <a:lnTo>
                  <a:pt x="0" y="0"/>
                </a:lnTo>
              </a:path>
            </a:pathLst>
          </a:custGeom>
          <a:noFill/>
          <a:ln w="25400" cmpd="sng">
            <a:solidFill>
              <a:schemeClr val="tx1"/>
            </a:solidFill>
            <a:round/>
            <a:headEnd type="triangle" w="med" len="med"/>
          </a:ln>
          <a:effectLst/>
        </p:spPr>
        <p:txBody>
          <a:bodyPr wrap="none" anchor="ctr"/>
          <a:lstStyle/>
          <a:p>
            <a:endParaRPr lang="zh-CN" altLang="en-US"/>
          </a:p>
        </p:txBody>
      </p:sp>
      <p:sp>
        <p:nvSpPr>
          <p:cNvPr id="17444" name="未知"/>
          <p:cNvSpPr/>
          <p:nvPr/>
        </p:nvSpPr>
        <p:spPr bwMode="auto">
          <a:xfrm>
            <a:off x="5403850" y="1719263"/>
            <a:ext cx="808038" cy="1587"/>
          </a:xfrm>
          <a:custGeom>
            <a:avLst/>
            <a:gdLst>
              <a:gd name="T0" fmla="*/ 0 w 552"/>
              <a:gd name="T1" fmla="*/ 0 h 1"/>
              <a:gd name="T2" fmla="*/ 808038 w 552"/>
              <a:gd name="T3" fmla="*/ 0 h 1"/>
              <a:gd name="T4" fmla="*/ 0 60000 65536"/>
              <a:gd name="T5" fmla="*/ 0 60000 65536"/>
            </a:gdLst>
            <a:ahLst/>
            <a:cxnLst>
              <a:cxn ang="T4">
                <a:pos x="T0" y="T1"/>
              </a:cxn>
              <a:cxn ang="T5">
                <a:pos x="T2" y="T3"/>
              </a:cxn>
            </a:cxnLst>
            <a:rect l="0" t="0" r="r" b="b"/>
            <a:pathLst>
              <a:path w="552" h="1">
                <a:moveTo>
                  <a:pt x="0" y="0"/>
                </a:moveTo>
                <a:lnTo>
                  <a:pt x="552"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7445" name="未知"/>
          <p:cNvSpPr/>
          <p:nvPr/>
        </p:nvSpPr>
        <p:spPr bwMode="auto">
          <a:xfrm>
            <a:off x="6470650" y="2260600"/>
            <a:ext cx="595313" cy="76200"/>
          </a:xfrm>
          <a:custGeom>
            <a:avLst/>
            <a:gdLst>
              <a:gd name="T0" fmla="*/ 595313 w 531"/>
              <a:gd name="T1" fmla="*/ 0 h 1"/>
              <a:gd name="T2" fmla="*/ 0 w 531"/>
              <a:gd name="T3" fmla="*/ 0 h 1"/>
              <a:gd name="T4" fmla="*/ 0 60000 65536"/>
              <a:gd name="T5" fmla="*/ 0 60000 65536"/>
            </a:gdLst>
            <a:ahLst/>
            <a:cxnLst>
              <a:cxn ang="T4">
                <a:pos x="T0" y="T1"/>
              </a:cxn>
              <a:cxn ang="T5">
                <a:pos x="T2" y="T3"/>
              </a:cxn>
            </a:cxnLst>
            <a:rect l="0" t="0" r="r" b="b"/>
            <a:pathLst>
              <a:path w="531" h="1">
                <a:moveTo>
                  <a:pt x="531" y="0"/>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7446" name="未知"/>
          <p:cNvSpPr/>
          <p:nvPr/>
        </p:nvSpPr>
        <p:spPr bwMode="auto">
          <a:xfrm>
            <a:off x="1247775" y="3203575"/>
            <a:ext cx="1214438" cy="2667000"/>
          </a:xfrm>
          <a:custGeom>
            <a:avLst/>
            <a:gdLst>
              <a:gd name="T0" fmla="*/ 1214438 w 879"/>
              <a:gd name="T1" fmla="*/ 0 h 1782"/>
              <a:gd name="T2" fmla="*/ 0 w 879"/>
              <a:gd name="T3" fmla="*/ 2667000 h 1782"/>
              <a:gd name="T4" fmla="*/ 0 60000 65536"/>
              <a:gd name="T5" fmla="*/ 0 60000 65536"/>
            </a:gdLst>
            <a:ahLst/>
            <a:cxnLst>
              <a:cxn ang="T4">
                <a:pos x="T0" y="T1"/>
              </a:cxn>
              <a:cxn ang="T5">
                <a:pos x="T2" y="T3"/>
              </a:cxn>
            </a:cxnLst>
            <a:rect l="0" t="0" r="r" b="b"/>
            <a:pathLst>
              <a:path w="879" h="1782">
                <a:moveTo>
                  <a:pt x="879" y="0"/>
                </a:moveTo>
                <a:lnTo>
                  <a:pt x="0" y="1782"/>
                </a:lnTo>
              </a:path>
            </a:pathLst>
          </a:custGeom>
          <a:noFill/>
          <a:ln w="25400" cmpd="sng">
            <a:solidFill>
              <a:schemeClr val="tx1"/>
            </a:solidFill>
            <a:round/>
            <a:headEnd type="triangle" w="med" len="med"/>
          </a:ln>
          <a:effectLst/>
        </p:spPr>
        <p:txBody>
          <a:bodyPr wrap="none" anchor="ctr"/>
          <a:lstStyle/>
          <a:p>
            <a:endParaRPr lang="zh-CN" altLang="en-US"/>
          </a:p>
        </p:txBody>
      </p:sp>
      <p:sp>
        <p:nvSpPr>
          <p:cNvPr id="17447" name="未知"/>
          <p:cNvSpPr/>
          <p:nvPr/>
        </p:nvSpPr>
        <p:spPr bwMode="auto">
          <a:xfrm>
            <a:off x="958850" y="4868863"/>
            <a:ext cx="800100" cy="76200"/>
          </a:xfrm>
          <a:custGeom>
            <a:avLst/>
            <a:gdLst>
              <a:gd name="T0" fmla="*/ 0 w 450"/>
              <a:gd name="T1" fmla="*/ 0 h 1"/>
              <a:gd name="T2" fmla="*/ 800100 w 450"/>
              <a:gd name="T3" fmla="*/ 0 h 1"/>
              <a:gd name="T4" fmla="*/ 0 60000 65536"/>
              <a:gd name="T5" fmla="*/ 0 60000 65536"/>
            </a:gdLst>
            <a:ahLst/>
            <a:cxnLst>
              <a:cxn ang="T4">
                <a:pos x="T0" y="T1"/>
              </a:cxn>
              <a:cxn ang="T5">
                <a:pos x="T2" y="T3"/>
              </a:cxn>
            </a:cxnLst>
            <a:rect l="0" t="0" r="r" b="b"/>
            <a:pathLst>
              <a:path w="450" h="1">
                <a:moveTo>
                  <a:pt x="0" y="0"/>
                </a:moveTo>
                <a:lnTo>
                  <a:pt x="45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7448" name="未知"/>
          <p:cNvSpPr/>
          <p:nvPr/>
        </p:nvSpPr>
        <p:spPr bwMode="auto">
          <a:xfrm>
            <a:off x="1789113" y="4567238"/>
            <a:ext cx="742950" cy="4762"/>
          </a:xfrm>
          <a:custGeom>
            <a:avLst/>
            <a:gdLst>
              <a:gd name="T0" fmla="*/ 742950 w 507"/>
              <a:gd name="T1" fmla="*/ 4762 h 3"/>
              <a:gd name="T2" fmla="*/ 0 w 507"/>
              <a:gd name="T3" fmla="*/ 0 h 3"/>
              <a:gd name="T4" fmla="*/ 0 60000 65536"/>
              <a:gd name="T5" fmla="*/ 0 60000 65536"/>
            </a:gdLst>
            <a:ahLst/>
            <a:cxnLst>
              <a:cxn ang="T4">
                <a:pos x="T0" y="T1"/>
              </a:cxn>
              <a:cxn ang="T5">
                <a:pos x="T2" y="T3"/>
              </a:cxn>
            </a:cxnLst>
            <a:rect l="0" t="0" r="r" b="b"/>
            <a:pathLst>
              <a:path w="507" h="3">
                <a:moveTo>
                  <a:pt x="507" y="3"/>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7449" name="Line 41"/>
          <p:cNvSpPr>
            <a:spLocks noChangeShapeType="1"/>
          </p:cNvSpPr>
          <p:nvPr/>
        </p:nvSpPr>
        <p:spPr bwMode="auto">
          <a:xfrm flipH="1">
            <a:off x="1498600" y="5365750"/>
            <a:ext cx="581025" cy="0"/>
          </a:xfrm>
          <a:prstGeom prst="line">
            <a:avLst/>
          </a:prstGeom>
          <a:noFill/>
          <a:ln w="9525">
            <a:solidFill>
              <a:schemeClr val="tx1"/>
            </a:solidFill>
            <a:round/>
            <a:tailEnd type="triangle" w="med" len="med"/>
          </a:ln>
          <a:effectLst/>
        </p:spPr>
        <p:txBody>
          <a:bodyPr wrap="none" anchor="ctr"/>
          <a:lstStyle/>
          <a:p>
            <a:endParaRPr lang="zh-CN" altLang="en-US"/>
          </a:p>
        </p:txBody>
      </p:sp>
      <p:sp>
        <p:nvSpPr>
          <p:cNvPr id="17450" name="未知"/>
          <p:cNvSpPr/>
          <p:nvPr/>
        </p:nvSpPr>
        <p:spPr bwMode="auto">
          <a:xfrm>
            <a:off x="3327400" y="3203575"/>
            <a:ext cx="1217613" cy="2743200"/>
          </a:xfrm>
          <a:custGeom>
            <a:avLst/>
            <a:gdLst>
              <a:gd name="T0" fmla="*/ 1217613 w 879"/>
              <a:gd name="T1" fmla="*/ 0 h 1782"/>
              <a:gd name="T2" fmla="*/ 0 w 879"/>
              <a:gd name="T3" fmla="*/ 2743200 h 1782"/>
              <a:gd name="T4" fmla="*/ 0 60000 65536"/>
              <a:gd name="T5" fmla="*/ 0 60000 65536"/>
            </a:gdLst>
            <a:ahLst/>
            <a:cxnLst>
              <a:cxn ang="T4">
                <a:pos x="T0" y="T1"/>
              </a:cxn>
              <a:cxn ang="T5">
                <a:pos x="T2" y="T3"/>
              </a:cxn>
            </a:cxnLst>
            <a:rect l="0" t="0" r="r" b="b"/>
            <a:pathLst>
              <a:path w="879" h="1782">
                <a:moveTo>
                  <a:pt x="879" y="0"/>
                </a:moveTo>
                <a:lnTo>
                  <a:pt x="0" y="1782"/>
                </a:lnTo>
              </a:path>
            </a:pathLst>
          </a:custGeom>
          <a:noFill/>
          <a:ln w="25400" cmpd="sng">
            <a:solidFill>
              <a:schemeClr val="tx1"/>
            </a:solidFill>
            <a:round/>
            <a:headEnd type="triangle" w="med" len="med"/>
          </a:ln>
          <a:effectLst/>
        </p:spPr>
        <p:txBody>
          <a:bodyPr wrap="none" anchor="ctr"/>
          <a:lstStyle/>
          <a:p>
            <a:endParaRPr lang="zh-CN" altLang="en-US"/>
          </a:p>
        </p:txBody>
      </p:sp>
      <p:sp>
        <p:nvSpPr>
          <p:cNvPr id="17451" name="未知"/>
          <p:cNvSpPr/>
          <p:nvPr/>
        </p:nvSpPr>
        <p:spPr bwMode="auto">
          <a:xfrm>
            <a:off x="5776913" y="3159125"/>
            <a:ext cx="1077912" cy="2667000"/>
          </a:xfrm>
          <a:custGeom>
            <a:avLst/>
            <a:gdLst>
              <a:gd name="T0" fmla="*/ 1077912 w 879"/>
              <a:gd name="T1" fmla="*/ 0 h 1782"/>
              <a:gd name="T2" fmla="*/ 0 w 879"/>
              <a:gd name="T3" fmla="*/ 2667000 h 1782"/>
              <a:gd name="T4" fmla="*/ 0 60000 65536"/>
              <a:gd name="T5" fmla="*/ 0 60000 65536"/>
            </a:gdLst>
            <a:ahLst/>
            <a:cxnLst>
              <a:cxn ang="T4">
                <a:pos x="T0" y="T1"/>
              </a:cxn>
              <a:cxn ang="T5">
                <a:pos x="T2" y="T3"/>
              </a:cxn>
            </a:cxnLst>
            <a:rect l="0" t="0" r="r" b="b"/>
            <a:pathLst>
              <a:path w="879" h="1782">
                <a:moveTo>
                  <a:pt x="879" y="0"/>
                </a:moveTo>
                <a:lnTo>
                  <a:pt x="0" y="1782"/>
                </a:lnTo>
              </a:path>
            </a:pathLst>
          </a:custGeom>
          <a:noFill/>
          <a:ln w="25400" cmpd="sng">
            <a:solidFill>
              <a:schemeClr val="tx1"/>
            </a:solidFill>
            <a:round/>
            <a:headEnd type="triangle" w="med" len="med"/>
          </a:ln>
          <a:effectLst/>
        </p:spPr>
        <p:txBody>
          <a:bodyPr wrap="none" anchor="ctr"/>
          <a:lstStyle/>
          <a:p>
            <a:endParaRPr lang="zh-CN" altLang="en-US"/>
          </a:p>
        </p:txBody>
      </p:sp>
      <p:sp>
        <p:nvSpPr>
          <p:cNvPr id="17452" name="未知"/>
          <p:cNvSpPr/>
          <p:nvPr/>
        </p:nvSpPr>
        <p:spPr bwMode="auto">
          <a:xfrm flipV="1">
            <a:off x="4114800" y="4149725"/>
            <a:ext cx="628650" cy="107950"/>
          </a:xfrm>
          <a:custGeom>
            <a:avLst/>
            <a:gdLst>
              <a:gd name="T0" fmla="*/ 628650 w 492"/>
              <a:gd name="T1" fmla="*/ 0 h 1"/>
              <a:gd name="T2" fmla="*/ 0 w 492"/>
              <a:gd name="T3" fmla="*/ 0 h 1"/>
              <a:gd name="T4" fmla="*/ 0 60000 65536"/>
              <a:gd name="T5" fmla="*/ 0 60000 65536"/>
            </a:gdLst>
            <a:ahLst/>
            <a:cxnLst>
              <a:cxn ang="T4">
                <a:pos x="T0" y="T1"/>
              </a:cxn>
              <a:cxn ang="T5">
                <a:pos x="T2" y="T3"/>
              </a:cxn>
            </a:cxnLst>
            <a:rect l="0" t="0" r="r" b="b"/>
            <a:pathLst>
              <a:path w="492" h="1">
                <a:moveTo>
                  <a:pt x="492" y="0"/>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7453" name="未知"/>
          <p:cNvSpPr/>
          <p:nvPr/>
        </p:nvSpPr>
        <p:spPr bwMode="auto">
          <a:xfrm>
            <a:off x="3700463" y="5094288"/>
            <a:ext cx="622300" cy="76200"/>
          </a:xfrm>
          <a:custGeom>
            <a:avLst/>
            <a:gdLst>
              <a:gd name="T0" fmla="*/ 622300 w 387"/>
              <a:gd name="T1" fmla="*/ 0 h 1"/>
              <a:gd name="T2" fmla="*/ 0 w 387"/>
              <a:gd name="T3" fmla="*/ 0 h 1"/>
              <a:gd name="T4" fmla="*/ 0 60000 65536"/>
              <a:gd name="T5" fmla="*/ 0 60000 65536"/>
            </a:gdLst>
            <a:ahLst/>
            <a:cxnLst>
              <a:cxn ang="T4">
                <a:pos x="T0" y="T1"/>
              </a:cxn>
              <a:cxn ang="T5">
                <a:pos x="T2" y="T3"/>
              </a:cxn>
            </a:cxnLst>
            <a:rect l="0" t="0" r="r" b="b"/>
            <a:pathLst>
              <a:path w="387" h="1">
                <a:moveTo>
                  <a:pt x="387" y="0"/>
                </a:moveTo>
                <a:lnTo>
                  <a:pt x="0" y="0"/>
                </a:lnTo>
              </a:path>
            </a:pathLst>
          </a:custGeom>
          <a:noFill/>
          <a:ln w="9525" cmpd="sng">
            <a:solidFill>
              <a:srgbClr val="FF0000"/>
            </a:solidFill>
            <a:round/>
            <a:tailEnd type="triangle" w="med" len="med"/>
          </a:ln>
          <a:effectLst/>
        </p:spPr>
        <p:txBody>
          <a:bodyPr wrap="none" anchor="ctr"/>
          <a:lstStyle/>
          <a:p>
            <a:endParaRPr lang="zh-CN" altLang="en-US"/>
          </a:p>
        </p:txBody>
      </p:sp>
      <p:sp>
        <p:nvSpPr>
          <p:cNvPr id="17454" name="Line 46"/>
          <p:cNvSpPr>
            <a:spLocks noChangeShapeType="1"/>
          </p:cNvSpPr>
          <p:nvPr/>
        </p:nvSpPr>
        <p:spPr bwMode="auto">
          <a:xfrm>
            <a:off x="3286125" y="4554538"/>
            <a:ext cx="631825" cy="0"/>
          </a:xfrm>
          <a:prstGeom prst="line">
            <a:avLst/>
          </a:prstGeom>
          <a:noFill/>
          <a:ln w="9525">
            <a:solidFill>
              <a:srgbClr val="FF0000"/>
            </a:solidFill>
            <a:round/>
            <a:tailEnd type="triangle" w="med" len="med"/>
          </a:ln>
          <a:effectLst/>
        </p:spPr>
        <p:txBody>
          <a:bodyPr wrap="none" anchor="ctr"/>
          <a:lstStyle/>
          <a:p>
            <a:endParaRPr lang="zh-CN" altLang="en-US"/>
          </a:p>
        </p:txBody>
      </p:sp>
      <p:sp>
        <p:nvSpPr>
          <p:cNvPr id="17455" name="未知"/>
          <p:cNvSpPr/>
          <p:nvPr/>
        </p:nvSpPr>
        <p:spPr bwMode="auto">
          <a:xfrm>
            <a:off x="5735638" y="4329113"/>
            <a:ext cx="650875" cy="4762"/>
          </a:xfrm>
          <a:custGeom>
            <a:avLst/>
            <a:gdLst>
              <a:gd name="T0" fmla="*/ 0 w 444"/>
              <a:gd name="T1" fmla="*/ 4762 h 3"/>
              <a:gd name="T2" fmla="*/ 650875 w 444"/>
              <a:gd name="T3" fmla="*/ 0 h 3"/>
              <a:gd name="T4" fmla="*/ 0 60000 65536"/>
              <a:gd name="T5" fmla="*/ 0 60000 65536"/>
            </a:gdLst>
            <a:ahLst/>
            <a:cxnLst>
              <a:cxn ang="T4">
                <a:pos x="T0" y="T1"/>
              </a:cxn>
              <a:cxn ang="T5">
                <a:pos x="T2" y="T3"/>
              </a:cxn>
            </a:cxnLst>
            <a:rect l="0" t="0" r="r" b="b"/>
            <a:pathLst>
              <a:path w="444" h="3">
                <a:moveTo>
                  <a:pt x="0" y="3"/>
                </a:moveTo>
                <a:lnTo>
                  <a:pt x="444"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7456" name="未知"/>
          <p:cNvSpPr/>
          <p:nvPr/>
        </p:nvSpPr>
        <p:spPr bwMode="auto">
          <a:xfrm>
            <a:off x="5527675" y="4959350"/>
            <a:ext cx="596900" cy="1588"/>
          </a:xfrm>
          <a:custGeom>
            <a:avLst/>
            <a:gdLst>
              <a:gd name="T0" fmla="*/ 0 w 408"/>
              <a:gd name="T1" fmla="*/ 0 h 1"/>
              <a:gd name="T2" fmla="*/ 596900 w 408"/>
              <a:gd name="T3" fmla="*/ 0 h 1"/>
              <a:gd name="T4" fmla="*/ 0 60000 65536"/>
              <a:gd name="T5" fmla="*/ 0 60000 65536"/>
            </a:gdLst>
            <a:ahLst/>
            <a:cxnLst>
              <a:cxn ang="T4">
                <a:pos x="T0" y="T1"/>
              </a:cxn>
              <a:cxn ang="T5">
                <a:pos x="T2" y="T3"/>
              </a:cxn>
            </a:cxnLst>
            <a:rect l="0" t="0" r="r" b="b"/>
            <a:pathLst>
              <a:path w="408" h="1">
                <a:moveTo>
                  <a:pt x="0" y="0"/>
                </a:moveTo>
                <a:lnTo>
                  <a:pt x="408"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7457" name="未知"/>
          <p:cNvSpPr/>
          <p:nvPr/>
        </p:nvSpPr>
        <p:spPr bwMode="auto">
          <a:xfrm>
            <a:off x="6234113" y="4735513"/>
            <a:ext cx="706437" cy="76200"/>
          </a:xfrm>
          <a:custGeom>
            <a:avLst/>
            <a:gdLst>
              <a:gd name="T0" fmla="*/ 706437 w 750"/>
              <a:gd name="T1" fmla="*/ 0 h 1"/>
              <a:gd name="T2" fmla="*/ 0 w 750"/>
              <a:gd name="T3" fmla="*/ 0 h 1"/>
              <a:gd name="T4" fmla="*/ 0 60000 65536"/>
              <a:gd name="T5" fmla="*/ 0 60000 65536"/>
            </a:gdLst>
            <a:ahLst/>
            <a:cxnLst>
              <a:cxn ang="T4">
                <a:pos x="T0" y="T1"/>
              </a:cxn>
              <a:cxn ang="T5">
                <a:pos x="T2" y="T3"/>
              </a:cxn>
            </a:cxnLst>
            <a:rect l="0" t="0" r="r" b="b"/>
            <a:pathLst>
              <a:path w="750" h="1">
                <a:moveTo>
                  <a:pt x="750" y="0"/>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7458" name="Text Box 50"/>
          <p:cNvSpPr txBox="1">
            <a:spLocks noChangeArrowheads="1"/>
          </p:cNvSpPr>
          <p:nvPr/>
        </p:nvSpPr>
        <p:spPr bwMode="auto">
          <a:xfrm>
            <a:off x="5060950" y="6533515"/>
            <a:ext cx="4103688" cy="330200"/>
          </a:xfrm>
          <a:prstGeom prst="rect">
            <a:avLst/>
          </a:prstGeom>
          <a:noFill/>
          <a:ln w="9525">
            <a:noFill/>
            <a:miter lim="800000"/>
          </a:ln>
          <a:effectLst/>
        </p:spPr>
        <p:txBody>
          <a:bodyPr lIns="56108" tIns="28054" rIns="56108" bIns="28054">
            <a:spAutoFit/>
          </a:bodyPr>
          <a:lstStyle/>
          <a:p>
            <a:pPr algn="l" defTabSz="560070"/>
            <a:r>
              <a:rPr lang="zh-CN" altLang="en-US" sz="1800">
                <a:solidFill>
                  <a:schemeClr val="tx1"/>
                </a:solidFill>
              </a:rPr>
              <a:t>(4)、强弱</a:t>
            </a:r>
            <a:r>
              <a:rPr lang="zh-CN" altLang="en-US" sz="1800">
                <a:solidFill>
                  <a:schemeClr val="tx1"/>
                </a:solidFill>
                <a:latin typeface="宋体" panose="02010600030101010101" pitchFamily="2" charset="-122"/>
              </a:rPr>
              <a:t>电</a:t>
            </a:r>
            <a:r>
              <a:rPr lang="zh-TW" altLang="en-US" sz="1800">
                <a:solidFill>
                  <a:schemeClr val="tx1"/>
                </a:solidFill>
                <a:latin typeface="宋体" panose="02010600030101010101" pitchFamily="2" charset="-122"/>
              </a:rPr>
              <a:t>工程 施工品質特性要因</a:t>
            </a:r>
            <a:r>
              <a:rPr lang="zh-CN" altLang="en-US" sz="1800">
                <a:solidFill>
                  <a:schemeClr val="tx1"/>
                </a:solidFill>
                <a:latin typeface="宋体" panose="02010600030101010101" pitchFamily="2" charset="-122"/>
              </a:rPr>
              <a:t>图</a:t>
            </a:r>
            <a:endParaRPr lang="zh-CN" altLang="en-US" sz="1800">
              <a:solidFill>
                <a:schemeClr val="tx1"/>
              </a:solidFill>
              <a:latin typeface="宋体" panose="02010600030101010101" pitchFamily="2" charset="-122"/>
            </a:endParaRPr>
          </a:p>
        </p:txBody>
      </p:sp>
      <p:sp>
        <p:nvSpPr>
          <p:cNvPr id="17459" name="未知"/>
          <p:cNvSpPr/>
          <p:nvPr/>
        </p:nvSpPr>
        <p:spPr bwMode="auto">
          <a:xfrm>
            <a:off x="4073525" y="2305050"/>
            <a:ext cx="725488" cy="1588"/>
          </a:xfrm>
          <a:custGeom>
            <a:avLst/>
            <a:gdLst>
              <a:gd name="T0" fmla="*/ 725488 w 495"/>
              <a:gd name="T1" fmla="*/ 0 h 1"/>
              <a:gd name="T2" fmla="*/ 0 w 495"/>
              <a:gd name="T3" fmla="*/ 0 h 1"/>
              <a:gd name="T4" fmla="*/ 0 60000 65536"/>
              <a:gd name="T5" fmla="*/ 0 60000 65536"/>
            </a:gdLst>
            <a:ahLst/>
            <a:cxnLst>
              <a:cxn ang="T4">
                <a:pos x="T0" y="T1"/>
              </a:cxn>
              <a:cxn ang="T5">
                <a:pos x="T2" y="T3"/>
              </a:cxn>
            </a:cxnLst>
            <a:rect l="0" t="0" r="r" b="b"/>
            <a:pathLst>
              <a:path w="495" h="1">
                <a:moveTo>
                  <a:pt x="495" y="0"/>
                </a:moveTo>
                <a:lnTo>
                  <a:pt x="0" y="0"/>
                </a:lnTo>
              </a:path>
            </a:pathLst>
          </a:custGeom>
          <a:noFill/>
          <a:ln w="9525" cmpd="sng">
            <a:solidFill>
              <a:schemeClr val="tx1"/>
            </a:solidFill>
            <a:round/>
            <a:tailEnd type="triangle" w="med" len="med"/>
          </a:ln>
          <a:effectLst/>
        </p:spPr>
        <p:txBody>
          <a:bodyPr wrap="none" anchor="ctr"/>
          <a:lstStyle/>
          <a:p>
            <a:endParaRPr lang="zh-CN" altLang="en-US"/>
          </a:p>
        </p:txBody>
      </p:sp>
      <p:sp>
        <p:nvSpPr>
          <p:cNvPr id="17460" name="Text Box 52"/>
          <p:cNvSpPr txBox="1">
            <a:spLocks noChangeArrowheads="1"/>
          </p:cNvSpPr>
          <p:nvPr/>
        </p:nvSpPr>
        <p:spPr bwMode="auto">
          <a:xfrm>
            <a:off x="1704975" y="998538"/>
            <a:ext cx="758825" cy="482600"/>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图纸深化</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设计交底</a:t>
            </a:r>
            <a:endParaRPr lang="zh-TW" altLang="en-US" sz="1400" b="0">
              <a:solidFill>
                <a:schemeClr val="tx1"/>
              </a:solidFill>
              <a:latin typeface="全真古印體" pitchFamily="1" charset="-120"/>
            </a:endParaRPr>
          </a:p>
        </p:txBody>
      </p:sp>
      <p:sp>
        <p:nvSpPr>
          <p:cNvPr id="17461" name="未知"/>
          <p:cNvSpPr/>
          <p:nvPr/>
        </p:nvSpPr>
        <p:spPr bwMode="auto">
          <a:xfrm>
            <a:off x="1663700" y="1268413"/>
            <a:ext cx="692150" cy="4762"/>
          </a:xfrm>
          <a:custGeom>
            <a:avLst/>
            <a:gdLst>
              <a:gd name="T0" fmla="*/ 692150 w 471"/>
              <a:gd name="T1" fmla="*/ 0 h 3"/>
              <a:gd name="T2" fmla="*/ 0 w 471"/>
              <a:gd name="T3" fmla="*/ 4762 h 3"/>
              <a:gd name="T4" fmla="*/ 0 60000 65536"/>
              <a:gd name="T5" fmla="*/ 0 60000 65536"/>
            </a:gdLst>
            <a:ahLst/>
            <a:cxnLst>
              <a:cxn ang="T4">
                <a:pos x="T0" y="T1"/>
              </a:cxn>
              <a:cxn ang="T5">
                <a:pos x="T2" y="T3"/>
              </a:cxn>
            </a:cxnLst>
            <a:rect l="0" t="0" r="r" b="b"/>
            <a:pathLst>
              <a:path w="471" h="3">
                <a:moveTo>
                  <a:pt x="471" y="0"/>
                </a:moveTo>
                <a:lnTo>
                  <a:pt x="0" y="3"/>
                </a:lnTo>
              </a:path>
            </a:pathLst>
          </a:custGeom>
          <a:noFill/>
          <a:ln w="9525" cmpd="sng">
            <a:solidFill>
              <a:srgbClr val="FF0000"/>
            </a:solidFill>
            <a:round/>
            <a:tailEnd type="triangle" w="med" len="med"/>
          </a:ln>
          <a:effectLst/>
        </p:spPr>
        <p:txBody>
          <a:bodyPr wrap="none" anchor="ctr"/>
          <a:lstStyle/>
          <a:p>
            <a:endParaRPr lang="zh-CN" altLang="en-US"/>
          </a:p>
        </p:txBody>
      </p:sp>
      <p:sp>
        <p:nvSpPr>
          <p:cNvPr id="17462" name="未知"/>
          <p:cNvSpPr/>
          <p:nvPr/>
        </p:nvSpPr>
        <p:spPr bwMode="auto">
          <a:xfrm>
            <a:off x="958850" y="1539875"/>
            <a:ext cx="822325" cy="0"/>
          </a:xfrm>
          <a:custGeom>
            <a:avLst/>
            <a:gdLst>
              <a:gd name="T0" fmla="*/ 0 w 561"/>
              <a:gd name="T1" fmla="*/ 0 h 1"/>
              <a:gd name="T2" fmla="*/ 822325 w 561"/>
              <a:gd name="T3" fmla="*/ 1 h 1"/>
              <a:gd name="T4" fmla="*/ 0 60000 65536"/>
              <a:gd name="T5" fmla="*/ 0 60000 65536"/>
            </a:gdLst>
            <a:ahLst/>
            <a:cxnLst>
              <a:cxn ang="T4">
                <a:pos x="T0" y="T1"/>
              </a:cxn>
              <a:cxn ang="T5">
                <a:pos x="T2" y="T3"/>
              </a:cxn>
            </a:cxnLst>
            <a:rect l="0" t="0" r="r" b="b"/>
            <a:pathLst>
              <a:path w="561" h="1">
                <a:moveTo>
                  <a:pt x="0" y="0"/>
                </a:moveTo>
                <a:lnTo>
                  <a:pt x="561" y="1"/>
                </a:lnTo>
              </a:path>
            </a:pathLst>
          </a:custGeom>
          <a:noFill/>
          <a:ln w="9525" cmpd="sng">
            <a:solidFill>
              <a:schemeClr val="tx1"/>
            </a:solidFill>
            <a:round/>
            <a:tailEnd type="triangle" w="med" len="med"/>
          </a:ln>
          <a:effectLst/>
        </p:spPr>
        <p:txBody>
          <a:bodyPr wrap="none" anchor="ctr"/>
          <a:lstStyle/>
          <a:p>
            <a:endParaRPr lang="zh-CN" altLang="en-US"/>
          </a:p>
        </p:txBody>
      </p:sp>
      <p:sp>
        <p:nvSpPr>
          <p:cNvPr id="17463" name="未知"/>
          <p:cNvSpPr/>
          <p:nvPr/>
        </p:nvSpPr>
        <p:spPr bwMode="auto">
          <a:xfrm>
            <a:off x="3376613" y="2590800"/>
            <a:ext cx="822325" cy="1588"/>
          </a:xfrm>
          <a:custGeom>
            <a:avLst/>
            <a:gdLst>
              <a:gd name="T0" fmla="*/ 0 w 561"/>
              <a:gd name="T1" fmla="*/ 0 h 1"/>
              <a:gd name="T2" fmla="*/ 822325 w 561"/>
              <a:gd name="T3" fmla="*/ 1588 h 1"/>
              <a:gd name="T4" fmla="*/ 0 60000 65536"/>
              <a:gd name="T5" fmla="*/ 0 60000 65536"/>
            </a:gdLst>
            <a:ahLst/>
            <a:cxnLst>
              <a:cxn ang="T4">
                <a:pos x="T0" y="T1"/>
              </a:cxn>
              <a:cxn ang="T5">
                <a:pos x="T2" y="T3"/>
              </a:cxn>
            </a:cxnLst>
            <a:rect l="0" t="0" r="r" b="b"/>
            <a:pathLst>
              <a:path w="561" h="1">
                <a:moveTo>
                  <a:pt x="0" y="0"/>
                </a:moveTo>
                <a:lnTo>
                  <a:pt x="561" y="1"/>
                </a:lnTo>
              </a:path>
            </a:pathLst>
          </a:custGeom>
          <a:noFill/>
          <a:ln w="9525" cmpd="sng">
            <a:solidFill>
              <a:srgbClr val="FF0000"/>
            </a:solidFill>
            <a:round/>
            <a:tailEnd type="triangle" w="med" len="med"/>
          </a:ln>
          <a:effectLst/>
        </p:spPr>
        <p:txBody>
          <a:bodyPr wrap="none" anchor="ctr"/>
          <a:lstStyle/>
          <a:p>
            <a:endParaRPr lang="zh-CN" altLang="en-US"/>
          </a:p>
        </p:txBody>
      </p:sp>
      <p:sp>
        <p:nvSpPr>
          <p:cNvPr id="17464" name="Text Box 56"/>
          <p:cNvSpPr txBox="1">
            <a:spLocks noChangeArrowheads="1"/>
          </p:cNvSpPr>
          <p:nvPr/>
        </p:nvSpPr>
        <p:spPr bwMode="auto">
          <a:xfrm>
            <a:off x="3376613" y="2362200"/>
            <a:ext cx="595312" cy="695325"/>
          </a:xfrm>
          <a:prstGeom prst="rect">
            <a:avLst/>
          </a:prstGeom>
          <a:noFill/>
          <a:ln w="9525">
            <a:noFill/>
            <a:miter lim="800000"/>
          </a:ln>
          <a:effectLst/>
        </p:spPr>
        <p:txBody>
          <a:bodyPr wrap="none" lIns="56108" tIns="28054" rIns="56108" bIns="28054">
            <a:spAutoFit/>
          </a:bodyPr>
          <a:lstStyle/>
          <a:p>
            <a:pPr algn="l" defTabSz="560070"/>
            <a:r>
              <a:rPr lang="zh-CN" altLang="en-US" sz="1400" b="0">
                <a:solidFill>
                  <a:schemeClr val="tx1"/>
                </a:solidFill>
                <a:latin typeface="全真古印體" pitchFamily="1" charset="-120"/>
              </a:rPr>
              <a:t>现场检</a:t>
            </a:r>
            <a:endParaRPr lang="zh-CN" altLang="en-US" sz="1400" b="0">
              <a:solidFill>
                <a:schemeClr val="tx1"/>
              </a:solidFill>
              <a:latin typeface="全真古印體" pitchFamily="1" charset="-120"/>
            </a:endParaRPr>
          </a:p>
          <a:p>
            <a:pPr algn="l" defTabSz="560070"/>
            <a:r>
              <a:rPr lang="zh-CN" altLang="en-US" sz="1400" b="0">
                <a:solidFill>
                  <a:schemeClr val="tx1"/>
                </a:solidFill>
                <a:latin typeface="全真古印體" pitchFamily="1" charset="-120"/>
              </a:rPr>
              <a:t>查材料</a:t>
            </a:r>
            <a:endParaRPr lang="zh-TW" altLang="en-US" sz="1400" b="0">
              <a:solidFill>
                <a:schemeClr val="tx1"/>
              </a:solidFill>
              <a:latin typeface="全真古印體" pitchFamily="1" charset="-120"/>
            </a:endParaRPr>
          </a:p>
          <a:p>
            <a:pPr algn="l" defTabSz="560070"/>
            <a:endParaRPr lang="zh-TW" altLang="en-US" sz="1400" b="0">
              <a:solidFill>
                <a:schemeClr val="tx1"/>
              </a:solidFill>
              <a:latin typeface="全真古印體" pitchFamily="1" charset="-120"/>
              <a:ea typeface="全真古印體" pitchFamily="1" charset="-120"/>
            </a:endParaRPr>
          </a:p>
        </p:txBody>
      </p:sp>
      <p:sp>
        <p:nvSpPr>
          <p:cNvPr id="17465" name="未知"/>
          <p:cNvSpPr/>
          <p:nvPr/>
        </p:nvSpPr>
        <p:spPr bwMode="auto">
          <a:xfrm>
            <a:off x="4360863" y="2895600"/>
            <a:ext cx="725487" cy="1588"/>
          </a:xfrm>
          <a:custGeom>
            <a:avLst/>
            <a:gdLst>
              <a:gd name="T0" fmla="*/ 725487 w 495"/>
              <a:gd name="T1" fmla="*/ 0 h 1"/>
              <a:gd name="T2" fmla="*/ 0 w 495"/>
              <a:gd name="T3" fmla="*/ 0 h 1"/>
              <a:gd name="T4" fmla="*/ 0 60000 65536"/>
              <a:gd name="T5" fmla="*/ 0 60000 65536"/>
            </a:gdLst>
            <a:ahLst/>
            <a:cxnLst>
              <a:cxn ang="T4">
                <a:pos x="T0" y="T1"/>
              </a:cxn>
              <a:cxn ang="T5">
                <a:pos x="T2" y="T3"/>
              </a:cxn>
            </a:cxnLst>
            <a:rect l="0" t="0" r="r" b="b"/>
            <a:pathLst>
              <a:path w="495" h="1">
                <a:moveTo>
                  <a:pt x="495" y="0"/>
                </a:moveTo>
                <a:lnTo>
                  <a:pt x="0" y="0"/>
                </a:lnTo>
              </a:path>
            </a:pathLst>
          </a:custGeom>
          <a:noFill/>
          <a:ln w="9525" cmpd="sng">
            <a:solidFill>
              <a:srgbClr val="FF0000"/>
            </a:solidFill>
            <a:round/>
            <a:tailEnd type="triangle" w="med" len="med"/>
          </a:ln>
          <a:effectLst/>
        </p:spPr>
        <p:txBody>
          <a:bodyPr wrap="none" anchor="ctr"/>
          <a:lstStyle/>
          <a:p>
            <a:endParaRPr lang="zh-CN" altLang="en-US"/>
          </a:p>
        </p:txBody>
      </p:sp>
      <p:sp>
        <p:nvSpPr>
          <p:cNvPr id="17466" name="Text Box 58"/>
          <p:cNvSpPr txBox="1">
            <a:spLocks noChangeArrowheads="1"/>
          </p:cNvSpPr>
          <p:nvPr/>
        </p:nvSpPr>
        <p:spPr bwMode="auto">
          <a:xfrm>
            <a:off x="4432300" y="2667000"/>
            <a:ext cx="593725" cy="482600"/>
          </a:xfrm>
          <a:prstGeom prst="rect">
            <a:avLst/>
          </a:prstGeom>
          <a:noFill/>
          <a:ln w="9525">
            <a:noFill/>
            <a:miter lim="800000"/>
          </a:ln>
          <a:effectLst/>
        </p:spPr>
        <p:txBody>
          <a:bodyPr wrap="none" lIns="56108" tIns="28054" rIns="56108" bIns="28054">
            <a:spAutoFit/>
          </a:bodyPr>
          <a:lstStyle/>
          <a:p>
            <a:pPr algn="l" defTabSz="560070"/>
            <a:r>
              <a:rPr lang="zh-TW" altLang="en-US" sz="1400" b="0">
                <a:solidFill>
                  <a:schemeClr val="tx1"/>
                </a:solidFill>
                <a:latin typeface="全真古印體" pitchFamily="1" charset="-120"/>
                <a:ea typeface="全真古印體" pitchFamily="1" charset="-120"/>
              </a:rPr>
              <a:t>不合格</a:t>
            </a:r>
            <a:endParaRPr lang="zh-TW" altLang="en-US" sz="1400" b="0">
              <a:solidFill>
                <a:schemeClr val="tx1"/>
              </a:solidFill>
              <a:latin typeface="全真古印體" pitchFamily="1" charset="-120"/>
              <a:ea typeface="全真古印體" pitchFamily="1" charset="-120"/>
            </a:endParaRPr>
          </a:p>
          <a:p>
            <a:pPr algn="l" defTabSz="560070"/>
            <a:r>
              <a:rPr lang="zh-CN" altLang="en-US" sz="1400" b="0">
                <a:solidFill>
                  <a:schemeClr val="tx1"/>
                </a:solidFill>
                <a:latin typeface="全真古印體" pitchFamily="1" charset="-120"/>
              </a:rPr>
              <a:t>退场</a:t>
            </a:r>
            <a:endParaRPr lang="zh-CN" altLang="en-US" sz="1400" b="0">
              <a:solidFill>
                <a:schemeClr val="tx1"/>
              </a:solidFill>
              <a:latin typeface="全真古印體" pitchFamily="1" charset="-120"/>
            </a:endParaRPr>
          </a:p>
        </p:txBody>
      </p:sp>
      <p:sp>
        <p:nvSpPr>
          <p:cNvPr id="17467" name="未知"/>
          <p:cNvSpPr/>
          <p:nvPr/>
        </p:nvSpPr>
        <p:spPr bwMode="auto">
          <a:xfrm rot="-120000">
            <a:off x="668338" y="2503488"/>
            <a:ext cx="1452562" cy="98425"/>
          </a:xfrm>
          <a:custGeom>
            <a:avLst/>
            <a:gdLst>
              <a:gd name="T0" fmla="*/ 0 w 561"/>
              <a:gd name="T1" fmla="*/ 0 h 1"/>
              <a:gd name="T2" fmla="*/ 1452562 w 561"/>
              <a:gd name="T3" fmla="*/ 98425 h 1"/>
              <a:gd name="T4" fmla="*/ 0 60000 65536"/>
              <a:gd name="T5" fmla="*/ 0 60000 65536"/>
            </a:gdLst>
            <a:ahLst/>
            <a:cxnLst>
              <a:cxn ang="T4">
                <a:pos x="T0" y="T1"/>
              </a:cxn>
              <a:cxn ang="T5">
                <a:pos x="T2" y="T3"/>
              </a:cxn>
            </a:cxnLst>
            <a:rect l="0" t="0" r="r" b="b"/>
            <a:pathLst>
              <a:path w="561" h="1">
                <a:moveTo>
                  <a:pt x="0" y="0"/>
                </a:moveTo>
                <a:lnTo>
                  <a:pt x="561" y="1"/>
                </a:lnTo>
              </a:path>
            </a:pathLst>
          </a:custGeom>
          <a:noFill/>
          <a:ln w="9525" cap="flat" cmpd="sng">
            <a:solidFill>
              <a:schemeClr val="tx1"/>
            </a:solidFill>
            <a:round/>
            <a:tailEnd type="triangle" w="med" len="med"/>
          </a:ln>
          <a:effectLst/>
        </p:spPr>
        <p:txBody>
          <a:bodyPr wrap="none" anchor="ctr"/>
          <a:lstStyle/>
          <a:p>
            <a:endParaRPr lang="zh-CN" altLang="en-US"/>
          </a:p>
        </p:txBody>
      </p:sp>
      <p:sp>
        <p:nvSpPr>
          <p:cNvPr id="17468" name="Text Box 60"/>
          <p:cNvSpPr txBox="1">
            <a:spLocks noChangeArrowheads="1"/>
          </p:cNvSpPr>
          <p:nvPr/>
        </p:nvSpPr>
        <p:spPr bwMode="auto">
          <a:xfrm rot="10620000" flipV="1">
            <a:off x="749300" y="2212975"/>
            <a:ext cx="1435100" cy="823913"/>
          </a:xfrm>
          <a:prstGeom prst="rect">
            <a:avLst/>
          </a:prstGeom>
          <a:noFill/>
          <a:ln w="9525">
            <a:noFill/>
            <a:miter lim="800000"/>
          </a:ln>
          <a:effectLst/>
        </p:spPr>
        <p:txBody>
          <a:bodyPr>
            <a:spAutoFit/>
          </a:bodyPr>
          <a:lstStyle/>
          <a:p>
            <a:pPr algn="l" eaLnBrk="0" hangingPunct="0"/>
            <a:r>
              <a:rPr lang="zh-CN" altLang="en-US" sz="1600" b="0">
                <a:solidFill>
                  <a:schemeClr val="tx1"/>
                </a:solidFill>
              </a:rPr>
              <a:t>重新优化线路或者调整</a:t>
            </a:r>
            <a:endParaRPr lang="zh-CN" altLang="en-US" sz="1600" b="0">
              <a:solidFill>
                <a:schemeClr val="tx1"/>
              </a:solidFill>
            </a:endParaRPr>
          </a:p>
          <a:p>
            <a:pPr algn="l" eaLnBrk="0" hangingPunct="0"/>
            <a:endParaRPr lang="zh-CN" altLang="en-US" sz="1600" b="0">
              <a:solidFill>
                <a:schemeClr val="tx1"/>
              </a:solidFill>
            </a:endParaRPr>
          </a:p>
        </p:txBody>
      </p:sp>
      <p:sp>
        <p:nvSpPr>
          <p:cNvPr id="17469" name="未知"/>
          <p:cNvSpPr/>
          <p:nvPr/>
        </p:nvSpPr>
        <p:spPr bwMode="auto">
          <a:xfrm rot="-120000">
            <a:off x="1498600" y="4003675"/>
            <a:ext cx="625475" cy="76200"/>
          </a:xfrm>
          <a:custGeom>
            <a:avLst/>
            <a:gdLst>
              <a:gd name="T0" fmla="*/ 0 w 561"/>
              <a:gd name="T1" fmla="*/ 0 h 1"/>
              <a:gd name="T2" fmla="*/ 625475 w 561"/>
              <a:gd name="T3" fmla="*/ 76200 h 1"/>
              <a:gd name="T4" fmla="*/ 0 60000 65536"/>
              <a:gd name="T5" fmla="*/ 0 60000 65536"/>
            </a:gdLst>
            <a:ahLst/>
            <a:cxnLst>
              <a:cxn ang="T4">
                <a:pos x="T0" y="T1"/>
              </a:cxn>
              <a:cxn ang="T5">
                <a:pos x="T2" y="T3"/>
              </a:cxn>
            </a:cxnLst>
            <a:rect l="0" t="0" r="r" b="b"/>
            <a:pathLst>
              <a:path w="561" h="1">
                <a:moveTo>
                  <a:pt x="0" y="0"/>
                </a:moveTo>
                <a:lnTo>
                  <a:pt x="561" y="1"/>
                </a:lnTo>
              </a:path>
            </a:pathLst>
          </a:custGeom>
          <a:noFill/>
          <a:ln w="9525" cap="flat" cmpd="sng">
            <a:solidFill>
              <a:schemeClr val="tx1"/>
            </a:solidFill>
            <a:round/>
            <a:tailEnd type="triangle" w="med" len="med"/>
          </a:ln>
          <a:effectLst/>
        </p:spPr>
        <p:txBody>
          <a:bodyPr wrap="none" anchor="ctr"/>
          <a:lstStyle/>
          <a:p>
            <a:endParaRPr lang="zh-CN" altLang="en-US"/>
          </a:p>
        </p:txBody>
      </p:sp>
      <p:sp>
        <p:nvSpPr>
          <p:cNvPr id="17470" name="Text Box 62"/>
          <p:cNvSpPr txBox="1">
            <a:spLocks noChangeArrowheads="1"/>
          </p:cNvSpPr>
          <p:nvPr/>
        </p:nvSpPr>
        <p:spPr bwMode="auto">
          <a:xfrm>
            <a:off x="1498600" y="3743325"/>
            <a:ext cx="731838" cy="579438"/>
          </a:xfrm>
          <a:prstGeom prst="rect">
            <a:avLst/>
          </a:prstGeom>
          <a:noFill/>
          <a:ln w="9525">
            <a:noFill/>
            <a:miter lim="800000"/>
          </a:ln>
        </p:spPr>
        <p:txBody>
          <a:bodyPr wrap="none">
            <a:spAutoFit/>
          </a:bodyPr>
          <a:lstStyle/>
          <a:p>
            <a:pPr algn="l" eaLnBrk="0" hangingPunct="0"/>
            <a:r>
              <a:rPr lang="zh-CN" altLang="en-US" sz="1600" b="0">
                <a:solidFill>
                  <a:schemeClr val="tx1"/>
                </a:solidFill>
              </a:rPr>
              <a:t>预埋件</a:t>
            </a:r>
            <a:endParaRPr lang="zh-CN" altLang="en-US" sz="1600" b="0">
              <a:solidFill>
                <a:schemeClr val="tx1"/>
              </a:solidFill>
            </a:endParaRPr>
          </a:p>
          <a:p>
            <a:pPr algn="l" eaLnBrk="0" hangingPunct="0"/>
            <a:r>
              <a:rPr lang="zh-CN" altLang="en-US" sz="1600" b="0">
                <a:solidFill>
                  <a:schemeClr val="tx1"/>
                </a:solidFill>
              </a:rPr>
              <a:t>安装</a:t>
            </a:r>
            <a:endParaRPr lang="zh-CN" altLang="en-US" sz="1600" u="sng">
              <a:solidFill>
                <a:schemeClr val="tx1"/>
              </a:solidFill>
            </a:endParaRPr>
          </a:p>
        </p:txBody>
      </p:sp>
      <p:sp>
        <p:nvSpPr>
          <p:cNvPr id="17471" name="Line 63"/>
          <p:cNvSpPr>
            <a:spLocks noChangeShapeType="1"/>
          </p:cNvSpPr>
          <p:nvPr/>
        </p:nvSpPr>
        <p:spPr bwMode="auto">
          <a:xfrm>
            <a:off x="2828925" y="5410200"/>
            <a:ext cx="715963" cy="0"/>
          </a:xfrm>
          <a:prstGeom prst="line">
            <a:avLst/>
          </a:prstGeom>
          <a:noFill/>
          <a:ln w="9525">
            <a:solidFill>
              <a:srgbClr val="FF0000"/>
            </a:solidFill>
            <a:round/>
            <a:tailEnd type="triangle" w="med" len="med"/>
          </a:ln>
          <a:effectLst/>
        </p:spPr>
        <p:txBody>
          <a:bodyPr wrap="none" anchor="ctr"/>
          <a:lstStyle/>
          <a:p>
            <a:endParaRPr lang="zh-CN" altLang="en-US"/>
          </a:p>
        </p:txBody>
      </p:sp>
      <p:sp>
        <p:nvSpPr>
          <p:cNvPr id="17472" name="Text Box 64"/>
          <p:cNvSpPr txBox="1">
            <a:spLocks noChangeArrowheads="1"/>
          </p:cNvSpPr>
          <p:nvPr/>
        </p:nvSpPr>
        <p:spPr bwMode="auto">
          <a:xfrm>
            <a:off x="2246313" y="5094288"/>
            <a:ext cx="825500" cy="457200"/>
          </a:xfrm>
          <a:prstGeom prst="rect">
            <a:avLst/>
          </a:prstGeom>
          <a:noFill/>
          <a:ln w="9525">
            <a:noFill/>
            <a:miter lim="800000"/>
          </a:ln>
          <a:effectLst/>
        </p:spPr>
        <p:txBody>
          <a:bodyPr>
            <a:spAutoFit/>
          </a:bodyPr>
          <a:lstStyle/>
          <a:p>
            <a:pPr algn="l" eaLnBrk="0" hangingPunct="0"/>
            <a:endParaRPr lang="zh-CN" altLang="zh-CN" sz="1800" u="sng">
              <a:solidFill>
                <a:schemeClr val="tx1"/>
              </a:solidFill>
              <a:ea typeface="華康新儷粗黑" pitchFamily="2" charset="-120"/>
            </a:endParaRPr>
          </a:p>
        </p:txBody>
      </p:sp>
      <p:sp>
        <p:nvSpPr>
          <p:cNvPr id="17473" name="Text Box 65"/>
          <p:cNvSpPr txBox="1">
            <a:spLocks noChangeArrowheads="1"/>
          </p:cNvSpPr>
          <p:nvPr/>
        </p:nvSpPr>
        <p:spPr bwMode="auto">
          <a:xfrm>
            <a:off x="8353425" y="1358900"/>
            <a:ext cx="285750" cy="457200"/>
          </a:xfrm>
          <a:prstGeom prst="rect">
            <a:avLst/>
          </a:prstGeom>
          <a:noFill/>
          <a:ln w="9525">
            <a:noFill/>
            <a:miter lim="800000"/>
          </a:ln>
          <a:effectLst/>
        </p:spPr>
        <p:txBody>
          <a:bodyPr wrap="none">
            <a:spAutoFit/>
          </a:bodyPr>
          <a:lstStyle/>
          <a:p>
            <a:pPr algn="l" eaLnBrk="0" hangingPunct="0"/>
            <a:endParaRPr lang="zh-CN" altLang="zh-CN" sz="1800" u="sng">
              <a:solidFill>
                <a:schemeClr val="tx1"/>
              </a:solidFill>
              <a:ea typeface="華康新儷粗黑" pitchFamily="2" charset="-120"/>
            </a:endParaRPr>
          </a:p>
        </p:txBody>
      </p:sp>
      <p:sp>
        <p:nvSpPr>
          <p:cNvPr id="17474" name="Text Box 66"/>
          <p:cNvSpPr txBox="1">
            <a:spLocks noChangeArrowheads="1"/>
          </p:cNvSpPr>
          <p:nvPr/>
        </p:nvSpPr>
        <p:spPr bwMode="auto">
          <a:xfrm>
            <a:off x="2703513" y="5094288"/>
            <a:ext cx="1166812" cy="334962"/>
          </a:xfrm>
          <a:prstGeom prst="rect">
            <a:avLst/>
          </a:prstGeom>
          <a:noFill/>
          <a:ln w="9525">
            <a:noFill/>
            <a:miter lim="800000"/>
          </a:ln>
          <a:effectLst/>
        </p:spPr>
        <p:txBody>
          <a:bodyPr>
            <a:spAutoFit/>
          </a:bodyPr>
          <a:lstStyle/>
          <a:p>
            <a:pPr algn="l" eaLnBrk="0" hangingPunct="0"/>
            <a:r>
              <a:rPr lang="zh-CN" altLang="en-US" sz="1600" b="0">
                <a:solidFill>
                  <a:schemeClr val="tx1"/>
                </a:solidFill>
              </a:rPr>
              <a:t>水管试压</a:t>
            </a:r>
            <a:endParaRPr lang="zh-CN" altLang="en-US" sz="1600" b="0">
              <a:solidFill>
                <a:schemeClr val="tx1"/>
              </a:solidFill>
            </a:endParaRPr>
          </a:p>
        </p:txBody>
      </p:sp>
      <p:sp>
        <p:nvSpPr>
          <p:cNvPr id="17475" name="未知"/>
          <p:cNvSpPr/>
          <p:nvPr/>
        </p:nvSpPr>
        <p:spPr bwMode="auto">
          <a:xfrm>
            <a:off x="6567488" y="3879850"/>
            <a:ext cx="623887" cy="76200"/>
          </a:xfrm>
          <a:custGeom>
            <a:avLst/>
            <a:gdLst>
              <a:gd name="T0" fmla="*/ 623887 w 642"/>
              <a:gd name="T1" fmla="*/ 0 h 1"/>
              <a:gd name="T2" fmla="*/ 0 w 642"/>
              <a:gd name="T3" fmla="*/ 0 h 1"/>
              <a:gd name="T4" fmla="*/ 0 60000 65536"/>
              <a:gd name="T5" fmla="*/ 0 60000 65536"/>
            </a:gdLst>
            <a:ahLst/>
            <a:cxnLst>
              <a:cxn ang="T4">
                <a:pos x="T0" y="T1"/>
              </a:cxn>
              <a:cxn ang="T5">
                <a:pos x="T2" y="T3"/>
              </a:cxn>
            </a:cxnLst>
            <a:rect l="0" t="0" r="r" b="b"/>
            <a:pathLst>
              <a:path w="642" h="1">
                <a:moveTo>
                  <a:pt x="642" y="0"/>
                </a:moveTo>
                <a:lnTo>
                  <a:pt x="0" y="0"/>
                </a:lnTo>
              </a:path>
            </a:pathLst>
          </a:custGeom>
          <a:noFill/>
          <a:ln w="9525" cap="flat" cmpd="sng">
            <a:solidFill>
              <a:schemeClr val="tx1"/>
            </a:solidFill>
            <a:round/>
            <a:tailEnd type="triangle" w="med" len="med"/>
          </a:ln>
          <a:effectLst/>
        </p:spPr>
        <p:txBody>
          <a:bodyPr wrap="none" anchor="ctr"/>
          <a:lstStyle/>
          <a:p>
            <a:endParaRPr lang="zh-CN" altLang="en-US"/>
          </a:p>
        </p:txBody>
      </p:sp>
      <p:sp>
        <p:nvSpPr>
          <p:cNvPr id="17476" name="未知"/>
          <p:cNvSpPr/>
          <p:nvPr/>
        </p:nvSpPr>
        <p:spPr bwMode="auto">
          <a:xfrm>
            <a:off x="2162175" y="3789363"/>
            <a:ext cx="744538" cy="4762"/>
          </a:xfrm>
          <a:custGeom>
            <a:avLst/>
            <a:gdLst>
              <a:gd name="T0" fmla="*/ 744538 w 507"/>
              <a:gd name="T1" fmla="*/ 4762 h 3"/>
              <a:gd name="T2" fmla="*/ 0 w 507"/>
              <a:gd name="T3" fmla="*/ 0 h 3"/>
              <a:gd name="T4" fmla="*/ 0 60000 65536"/>
              <a:gd name="T5" fmla="*/ 0 60000 65536"/>
            </a:gdLst>
            <a:ahLst/>
            <a:cxnLst>
              <a:cxn ang="T4">
                <a:pos x="T0" y="T1"/>
              </a:cxn>
              <a:cxn ang="T5">
                <a:pos x="T2" y="T3"/>
              </a:cxn>
            </a:cxnLst>
            <a:rect l="0" t="0" r="r" b="b"/>
            <a:pathLst>
              <a:path w="507" h="3">
                <a:moveTo>
                  <a:pt x="507" y="3"/>
                </a:moveTo>
                <a:lnTo>
                  <a:pt x="0" y="0"/>
                </a:lnTo>
              </a:path>
            </a:pathLst>
          </a:custGeom>
          <a:noFill/>
          <a:ln w="9525" cap="flat" cmpd="sng">
            <a:solidFill>
              <a:schemeClr val="tx1"/>
            </a:solidFill>
            <a:round/>
            <a:tailEnd type="triangle" w="med" len="med"/>
          </a:ln>
          <a:effectLst/>
        </p:spPr>
        <p:txBody>
          <a:bodyPr wrap="none" anchor="ctr"/>
          <a:lstStyle/>
          <a:p>
            <a:endParaRPr lang="zh-CN" altLang="en-US"/>
          </a:p>
        </p:txBody>
      </p:sp>
      <p:sp>
        <p:nvSpPr>
          <p:cNvPr id="17477" name="Text Box 69"/>
          <p:cNvSpPr txBox="1">
            <a:spLocks noChangeArrowheads="1"/>
          </p:cNvSpPr>
          <p:nvPr/>
        </p:nvSpPr>
        <p:spPr bwMode="auto">
          <a:xfrm>
            <a:off x="2330450" y="3473450"/>
            <a:ext cx="904875" cy="336550"/>
          </a:xfrm>
          <a:prstGeom prst="rect">
            <a:avLst/>
          </a:prstGeom>
          <a:noFill/>
          <a:ln w="9525">
            <a:noFill/>
            <a:miter lim="800000"/>
          </a:ln>
          <a:effectLst/>
        </p:spPr>
        <p:txBody>
          <a:bodyPr>
            <a:spAutoFit/>
          </a:bodyPr>
          <a:lstStyle/>
          <a:p>
            <a:pPr algn="l" eaLnBrk="0" hangingPunct="0"/>
            <a:r>
              <a:rPr lang="zh-CN" altLang="en-US" sz="1600" b="0">
                <a:solidFill>
                  <a:schemeClr val="tx1"/>
                </a:solidFill>
              </a:rPr>
              <a:t>穿线</a:t>
            </a:r>
            <a:endParaRPr lang="zh-CN" altLang="en-US" sz="1600" b="0">
              <a:solidFill>
                <a:schemeClr val="tx1"/>
              </a:solidFill>
            </a:endParaRPr>
          </a:p>
        </p:txBody>
      </p:sp>
      <p:sp>
        <p:nvSpPr>
          <p:cNvPr id="17478" name="Text Box 70"/>
          <p:cNvSpPr txBox="1">
            <a:spLocks noChangeArrowheads="1"/>
          </p:cNvSpPr>
          <p:nvPr/>
        </p:nvSpPr>
        <p:spPr bwMode="auto">
          <a:xfrm>
            <a:off x="6650038" y="3609975"/>
            <a:ext cx="1082675" cy="334963"/>
          </a:xfrm>
          <a:prstGeom prst="rect">
            <a:avLst/>
          </a:prstGeom>
          <a:noFill/>
          <a:ln w="9525">
            <a:noFill/>
            <a:miter lim="800000"/>
          </a:ln>
          <a:effectLst/>
        </p:spPr>
        <p:txBody>
          <a:bodyPr>
            <a:spAutoFit/>
          </a:bodyPr>
          <a:lstStyle/>
          <a:p>
            <a:pPr algn="l" eaLnBrk="0" hangingPunct="0"/>
            <a:r>
              <a:rPr lang="zh-CN" altLang="en-US" sz="1600" b="0">
                <a:solidFill>
                  <a:schemeClr val="tx1"/>
                </a:solidFill>
              </a:rPr>
              <a:t>调试</a:t>
            </a:r>
            <a:endParaRPr lang="zh-CN" altLang="en-US" sz="1600" b="0">
              <a:solidFill>
                <a:schemeClr val="tx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05474" name="Text Box 2"/>
          <p:cNvSpPr txBox="1">
            <a:spLocks noChangeArrowheads="1"/>
          </p:cNvSpPr>
          <p:nvPr/>
        </p:nvSpPr>
        <p:spPr bwMode="auto">
          <a:xfrm>
            <a:off x="558800" y="33147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十二、设备安装</a:t>
            </a:r>
            <a:endParaRPr lang="en-US" sz="2400" b="0">
              <a:solidFill>
                <a:srgbClr val="FFFFFF"/>
              </a:solidFill>
              <a:latin typeface="Times New Roman" panose="02020603050405020304" pitchFamily="18" charset="0"/>
              <a:ea typeface="黑体" panose="02010609060101010101" pitchFamily="2" charset="-122"/>
            </a:endParaRPr>
          </a:p>
        </p:txBody>
      </p:sp>
      <p:sp>
        <p:nvSpPr>
          <p:cNvPr id="105475"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L07	</a:t>
            </a:r>
            <a:r>
              <a:rPr lang="zh-CN" altLang="en-US" sz="2200" b="0">
                <a:solidFill>
                  <a:schemeClr val="tx1"/>
                </a:solidFill>
                <a:ea typeface="黑体" panose="02010609060101010101" pitchFamily="2" charset="-122"/>
              </a:rPr>
              <a:t>管道安装</a:t>
            </a:r>
            <a:endParaRPr lang="zh-CN" altLang="en-US" sz="2200" b="0">
              <a:solidFill>
                <a:schemeClr val="tx1"/>
              </a:solidFill>
              <a:ea typeface="黑体" panose="02010609060101010101" pitchFamily="2" charset="-122"/>
            </a:endParaRPr>
          </a:p>
        </p:txBody>
      </p:sp>
      <p:sp>
        <p:nvSpPr>
          <p:cNvPr id="105476" name="矩形 3"/>
          <p:cNvSpPr>
            <a:spLocks noChangeArrowheads="1"/>
          </p:cNvSpPr>
          <p:nvPr/>
        </p:nvSpPr>
        <p:spPr bwMode="auto">
          <a:xfrm>
            <a:off x="558800" y="4005263"/>
            <a:ext cx="8585200" cy="160655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阳台等外露排水立管、地漏支管根部橡胶装饰圈，切口胶粘，天棚涂料完成后进行；</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管道安装布局合理，横平竖直，排列整齐，布局美观，坡度正确；</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支（吊托）架结管道支（吊、托）架及管座构造正确，埋设牢固，排列整齐，支架与管子接触紧密；</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阀门位置、进出口方向正确，连接牢固、紧密，起闭灵活，朝向合理，表面洁净；</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给水管道的埋地防腐，管材应与管道以外的各层保护材料粘贴牢固，表面平整，无皱折、空鼓、滑移和封口不严等情况；</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AutoNum type="arabicPeriod"/>
              <a:tabLst>
                <a:tab pos="228600" algn="l"/>
              </a:tabLst>
            </a:pPr>
            <a:r>
              <a:rPr lang="zh-CN" altLang="en-US" sz="1400" b="0">
                <a:solidFill>
                  <a:srgbClr val="000000"/>
                </a:solidFill>
                <a:ea typeface="仿宋" panose="02010609060101010101" pitchFamily="49" charset="-122"/>
              </a:rPr>
              <a:t>管道、箱类和金属支架涂漆附着良好，无脱皮、起泡和漏涂且涂漆厚度一致，无流淌和污染现象。</a:t>
            </a:r>
            <a:endParaRPr lang="zh-CN" altLang="en-US" sz="1400" b="0">
              <a:solidFill>
                <a:srgbClr val="000000"/>
              </a:solidFill>
              <a:ea typeface="黑体" panose="02010609060101010101" pitchFamily="2" charset="-122"/>
            </a:endParaRPr>
          </a:p>
        </p:txBody>
      </p:sp>
      <p:pic>
        <p:nvPicPr>
          <p:cNvPr id="105477" name="图片 4"/>
          <p:cNvPicPr>
            <a:picLocks noChangeAspect="1" noChangeArrowheads="1"/>
          </p:cNvPicPr>
          <p:nvPr/>
        </p:nvPicPr>
        <p:blipFill>
          <a:blip r:embed="rId2" cstate="print"/>
          <a:srcRect/>
          <a:stretch>
            <a:fillRect/>
          </a:stretch>
        </p:blipFill>
        <p:spPr bwMode="auto">
          <a:xfrm>
            <a:off x="619443" y="1031240"/>
            <a:ext cx="4319587" cy="2879725"/>
          </a:xfrm>
          <a:prstGeom prst="rect">
            <a:avLst/>
          </a:prstGeom>
          <a:noFill/>
          <a:ln w="9525">
            <a:noFill/>
            <a:miter lim="800000"/>
            <a:headEnd/>
            <a:tailEnd/>
          </a:ln>
        </p:spPr>
      </p:pic>
      <p:pic>
        <p:nvPicPr>
          <p:cNvPr id="105478" name="图片 5"/>
          <p:cNvPicPr>
            <a:picLocks noChangeAspect="1" noChangeArrowheads="1"/>
          </p:cNvPicPr>
          <p:nvPr/>
        </p:nvPicPr>
        <p:blipFill>
          <a:blip r:embed="rId3" cstate="print"/>
          <a:srcRect/>
          <a:stretch>
            <a:fillRect/>
          </a:stretch>
        </p:blipFill>
        <p:spPr bwMode="auto">
          <a:xfrm>
            <a:off x="5546408" y="1031240"/>
            <a:ext cx="1919287" cy="2879725"/>
          </a:xfrm>
          <a:prstGeom prst="rect">
            <a:avLst/>
          </a:prstGeom>
          <a:noFill/>
          <a:ln w="9525">
            <a:noFill/>
            <a:miter lim="800000"/>
            <a:headEnd/>
            <a:tailEnd/>
          </a:ln>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81915" y="-5715"/>
            <a:ext cx="9236075" cy="6869430"/>
          </a:xfrm>
          <a:prstGeom prst="rect">
            <a:avLst/>
          </a:prstGeom>
        </p:spPr>
      </p:pic>
      <p:sp>
        <p:nvSpPr>
          <p:cNvPr id="106498" name="Text Box 2"/>
          <p:cNvSpPr txBox="1">
            <a:spLocks noChangeArrowheads="1"/>
          </p:cNvSpPr>
          <p:nvPr/>
        </p:nvSpPr>
        <p:spPr bwMode="auto">
          <a:xfrm>
            <a:off x="558800" y="2813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十二、设备安装</a:t>
            </a:r>
            <a:endParaRPr lang="en-US" sz="2400" b="0">
              <a:solidFill>
                <a:srgbClr val="FFFFFF"/>
              </a:solidFill>
              <a:latin typeface="Times New Roman" panose="02020603050405020304" pitchFamily="18" charset="0"/>
              <a:ea typeface="黑体" panose="02010609060101010101" pitchFamily="2" charset="-122"/>
            </a:endParaRPr>
          </a:p>
        </p:txBody>
      </p:sp>
      <p:sp>
        <p:nvSpPr>
          <p:cNvPr id="106499"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L08	</a:t>
            </a:r>
            <a:r>
              <a:rPr lang="zh-CN" altLang="en-US" sz="2200" b="0">
                <a:solidFill>
                  <a:schemeClr val="tx1"/>
                </a:solidFill>
                <a:ea typeface="黑体" panose="02010609060101010101" pitchFamily="2" charset="-122"/>
              </a:rPr>
              <a:t>空调洞与空调插座</a:t>
            </a:r>
            <a:endParaRPr lang="zh-CN" altLang="en-US" sz="2200" b="0">
              <a:solidFill>
                <a:schemeClr val="tx1"/>
              </a:solidFill>
              <a:ea typeface="黑体" panose="02010609060101010101" pitchFamily="2" charset="-122"/>
            </a:endParaRPr>
          </a:p>
        </p:txBody>
      </p:sp>
      <p:sp>
        <p:nvSpPr>
          <p:cNvPr id="106500" name="矩形 3"/>
          <p:cNvSpPr>
            <a:spLocks noChangeArrowheads="1"/>
          </p:cNvSpPr>
          <p:nvPr/>
        </p:nvSpPr>
        <p:spPr bwMode="auto">
          <a:xfrm>
            <a:off x="558800" y="4271963"/>
            <a:ext cx="8585200" cy="75565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空调洞满足冷凝水排水需求；</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电源插座距离空调洞中心不超过</a:t>
            </a:r>
            <a:r>
              <a:rPr lang="en-US" altLang="zh-CN" sz="1400" b="0">
                <a:solidFill>
                  <a:srgbClr val="000000"/>
                </a:solidFill>
                <a:latin typeface="Times New Roman" panose="02020603050405020304" pitchFamily="18" charset="0"/>
                <a:ea typeface="仿宋" panose="02010609060101010101" pitchFamily="49" charset="-122"/>
              </a:rPr>
              <a:t>300mm</a:t>
            </a:r>
            <a:r>
              <a:rPr lang="zh-CN" altLang="en-US" sz="1400" b="0">
                <a:solidFill>
                  <a:srgbClr val="000000"/>
                </a:solidFill>
                <a:latin typeface="Times New Roman" panose="02020603050405020304" pitchFamily="18" charset="0"/>
                <a:ea typeface="仿宋" panose="02010609060101010101" pitchFamily="49" charset="-122"/>
              </a:rPr>
              <a:t>，空调安装后可以遮挡；</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空调洞内外侧安装装饰盖板，利于室内外装饰收口。</a:t>
            </a:r>
            <a:endParaRPr lang="zh-CN" altLang="en-US" sz="1400" b="0">
              <a:solidFill>
                <a:srgbClr val="000000"/>
              </a:solidFill>
              <a:ea typeface="黑体" panose="02010609060101010101" pitchFamily="2" charset="-122"/>
            </a:endParaRPr>
          </a:p>
        </p:txBody>
      </p:sp>
      <p:pic>
        <p:nvPicPr>
          <p:cNvPr id="106501" name="图片 4"/>
          <p:cNvPicPr>
            <a:picLocks noChangeAspect="1" noChangeArrowheads="1"/>
          </p:cNvPicPr>
          <p:nvPr/>
        </p:nvPicPr>
        <p:blipFill>
          <a:blip r:embed="rId2" cstate="print"/>
          <a:srcRect/>
          <a:stretch>
            <a:fillRect/>
          </a:stretch>
        </p:blipFill>
        <p:spPr bwMode="auto">
          <a:xfrm>
            <a:off x="615950" y="1022985"/>
            <a:ext cx="4319588" cy="2879725"/>
          </a:xfrm>
          <a:prstGeom prst="rect">
            <a:avLst/>
          </a:prstGeom>
          <a:noFill/>
          <a:ln w="9525">
            <a:noFill/>
            <a:miter lim="800000"/>
            <a:headEnd/>
            <a:tailEnd/>
          </a:ln>
        </p:spPr>
      </p:pic>
      <p:pic>
        <p:nvPicPr>
          <p:cNvPr id="106502" name="图片 5"/>
          <p:cNvPicPr>
            <a:picLocks noChangeAspect="1" noChangeArrowheads="1"/>
          </p:cNvPicPr>
          <p:nvPr/>
        </p:nvPicPr>
        <p:blipFill>
          <a:blip r:embed="rId3" cstate="print"/>
          <a:srcRect/>
          <a:stretch>
            <a:fillRect/>
          </a:stretch>
        </p:blipFill>
        <p:spPr bwMode="auto">
          <a:xfrm>
            <a:off x="4935538" y="1022985"/>
            <a:ext cx="4319587" cy="2879725"/>
          </a:xfrm>
          <a:prstGeom prst="rect">
            <a:avLst/>
          </a:prstGeom>
          <a:noFill/>
          <a:ln w="9525">
            <a:noFill/>
            <a:miter lim="800000"/>
            <a:headEnd/>
            <a:tailEnd/>
          </a:ln>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1"/>
          <a:stretch>
            <a:fillRect/>
          </a:stretch>
        </p:blipFill>
        <p:spPr>
          <a:xfrm>
            <a:off x="-81915" y="-5715"/>
            <a:ext cx="9236075" cy="6869430"/>
          </a:xfrm>
          <a:prstGeom prst="rect">
            <a:avLst/>
          </a:prstGeom>
        </p:spPr>
      </p:pic>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07522" name="Text Box 2"/>
          <p:cNvSpPr txBox="1">
            <a:spLocks noChangeArrowheads="1"/>
          </p:cNvSpPr>
          <p:nvPr/>
        </p:nvSpPr>
        <p:spPr bwMode="auto">
          <a:xfrm>
            <a:off x="558800" y="2559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十二、设备安装</a:t>
            </a:r>
            <a:endParaRPr lang="en-US" sz="2400" b="0">
              <a:solidFill>
                <a:srgbClr val="FFFFFF"/>
              </a:solidFill>
              <a:latin typeface="Times New Roman" panose="02020603050405020304" pitchFamily="18" charset="0"/>
              <a:ea typeface="黑体" panose="02010609060101010101" pitchFamily="2" charset="-122"/>
            </a:endParaRPr>
          </a:p>
        </p:txBody>
      </p:sp>
      <p:sp>
        <p:nvSpPr>
          <p:cNvPr id="107523"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L09	</a:t>
            </a:r>
            <a:r>
              <a:rPr lang="zh-CN" altLang="en-US" sz="2200" b="0">
                <a:solidFill>
                  <a:schemeClr val="tx1"/>
                </a:solidFill>
                <a:ea typeface="黑体" panose="02010609060101010101" pitchFamily="2" charset="-122"/>
              </a:rPr>
              <a:t>卫生洁具安装</a:t>
            </a:r>
            <a:endParaRPr lang="zh-CN" altLang="en-US" sz="2200" b="0">
              <a:solidFill>
                <a:schemeClr val="tx1"/>
              </a:solidFill>
              <a:ea typeface="黑体" panose="02010609060101010101" pitchFamily="2" charset="-122"/>
            </a:endParaRPr>
          </a:p>
        </p:txBody>
      </p:sp>
      <p:sp>
        <p:nvSpPr>
          <p:cNvPr id="107524" name="矩形 3"/>
          <p:cNvSpPr>
            <a:spLocks noChangeArrowheads="1"/>
          </p:cNvSpPr>
          <p:nvPr/>
        </p:nvSpPr>
        <p:spPr bwMode="auto">
          <a:xfrm>
            <a:off x="558800" y="4271963"/>
            <a:ext cx="8585200" cy="159956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座便器内侧防霉硅胶座胶安装，硅胶干燥后切除底座周边挤出胶体，采用防霉硅胶沿马桶基座周边施打细胶，胶宽不超过</a:t>
            </a:r>
            <a:r>
              <a:rPr lang="en-US" altLang="zh-CN" sz="1400" b="0">
                <a:solidFill>
                  <a:srgbClr val="000000"/>
                </a:solidFill>
                <a:latin typeface="Times New Roman" panose="02020603050405020304" pitchFamily="18" charset="0"/>
                <a:ea typeface="仿宋" panose="02010609060101010101" pitchFamily="49" charset="-122"/>
              </a:rPr>
              <a:t>3mm</a:t>
            </a:r>
            <a:r>
              <a:rPr lang="zh-CN" altLang="en-US" sz="1400" b="0">
                <a:solidFill>
                  <a:srgbClr val="000000"/>
                </a:solidFill>
                <a:latin typeface="Times New Roman" panose="02020603050405020304" pitchFamily="18" charset="0"/>
                <a:ea typeface="仿宋" panose="02010609060101010101" pitchFamily="49" charset="-122"/>
              </a:rPr>
              <a:t>；</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座便器外观洁净无损坏，安装牢固平稳，无松动；</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浴缸洁净无损坏，密封胶应粘结牢固，表面应圆弧光滑、边缘整齐；</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浴缸排水采用硬管连接，无渗漏，预留检修口，底座应做成一定坡度，以利于排水；</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卫生洁具给水连接管无凹凸、弯扁等缺陷，与进水管、排污口连结严密，阀门开关灵活，注满水后无渗漏，排水通畅。</a:t>
            </a:r>
            <a:endParaRPr lang="zh-CN" altLang="en-US" sz="1400" b="0">
              <a:solidFill>
                <a:srgbClr val="000000"/>
              </a:solidFill>
              <a:ea typeface="黑体" panose="02010609060101010101" pitchFamily="2" charset="-122"/>
            </a:endParaRPr>
          </a:p>
        </p:txBody>
      </p:sp>
      <p:pic>
        <p:nvPicPr>
          <p:cNvPr id="107525" name="图片 4"/>
          <p:cNvPicPr>
            <a:picLocks noChangeAspect="1" noChangeArrowheads="1"/>
          </p:cNvPicPr>
          <p:nvPr/>
        </p:nvPicPr>
        <p:blipFill>
          <a:blip r:embed="rId2" cstate="print"/>
          <a:srcRect/>
          <a:stretch>
            <a:fillRect/>
          </a:stretch>
        </p:blipFill>
        <p:spPr bwMode="auto">
          <a:xfrm>
            <a:off x="558800" y="1090295"/>
            <a:ext cx="4319588" cy="2879725"/>
          </a:xfrm>
          <a:prstGeom prst="rect">
            <a:avLst/>
          </a:prstGeom>
          <a:noFill/>
          <a:ln w="9525">
            <a:noFill/>
            <a:miter lim="800000"/>
            <a:headEnd/>
            <a:tailEnd/>
          </a:ln>
        </p:spPr>
      </p:pic>
      <p:pic>
        <p:nvPicPr>
          <p:cNvPr id="107526" name="图片 5"/>
          <p:cNvPicPr>
            <a:picLocks noChangeAspect="1" noChangeArrowheads="1"/>
          </p:cNvPicPr>
          <p:nvPr/>
        </p:nvPicPr>
        <p:blipFill>
          <a:blip r:embed="rId3" cstate="print"/>
          <a:srcRect/>
          <a:stretch>
            <a:fillRect/>
          </a:stretch>
        </p:blipFill>
        <p:spPr bwMode="auto">
          <a:xfrm>
            <a:off x="4824413" y="1090295"/>
            <a:ext cx="4319587" cy="2879725"/>
          </a:xfrm>
          <a:prstGeom prst="rect">
            <a:avLst/>
          </a:prstGeom>
          <a:noFill/>
          <a:ln w="9525">
            <a:noFill/>
            <a:miter lim="800000"/>
            <a:headEnd/>
            <a:tailEnd/>
          </a:ln>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08546" name="Text Box 2"/>
          <p:cNvSpPr txBox="1">
            <a:spLocks noChangeArrowheads="1"/>
          </p:cNvSpPr>
          <p:nvPr/>
        </p:nvSpPr>
        <p:spPr bwMode="auto">
          <a:xfrm>
            <a:off x="558800" y="213360"/>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十二、设备安装</a:t>
            </a:r>
            <a:endParaRPr lang="en-US" sz="2400" b="0">
              <a:solidFill>
                <a:srgbClr val="FFFFFF"/>
              </a:solidFill>
              <a:latin typeface="Times New Roman" panose="02020603050405020304" pitchFamily="18" charset="0"/>
              <a:ea typeface="黑体" panose="02010609060101010101" pitchFamily="2" charset="-122"/>
            </a:endParaRPr>
          </a:p>
        </p:txBody>
      </p:sp>
      <p:sp>
        <p:nvSpPr>
          <p:cNvPr id="108547"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L10	</a:t>
            </a:r>
            <a:r>
              <a:rPr lang="zh-CN" altLang="en-US" sz="2200" b="0">
                <a:solidFill>
                  <a:schemeClr val="tx1"/>
                </a:solidFill>
                <a:ea typeface="黑体" panose="02010609060101010101" pitchFamily="2" charset="-122"/>
              </a:rPr>
              <a:t>淋浴房安装</a:t>
            </a:r>
            <a:endParaRPr lang="zh-CN" altLang="en-US" sz="2200" b="0">
              <a:solidFill>
                <a:schemeClr val="tx1"/>
              </a:solidFill>
              <a:ea typeface="黑体" panose="02010609060101010101" pitchFamily="2" charset="-122"/>
            </a:endParaRPr>
          </a:p>
        </p:txBody>
      </p:sp>
      <p:sp>
        <p:nvSpPr>
          <p:cNvPr id="108548" name="矩形 3"/>
          <p:cNvSpPr>
            <a:spLocks noChangeArrowheads="1"/>
          </p:cNvSpPr>
          <p:nvPr/>
        </p:nvSpPr>
        <p:spPr bwMode="auto">
          <a:xfrm>
            <a:off x="558800" y="4271963"/>
            <a:ext cx="8585200" cy="116840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淋浴房安装位置准确，安装牢固；</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淋浴房表面洁净无损坏、密封胶应粘结牢固，表面应圆弧光滑、边缘整齐</a:t>
            </a:r>
            <a:r>
              <a:rPr lang="en-US" sz="1400" b="0">
                <a:solidFill>
                  <a:srgbClr val="000000"/>
                </a:solidFill>
                <a:latin typeface="Times New Roman" panose="02020603050405020304" pitchFamily="18" charset="0"/>
                <a:ea typeface="仿宋" panose="02010609060101010101" pitchFamily="49" charset="-122"/>
              </a:rPr>
              <a:t>	</a:t>
            </a:r>
            <a:r>
              <a:rPr lang="zh-CN" altLang="en-US" sz="1400" b="0">
                <a:solidFill>
                  <a:srgbClr val="000000"/>
                </a:solidFill>
                <a:latin typeface="Times New Roman" panose="02020603050405020304" pitchFamily="18" charset="0"/>
                <a:ea typeface="仿宋" panose="02010609060101010101" pitchFamily="49" charset="-122"/>
              </a:rPr>
              <a:t>。</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淋浴房框架、玻璃组合后应保证水平和垂直</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平开门与固定玻璃上口平齐，闭门条与玻璃上、下口平齐；</a:t>
            </a:r>
            <a:endParaRPr lang="zh-CN" altLang="en-US" sz="1400" b="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暖风机与花洒的距离不能过近。</a:t>
            </a:r>
            <a:endParaRPr lang="zh-CN" altLang="en-US" sz="1400" b="0">
              <a:solidFill>
                <a:srgbClr val="000000"/>
              </a:solidFill>
              <a:ea typeface="仿宋" panose="02010609060101010101" pitchFamily="49" charset="-122"/>
            </a:endParaRPr>
          </a:p>
          <a:p>
            <a:pPr marL="342900" indent="-342900" algn="l">
              <a:buFont typeface="Arial" panose="020B0604020202020204" pitchFamily="34" charset="0"/>
              <a:buChar char="•"/>
              <a:tabLst>
                <a:tab pos="228600" algn="l"/>
              </a:tabLst>
            </a:pPr>
            <a:r>
              <a:rPr lang="zh-CN" altLang="en-US" sz="1400" b="0">
                <a:solidFill>
                  <a:srgbClr val="000000"/>
                </a:solidFill>
                <a:latin typeface="仿宋" panose="02010609060101010101" pitchFamily="49" charset="-122"/>
                <a:ea typeface="仿宋" panose="02010609060101010101" pitchFamily="49" charset="-122"/>
              </a:rPr>
              <a:t>安装完毕后应闭门淋水测试</a:t>
            </a:r>
            <a:endParaRPr lang="zh-CN" altLang="en-US" sz="1400" b="0">
              <a:solidFill>
                <a:srgbClr val="000000"/>
              </a:solidFill>
              <a:latin typeface="仿宋" panose="02010609060101010101" pitchFamily="49" charset="-122"/>
              <a:ea typeface="仿宋" panose="02010609060101010101" pitchFamily="49" charset="-122"/>
            </a:endParaRPr>
          </a:p>
        </p:txBody>
      </p:sp>
      <p:pic>
        <p:nvPicPr>
          <p:cNvPr id="108549" name="图片 4"/>
          <p:cNvPicPr>
            <a:picLocks noChangeAspect="1" noChangeArrowheads="1"/>
          </p:cNvPicPr>
          <p:nvPr/>
        </p:nvPicPr>
        <p:blipFill>
          <a:blip r:embed="rId2" cstate="print"/>
          <a:srcRect/>
          <a:stretch>
            <a:fillRect/>
          </a:stretch>
        </p:blipFill>
        <p:spPr bwMode="auto">
          <a:xfrm>
            <a:off x="558800" y="912495"/>
            <a:ext cx="4319588" cy="2879725"/>
          </a:xfrm>
          <a:prstGeom prst="rect">
            <a:avLst/>
          </a:prstGeom>
          <a:noFill/>
          <a:ln w="9525">
            <a:noFill/>
            <a:miter lim="800000"/>
            <a:headEnd/>
            <a:tailEnd/>
          </a:ln>
        </p:spPr>
      </p:pic>
      <p:pic>
        <p:nvPicPr>
          <p:cNvPr id="108550" name="图片 5"/>
          <p:cNvPicPr>
            <a:picLocks noChangeAspect="1" noChangeArrowheads="1"/>
          </p:cNvPicPr>
          <p:nvPr/>
        </p:nvPicPr>
        <p:blipFill>
          <a:blip r:embed="rId3" cstate="print"/>
          <a:srcRect/>
          <a:stretch>
            <a:fillRect/>
          </a:stretch>
        </p:blipFill>
        <p:spPr bwMode="auto">
          <a:xfrm>
            <a:off x="4878388" y="912495"/>
            <a:ext cx="4319587" cy="2879725"/>
          </a:xfrm>
          <a:prstGeom prst="rect">
            <a:avLst/>
          </a:prstGeom>
          <a:noFill/>
          <a:ln w="9525">
            <a:noFill/>
            <a:miter lim="800000"/>
            <a:headEnd/>
            <a:tailEnd/>
          </a:ln>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109570" name="Text Box 2"/>
          <p:cNvSpPr txBox="1">
            <a:spLocks noChangeArrowheads="1"/>
          </p:cNvSpPr>
          <p:nvPr/>
        </p:nvSpPr>
        <p:spPr bwMode="auto">
          <a:xfrm>
            <a:off x="624840" y="29781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十二、设备安装</a:t>
            </a:r>
            <a:endParaRPr lang="en-US" sz="2400" b="0">
              <a:solidFill>
                <a:srgbClr val="FFFFFF"/>
              </a:solidFill>
              <a:latin typeface="Times New Roman" panose="02020603050405020304" pitchFamily="18" charset="0"/>
              <a:ea typeface="黑体" panose="02010609060101010101" pitchFamily="2" charset="-122"/>
            </a:endParaRPr>
          </a:p>
        </p:txBody>
      </p:sp>
      <p:sp>
        <p:nvSpPr>
          <p:cNvPr id="109571"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L11	</a:t>
            </a:r>
            <a:r>
              <a:rPr lang="zh-CN" altLang="en-US" sz="2200" b="0">
                <a:solidFill>
                  <a:schemeClr val="tx1"/>
                </a:solidFill>
                <a:ea typeface="黑体" panose="02010609060101010101" pitchFamily="2" charset="-122"/>
              </a:rPr>
              <a:t>晾衣杆与分水器</a:t>
            </a:r>
            <a:endParaRPr lang="zh-CN" altLang="en-US" sz="2200" b="0">
              <a:solidFill>
                <a:schemeClr val="tx1"/>
              </a:solidFill>
              <a:ea typeface="黑体" panose="02010609060101010101" pitchFamily="2" charset="-122"/>
            </a:endParaRPr>
          </a:p>
        </p:txBody>
      </p:sp>
      <p:sp>
        <p:nvSpPr>
          <p:cNvPr id="109572" name="矩形 3"/>
          <p:cNvSpPr>
            <a:spLocks noChangeArrowheads="1"/>
          </p:cNvSpPr>
          <p:nvPr/>
        </p:nvSpPr>
        <p:spPr bwMode="auto">
          <a:xfrm>
            <a:off x="558800" y="4271963"/>
            <a:ext cx="8585200" cy="54292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卫生间设置晾衣杆时，需在门后设置晾衣杆存放处；</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分水器外侧需加装可开启装饰盒，便于维修保养。</a:t>
            </a:r>
            <a:endParaRPr lang="zh-CN" altLang="en-US" sz="1400" b="0">
              <a:solidFill>
                <a:srgbClr val="000000"/>
              </a:solidFill>
              <a:ea typeface="黑体" panose="02010609060101010101" pitchFamily="2" charset="-122"/>
            </a:endParaRPr>
          </a:p>
        </p:txBody>
      </p:sp>
      <p:pic>
        <p:nvPicPr>
          <p:cNvPr id="109573" name="图片 4"/>
          <p:cNvPicPr>
            <a:picLocks noChangeAspect="1" noChangeArrowheads="1"/>
          </p:cNvPicPr>
          <p:nvPr/>
        </p:nvPicPr>
        <p:blipFill>
          <a:blip r:embed="rId2" cstate="print"/>
          <a:srcRect/>
          <a:stretch>
            <a:fillRect/>
          </a:stretch>
        </p:blipFill>
        <p:spPr bwMode="auto">
          <a:xfrm>
            <a:off x="624840" y="1107440"/>
            <a:ext cx="4319588" cy="2879725"/>
          </a:xfrm>
          <a:prstGeom prst="rect">
            <a:avLst/>
          </a:prstGeom>
          <a:noFill/>
          <a:ln w="9525">
            <a:noFill/>
            <a:miter lim="800000"/>
            <a:headEnd/>
            <a:tailEnd/>
          </a:ln>
        </p:spPr>
      </p:pic>
      <p:pic>
        <p:nvPicPr>
          <p:cNvPr id="109574" name="图片 5"/>
          <p:cNvPicPr>
            <a:picLocks noChangeAspect="1" noChangeArrowheads="1"/>
          </p:cNvPicPr>
          <p:nvPr/>
        </p:nvPicPr>
        <p:blipFill>
          <a:blip r:embed="rId3" cstate="print"/>
          <a:srcRect/>
          <a:stretch>
            <a:fillRect/>
          </a:stretch>
        </p:blipFill>
        <p:spPr bwMode="auto">
          <a:xfrm>
            <a:off x="4740275" y="1107440"/>
            <a:ext cx="4319588" cy="2879725"/>
          </a:xfrm>
          <a:prstGeom prst="rect">
            <a:avLst/>
          </a:prstGeom>
          <a:noFill/>
          <a:ln w="9525">
            <a:noFill/>
            <a:miter lim="800000"/>
            <a:headEnd/>
            <a:tailEnd/>
          </a:ln>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15875" y="-5715"/>
            <a:ext cx="9236075" cy="6869430"/>
          </a:xfrm>
          <a:prstGeom prst="rect">
            <a:avLst/>
          </a:prstGeom>
        </p:spPr>
      </p:pic>
      <p:sp>
        <p:nvSpPr>
          <p:cNvPr id="110594" name="Text Box 2"/>
          <p:cNvSpPr txBox="1">
            <a:spLocks noChangeArrowheads="1"/>
          </p:cNvSpPr>
          <p:nvPr/>
        </p:nvSpPr>
        <p:spPr bwMode="auto">
          <a:xfrm>
            <a:off x="558800" y="28130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十三、其它</a:t>
            </a:r>
            <a:endParaRPr lang="en-US" sz="2400" b="0">
              <a:solidFill>
                <a:srgbClr val="FFFFFF"/>
              </a:solidFill>
              <a:latin typeface="Times New Roman" panose="02020603050405020304" pitchFamily="18" charset="0"/>
              <a:ea typeface="黑体" panose="02010609060101010101" pitchFamily="2" charset="-122"/>
            </a:endParaRPr>
          </a:p>
        </p:txBody>
      </p:sp>
      <p:sp>
        <p:nvSpPr>
          <p:cNvPr id="110595" name="TextBox 1"/>
          <p:cNvSpPr txBox="1">
            <a:spLocks noChangeArrowheads="1"/>
          </p:cNvSpPr>
          <p:nvPr/>
        </p:nvSpPr>
        <p:spPr bwMode="auto">
          <a:xfrm>
            <a:off x="37465" y="549275"/>
            <a:ext cx="52133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M01	</a:t>
            </a:r>
            <a:r>
              <a:rPr lang="zh-CN" altLang="en-US" sz="2200" b="0">
                <a:solidFill>
                  <a:srgbClr val="000000"/>
                </a:solidFill>
                <a:latin typeface="黑体" panose="02010609060101010101" pitchFamily="2" charset="-122"/>
                <a:ea typeface="黑体" panose="02010609060101010101" pitchFamily="2" charset="-122"/>
                <a:sym typeface="+mn-ea"/>
              </a:rPr>
              <a:t>防油</a:t>
            </a:r>
            <a:r>
              <a:rPr lang="zh-CN" altLang="en-US" sz="2200" b="0">
                <a:solidFill>
                  <a:schemeClr val="tx1"/>
                </a:solidFill>
                <a:latin typeface="黑体" panose="02010609060101010101" pitchFamily="2" charset="-122"/>
                <a:ea typeface="黑体" panose="02010609060101010101" pitchFamily="2" charset="-122"/>
              </a:rPr>
              <a:t>板收边</a:t>
            </a:r>
            <a:endParaRPr lang="zh-CN" altLang="en-US" sz="2200" b="0">
              <a:solidFill>
                <a:schemeClr val="tx1"/>
              </a:solidFill>
              <a:latin typeface="黑体" panose="02010609060101010101" pitchFamily="2" charset="-122"/>
              <a:ea typeface="黑体" panose="02010609060101010101" pitchFamily="2" charset="-122"/>
            </a:endParaRPr>
          </a:p>
        </p:txBody>
      </p:sp>
      <p:sp>
        <p:nvSpPr>
          <p:cNvPr id="110596" name="矩形 3"/>
          <p:cNvSpPr>
            <a:spLocks noChangeArrowheads="1"/>
          </p:cNvSpPr>
          <p:nvPr/>
        </p:nvSpPr>
        <p:spPr bwMode="auto">
          <a:xfrm>
            <a:off x="558800" y="4271963"/>
            <a:ext cx="8585200" cy="73723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防油板背后砂浆层应低于瓷砖面，采用双面胶（</a:t>
            </a:r>
            <a:r>
              <a:rPr lang="en-US" altLang="zh-CN" sz="1400" b="0">
                <a:solidFill>
                  <a:srgbClr val="000000"/>
                </a:solidFill>
                <a:latin typeface="Times New Roman" panose="02020603050405020304" pitchFamily="18" charset="0"/>
                <a:ea typeface="仿宋" panose="02010609060101010101" pitchFamily="49" charset="-122"/>
              </a:rPr>
              <a:t>2mm</a:t>
            </a:r>
            <a:r>
              <a:rPr lang="zh-CN" altLang="en-US" sz="1400" b="0">
                <a:solidFill>
                  <a:srgbClr val="000000"/>
                </a:solidFill>
                <a:latin typeface="Times New Roman" panose="02020603050405020304" pitchFamily="18" charset="0"/>
                <a:ea typeface="仿宋" panose="02010609060101010101" pitchFamily="49" charset="-122"/>
              </a:rPr>
              <a:t>厚）</a:t>
            </a:r>
            <a:r>
              <a:rPr lang="en-US" altLang="zh-CN" sz="1400" b="0">
                <a:solidFill>
                  <a:srgbClr val="000000"/>
                </a:solidFill>
                <a:latin typeface="Times New Roman" panose="02020603050405020304" pitchFamily="18" charset="0"/>
                <a:ea typeface="仿宋" panose="02010609060101010101" pitchFamily="49" charset="-122"/>
              </a:rPr>
              <a:t>+</a:t>
            </a:r>
            <a:r>
              <a:rPr lang="zh-CN" altLang="en-US" sz="1400" b="0">
                <a:solidFill>
                  <a:srgbClr val="000000"/>
                </a:solidFill>
                <a:latin typeface="Times New Roman" panose="02020603050405020304" pitchFamily="18" charset="0"/>
                <a:ea typeface="仿宋" panose="02010609060101010101" pitchFamily="49" charset="-122"/>
              </a:rPr>
              <a:t>硅胶贴不锈钢</a:t>
            </a:r>
            <a:r>
              <a:rPr lang="zh-CN" altLang="en-US" sz="1400" b="0">
                <a:solidFill>
                  <a:srgbClr val="000000"/>
                </a:solidFill>
                <a:latin typeface="Times New Roman" panose="02020603050405020304" pitchFamily="18" charset="0"/>
                <a:ea typeface="仿宋" panose="02010609060101010101" pitchFamily="49" charset="-122"/>
                <a:sym typeface="+mn-ea"/>
              </a:rPr>
              <a:t>防油</a:t>
            </a:r>
            <a:r>
              <a:rPr lang="zh-CN" altLang="en-US" sz="1400" b="0">
                <a:solidFill>
                  <a:srgbClr val="000000"/>
                </a:solidFill>
                <a:latin typeface="Times New Roman" panose="02020603050405020304" pitchFamily="18" charset="0"/>
                <a:ea typeface="仿宋" panose="02010609060101010101" pitchFamily="49" charset="-122"/>
              </a:rPr>
              <a:t>板，保证</a:t>
            </a:r>
            <a:r>
              <a:rPr lang="zh-CN" altLang="en-US" sz="1400" b="0">
                <a:solidFill>
                  <a:srgbClr val="000000"/>
                </a:solidFill>
                <a:latin typeface="Times New Roman" panose="02020603050405020304" pitchFamily="18" charset="0"/>
                <a:ea typeface="仿宋" panose="02010609060101010101" pitchFamily="49" charset="-122"/>
                <a:sym typeface="+mn-ea"/>
              </a:rPr>
              <a:t>防油</a:t>
            </a:r>
            <a:r>
              <a:rPr lang="zh-CN" altLang="en-US" sz="1400" b="0">
                <a:solidFill>
                  <a:srgbClr val="000000"/>
                </a:solidFill>
                <a:latin typeface="Times New Roman" panose="02020603050405020304" pitchFamily="18" charset="0"/>
                <a:ea typeface="仿宋" panose="02010609060101010101" pitchFamily="49" charset="-122"/>
              </a:rPr>
              <a:t>板与瓷砖面平齐，保证橱柜台面挡水线与墙打胶成直线；此项根据设计方案要求进行</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l">
              <a:buFont typeface="Arial" panose="020B0604020202020204" pitchFamily="34" charset="0"/>
              <a:buChar char="•"/>
              <a:tabLst>
                <a:tab pos="228600" algn="l"/>
              </a:tabLst>
            </a:pPr>
            <a:r>
              <a:rPr lang="zh-CN" altLang="en-US" sz="1400" b="0">
                <a:solidFill>
                  <a:srgbClr val="000000"/>
                </a:solidFill>
                <a:latin typeface="Times New Roman" panose="02020603050405020304" pitchFamily="18" charset="0"/>
                <a:ea typeface="仿宋" panose="02010609060101010101" pitchFamily="49" charset="-122"/>
                <a:sym typeface="+mn-ea"/>
              </a:rPr>
              <a:t>防油</a:t>
            </a:r>
            <a:r>
              <a:rPr lang="zh-CN" altLang="en-US" sz="1400" b="0">
                <a:solidFill>
                  <a:srgbClr val="000000"/>
                </a:solidFill>
                <a:ea typeface="仿宋" panose="02010609060101010101" pitchFamily="49" charset="-122"/>
              </a:rPr>
              <a:t>板与墙砖之间贴美纹纸打防霉硅胶，四周宽度一致。</a:t>
            </a:r>
            <a:endParaRPr lang="zh-CN" altLang="en-US" sz="1400" b="0">
              <a:solidFill>
                <a:srgbClr val="000000"/>
              </a:solidFill>
              <a:ea typeface="黑体" panose="02010609060101010101" pitchFamily="2" charset="-122"/>
            </a:endParaRPr>
          </a:p>
        </p:txBody>
      </p:sp>
      <p:pic>
        <p:nvPicPr>
          <p:cNvPr id="110597" name="图片 4"/>
          <p:cNvPicPr>
            <a:picLocks noChangeAspect="1" noChangeArrowheads="1"/>
          </p:cNvPicPr>
          <p:nvPr/>
        </p:nvPicPr>
        <p:blipFill>
          <a:blip r:embed="rId2" cstate="print"/>
          <a:srcRect/>
          <a:stretch>
            <a:fillRect/>
          </a:stretch>
        </p:blipFill>
        <p:spPr bwMode="auto">
          <a:xfrm>
            <a:off x="558483" y="1229678"/>
            <a:ext cx="4321175" cy="2879725"/>
          </a:xfrm>
          <a:prstGeom prst="rect">
            <a:avLst/>
          </a:prstGeom>
          <a:noFill/>
          <a:ln w="9525">
            <a:noFill/>
            <a:miter lim="800000"/>
            <a:headEnd/>
            <a:tailEnd/>
          </a:ln>
        </p:spPr>
      </p:pic>
      <p:pic>
        <p:nvPicPr>
          <p:cNvPr id="110598" name="图片 5"/>
          <p:cNvPicPr>
            <a:picLocks noChangeAspect="1" noChangeArrowheads="1"/>
          </p:cNvPicPr>
          <p:nvPr/>
        </p:nvPicPr>
        <p:blipFill>
          <a:blip r:embed="rId3" cstate="print"/>
          <a:srcRect/>
          <a:stretch>
            <a:fillRect/>
          </a:stretch>
        </p:blipFill>
        <p:spPr bwMode="auto">
          <a:xfrm>
            <a:off x="4824413" y="1229995"/>
            <a:ext cx="4319587" cy="2879725"/>
          </a:xfrm>
          <a:prstGeom prst="rect">
            <a:avLst/>
          </a:prstGeom>
          <a:noFill/>
          <a:ln w="9525">
            <a:noFill/>
            <a:miter lim="800000"/>
            <a:headEnd/>
            <a:tailEnd/>
          </a:ln>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81915" y="-5715"/>
            <a:ext cx="9236075" cy="6869430"/>
          </a:xfrm>
          <a:prstGeom prst="rect">
            <a:avLst/>
          </a:prstGeom>
        </p:spPr>
      </p:pic>
      <p:sp>
        <p:nvSpPr>
          <p:cNvPr id="111618" name="Text Box 2"/>
          <p:cNvSpPr txBox="1">
            <a:spLocks noChangeArrowheads="1"/>
          </p:cNvSpPr>
          <p:nvPr/>
        </p:nvSpPr>
        <p:spPr bwMode="auto">
          <a:xfrm>
            <a:off x="558800" y="32321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十三、其它</a:t>
            </a:r>
            <a:endParaRPr lang="en-US" sz="2400" b="0">
              <a:solidFill>
                <a:srgbClr val="FFFFFF"/>
              </a:solidFill>
              <a:latin typeface="Times New Roman" panose="02020603050405020304" pitchFamily="18" charset="0"/>
              <a:ea typeface="黑体" panose="02010609060101010101" pitchFamily="2" charset="-122"/>
            </a:endParaRPr>
          </a:p>
        </p:txBody>
      </p:sp>
      <p:sp>
        <p:nvSpPr>
          <p:cNvPr id="111619"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M02	</a:t>
            </a:r>
            <a:r>
              <a:rPr lang="zh-CN" altLang="en-US" sz="2200" b="0">
                <a:solidFill>
                  <a:schemeClr val="tx1"/>
                </a:solidFill>
                <a:ea typeface="黑体" panose="02010609060101010101" pitchFamily="2" charset="-122"/>
              </a:rPr>
              <a:t>阳台涂料观感</a:t>
            </a:r>
            <a:endParaRPr lang="zh-CN" altLang="en-US" sz="2200" b="0">
              <a:solidFill>
                <a:schemeClr val="tx1"/>
              </a:solidFill>
              <a:ea typeface="黑体" panose="02010609060101010101" pitchFamily="2" charset="-122"/>
            </a:endParaRPr>
          </a:p>
        </p:txBody>
      </p:sp>
      <p:sp>
        <p:nvSpPr>
          <p:cNvPr id="111620" name="矩形 3"/>
          <p:cNvSpPr>
            <a:spLocks noChangeArrowheads="1"/>
          </p:cNvSpPr>
          <p:nvPr/>
        </p:nvSpPr>
        <p:spPr bwMode="auto">
          <a:xfrm>
            <a:off x="558800" y="4271963"/>
            <a:ext cx="8585200" cy="330200"/>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ea typeface="仿宋" panose="02010609060101010101" pitchFamily="49" charset="-122"/>
              </a:rPr>
              <a:t>阳台可视范围内质感涂料表面平整，无明显刮痕，无脱皮，无污染，无多余流坠涂料渣。</a:t>
            </a:r>
            <a:endParaRPr lang="zh-CN" altLang="en-US" sz="1400" b="0">
              <a:solidFill>
                <a:srgbClr val="000000"/>
              </a:solidFill>
              <a:ea typeface="黑体" panose="02010609060101010101" pitchFamily="2" charset="-122"/>
            </a:endParaRPr>
          </a:p>
        </p:txBody>
      </p:sp>
      <p:pic>
        <p:nvPicPr>
          <p:cNvPr id="111621" name="图片 4"/>
          <p:cNvPicPr>
            <a:picLocks noChangeAspect="1" noChangeArrowheads="1"/>
          </p:cNvPicPr>
          <p:nvPr/>
        </p:nvPicPr>
        <p:blipFill>
          <a:blip r:embed="rId2" cstate="print"/>
          <a:srcRect/>
          <a:stretch>
            <a:fillRect/>
          </a:stretch>
        </p:blipFill>
        <p:spPr bwMode="auto">
          <a:xfrm>
            <a:off x="558800" y="1266190"/>
            <a:ext cx="4319588" cy="2879725"/>
          </a:xfrm>
          <a:prstGeom prst="rect">
            <a:avLst/>
          </a:prstGeom>
          <a:noFill/>
          <a:ln w="9525">
            <a:noFill/>
            <a:miter lim="800000"/>
            <a:headEnd/>
            <a:tailEnd/>
          </a:ln>
        </p:spPr>
      </p:pic>
      <p:pic>
        <p:nvPicPr>
          <p:cNvPr id="111622" name="图片 5"/>
          <p:cNvPicPr>
            <a:picLocks noChangeAspect="1" noChangeArrowheads="1"/>
          </p:cNvPicPr>
          <p:nvPr/>
        </p:nvPicPr>
        <p:blipFill>
          <a:blip r:embed="rId3" cstate="print"/>
          <a:srcRect/>
          <a:stretch>
            <a:fillRect/>
          </a:stretch>
        </p:blipFill>
        <p:spPr bwMode="auto">
          <a:xfrm>
            <a:off x="4834573" y="1266190"/>
            <a:ext cx="4319587" cy="2879725"/>
          </a:xfrm>
          <a:prstGeom prst="rect">
            <a:avLst/>
          </a:prstGeom>
          <a:noFill/>
          <a:ln w="9525">
            <a:noFill/>
            <a:miter lim="800000"/>
            <a:headEnd/>
            <a:tailEnd/>
          </a:ln>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81915" y="-5715"/>
            <a:ext cx="9236075" cy="6869430"/>
          </a:xfrm>
          <a:prstGeom prst="rect">
            <a:avLst/>
          </a:prstGeom>
        </p:spPr>
      </p:pic>
      <p:sp>
        <p:nvSpPr>
          <p:cNvPr id="112642" name="Text Box 2"/>
          <p:cNvSpPr txBox="1">
            <a:spLocks noChangeArrowheads="1"/>
          </p:cNvSpPr>
          <p:nvPr/>
        </p:nvSpPr>
        <p:spPr bwMode="auto">
          <a:xfrm>
            <a:off x="685165" y="264795"/>
            <a:ext cx="5616575" cy="457200"/>
          </a:xfrm>
          <a:prstGeom prst="rect">
            <a:avLst/>
          </a:prstGeom>
          <a:noFill/>
          <a:ln w="9525">
            <a:noFill/>
            <a:miter lim="800000"/>
          </a:ln>
          <a:effectLst>
            <a:prstShdw prst="shdw17" dist="38100" dir="5400000">
              <a:srgbClr val="5C5C99"/>
            </a:prstShdw>
          </a:effectLst>
        </p:spPr>
        <p:txBody>
          <a:bodyPr>
            <a:spAutoFit/>
          </a:bodyPr>
          <a:lstStyle/>
          <a:p>
            <a:pPr algn="l">
              <a:buFont typeface="Wingdings" panose="05000000000000000000" pitchFamily="2" charset="2"/>
              <a:buChar char="&amp;"/>
            </a:pPr>
            <a:r>
              <a:rPr lang="zh-CN" altLang="en-US" sz="2400">
                <a:solidFill>
                  <a:schemeClr val="tx1"/>
                </a:solidFill>
                <a:ea typeface="黑体" panose="02010609060101010101" pitchFamily="2" charset="-122"/>
              </a:rPr>
              <a:t>十三、其它</a:t>
            </a:r>
            <a:endParaRPr lang="en-US" sz="2400" b="0">
              <a:solidFill>
                <a:srgbClr val="FFFFFF"/>
              </a:solidFill>
              <a:latin typeface="Times New Roman" panose="02020603050405020304" pitchFamily="18" charset="0"/>
              <a:ea typeface="黑体" panose="02010609060101010101" pitchFamily="2" charset="-122"/>
            </a:endParaRPr>
          </a:p>
        </p:txBody>
      </p:sp>
      <p:sp>
        <p:nvSpPr>
          <p:cNvPr id="112643" name="TextBox 1"/>
          <p:cNvSpPr txBox="1">
            <a:spLocks noChangeArrowheads="1"/>
          </p:cNvSpPr>
          <p:nvPr/>
        </p:nvSpPr>
        <p:spPr bwMode="auto">
          <a:xfrm>
            <a:off x="34925" y="549275"/>
            <a:ext cx="523875" cy="5688013"/>
          </a:xfrm>
          <a:prstGeom prst="rect">
            <a:avLst/>
          </a:prstGeom>
          <a:noFill/>
          <a:ln w="9525">
            <a:noFill/>
            <a:miter lim="800000"/>
          </a:ln>
        </p:spPr>
        <p:txBody>
          <a:bodyPr vert="eaVert">
            <a:spAutoFit/>
          </a:bodyPr>
          <a:lstStyle/>
          <a:p>
            <a:pPr algn="l"/>
            <a:r>
              <a:rPr lang="en-US" altLang="zh-CN" sz="2200" b="0">
                <a:solidFill>
                  <a:schemeClr val="tx1"/>
                </a:solidFill>
                <a:ea typeface="黑体" panose="02010609060101010101" pitchFamily="2" charset="-122"/>
              </a:rPr>
              <a:t>M03	</a:t>
            </a:r>
            <a:r>
              <a:rPr lang="zh-CN" altLang="en-US" sz="2200" b="0">
                <a:solidFill>
                  <a:schemeClr val="tx1"/>
                </a:solidFill>
                <a:ea typeface="黑体" panose="02010609060101010101" pitchFamily="2" charset="-122"/>
              </a:rPr>
              <a:t>电梯轿厢</a:t>
            </a:r>
            <a:endParaRPr lang="zh-CN" altLang="en-US" sz="2200" b="0">
              <a:solidFill>
                <a:schemeClr val="tx1"/>
              </a:solidFill>
              <a:ea typeface="黑体" panose="02010609060101010101" pitchFamily="2" charset="-122"/>
            </a:endParaRPr>
          </a:p>
        </p:txBody>
      </p:sp>
      <p:sp>
        <p:nvSpPr>
          <p:cNvPr id="112644" name="矩形 3"/>
          <p:cNvSpPr>
            <a:spLocks noChangeArrowheads="1"/>
          </p:cNvSpPr>
          <p:nvPr/>
        </p:nvSpPr>
        <p:spPr bwMode="auto">
          <a:xfrm>
            <a:off x="558800" y="4271963"/>
            <a:ext cx="8585200" cy="1609725"/>
          </a:xfrm>
          <a:prstGeom prst="rect">
            <a:avLst/>
          </a:prstGeom>
          <a:solidFill>
            <a:schemeClr val="bg1"/>
          </a:solidFill>
          <a:ln w="25400">
            <a:solidFill>
              <a:srgbClr val="DAEDEF"/>
            </a:solidFill>
            <a:miter lim="800000"/>
          </a:ln>
        </p:spPr>
        <p:txBody>
          <a:bodyPr>
            <a:spAutoFit/>
          </a:bodyPr>
          <a:lstStyle/>
          <a:p>
            <a:pPr marL="342900" indent="-342900" algn="just">
              <a:buFont typeface="Arial" panose="020B0604020202020204" pitchFamily="34" charset="0"/>
              <a:buAutoNum type="arabicPeriod"/>
              <a:tabLst>
                <a:tab pos="228600" algn="l"/>
              </a:tabLst>
            </a:pPr>
            <a:r>
              <a:rPr lang="zh-CN" altLang="en-US" sz="1400" b="0">
                <a:solidFill>
                  <a:srgbClr val="000000"/>
                </a:solidFill>
                <a:latin typeface="Times New Roman" panose="02020603050405020304" pitchFamily="18" charset="0"/>
                <a:ea typeface="仿宋" panose="02010609060101010101" pitchFamily="49" charset="-122"/>
              </a:rPr>
              <a:t>电梯轿厢门板表面无划痕，电梯内外开启正常，照明正常，轿箱内墙面无划痕；</a:t>
            </a:r>
            <a:endParaRPr lang="zh-CN" altLang="en-US" sz="1400" b="0">
              <a:solidFill>
                <a:srgbClr val="000000"/>
              </a:solidFill>
              <a:latin typeface="Times New Roman" panose="02020603050405020304" pitchFamily="18" charset="0"/>
              <a:ea typeface="仿宋" panose="02010609060101010101" pitchFamily="49" charset="-122"/>
            </a:endParaRPr>
          </a:p>
          <a:p>
            <a:pPr marL="342900" indent="-342900" algn="l">
              <a:buFont typeface="Arial" panose="020B0604020202020204" pitchFamily="34" charset="0"/>
              <a:buChar char="•"/>
              <a:tabLst>
                <a:tab pos="228600" algn="l"/>
              </a:tabLst>
            </a:pPr>
            <a:r>
              <a:rPr lang="zh-CN" altLang="en-US" sz="1400" b="0">
                <a:solidFill>
                  <a:srgbClr val="000000"/>
                </a:solidFill>
                <a:ea typeface="仿宋" panose="02010609060101010101" pitchFamily="49" charset="-122"/>
              </a:rPr>
              <a:t>电梯控制面板表面清洁无污染，无划痕，按键灯正常。</a:t>
            </a:r>
            <a:endParaRPr lang="zh-CN" altLang="en-US" sz="1400" b="0">
              <a:solidFill>
                <a:srgbClr val="000000"/>
              </a:solidFill>
              <a:ea typeface="仿宋" panose="02010609060101010101" pitchFamily="49" charset="-122"/>
            </a:endParaRPr>
          </a:p>
          <a:p>
            <a:pPr marL="342900" indent="-342900" algn="l">
              <a:buFont typeface="Arial" panose="020B0604020202020204" pitchFamily="34" charset="0"/>
              <a:buChar char="•"/>
              <a:tabLst>
                <a:tab pos="228600" algn="l"/>
              </a:tabLst>
            </a:pPr>
            <a:endParaRPr lang="zh-CN" altLang="en-US" sz="1400" b="0">
              <a:solidFill>
                <a:srgbClr val="000000"/>
              </a:solidFill>
              <a:ea typeface="仿宋" panose="02010609060101010101" pitchFamily="49" charset="-122"/>
            </a:endParaRPr>
          </a:p>
          <a:p>
            <a:pPr marL="342900" indent="-342900" algn="l">
              <a:buFont typeface="Arial" panose="020B0604020202020204" pitchFamily="34" charset="0"/>
              <a:buNone/>
              <a:tabLst>
                <a:tab pos="228600" algn="l"/>
              </a:tabLst>
            </a:pPr>
            <a:endParaRPr lang="zh-CN" altLang="en-US" sz="2800"/>
          </a:p>
          <a:p>
            <a:pPr marL="342900" indent="-342900" algn="l">
              <a:buFont typeface="Arial" panose="020B0604020202020204" pitchFamily="34" charset="0"/>
              <a:buNone/>
              <a:tabLst>
                <a:tab pos="228600" algn="l"/>
              </a:tabLst>
            </a:pPr>
            <a:endParaRPr lang="zh-CN" altLang="en-US" sz="2800"/>
          </a:p>
        </p:txBody>
      </p:sp>
      <p:pic>
        <p:nvPicPr>
          <p:cNvPr id="112645" name="图片 4"/>
          <p:cNvPicPr>
            <a:picLocks noChangeAspect="1" noChangeArrowheads="1"/>
          </p:cNvPicPr>
          <p:nvPr/>
        </p:nvPicPr>
        <p:blipFill>
          <a:blip r:embed="rId2" cstate="print"/>
          <a:srcRect/>
          <a:stretch>
            <a:fillRect/>
          </a:stretch>
        </p:blipFill>
        <p:spPr bwMode="auto">
          <a:xfrm>
            <a:off x="685165" y="1131253"/>
            <a:ext cx="3840163" cy="2879725"/>
          </a:xfrm>
          <a:prstGeom prst="rect">
            <a:avLst/>
          </a:prstGeom>
          <a:noFill/>
          <a:ln w="9525">
            <a:noFill/>
            <a:miter lim="800000"/>
            <a:headEnd/>
            <a:tailEnd/>
          </a:ln>
        </p:spPr>
      </p:pic>
      <p:pic>
        <p:nvPicPr>
          <p:cNvPr id="112646" name="图片 5"/>
          <p:cNvPicPr>
            <a:picLocks noChangeAspect="1" noChangeArrowheads="1"/>
          </p:cNvPicPr>
          <p:nvPr/>
        </p:nvPicPr>
        <p:blipFill>
          <a:blip r:embed="rId3" cstate="print"/>
          <a:srcRect/>
          <a:stretch>
            <a:fillRect/>
          </a:stretch>
        </p:blipFill>
        <p:spPr bwMode="auto">
          <a:xfrm>
            <a:off x="4924108" y="1131570"/>
            <a:ext cx="3840162" cy="2879725"/>
          </a:xfrm>
          <a:prstGeom prst="rect">
            <a:avLst/>
          </a:prstGeom>
          <a:noFill/>
          <a:ln w="9525">
            <a:noFill/>
            <a:miter lim="800000"/>
            <a:headEnd/>
            <a:tailEnd/>
          </a:ln>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6355" y="-56515"/>
            <a:ext cx="9236075" cy="6869430"/>
          </a:xfrm>
          <a:prstGeom prst="rect">
            <a:avLst/>
          </a:prstGeom>
        </p:spPr>
      </p:pic>
      <p:sp>
        <p:nvSpPr>
          <p:cNvPr id="113666" name="Rectangle 2"/>
          <p:cNvSpPr>
            <a:spLocks noGrp="1" noChangeArrowheads="1"/>
          </p:cNvSpPr>
          <p:nvPr>
            <p:ph type="title"/>
          </p:nvPr>
        </p:nvSpPr>
        <p:spPr>
          <a:xfrm>
            <a:off x="468313" y="1701800"/>
            <a:ext cx="8229600" cy="1371600"/>
          </a:xfrm>
        </p:spPr>
        <p:txBody>
          <a:bodyPr/>
          <a:lstStyle/>
          <a:p>
            <a:pPr eaLnBrk="1" hangingPunct="1"/>
            <a:br>
              <a:rPr lang="zh-CN" altLang="en-US" sz="1600" b="1" smtClean="0">
                <a:solidFill>
                  <a:srgbClr val="FF6600"/>
                </a:solidFill>
              </a:rPr>
            </a:br>
            <a:br>
              <a:rPr lang="zh-CN" altLang="en-US" sz="1600" b="1" smtClean="0">
                <a:solidFill>
                  <a:srgbClr val="FF6600"/>
                </a:solidFill>
              </a:rPr>
            </a:br>
            <a:br>
              <a:rPr lang="zh-CN" altLang="en-US" sz="1600" b="1" smtClean="0">
                <a:solidFill>
                  <a:srgbClr val="FF6600"/>
                </a:solidFill>
              </a:rPr>
            </a:br>
            <a:r>
              <a:rPr lang="zh-CN" altLang="en-US" sz="1600" b="1" smtClean="0">
                <a:solidFill>
                  <a:srgbClr val="FF6600"/>
                </a:solidFill>
              </a:rPr>
              <a:t>六、精装修施工易出现的问题及隐蔽工程问题图集</a:t>
            </a:r>
            <a:br>
              <a:rPr lang="zh-CN" altLang="en-US" sz="1600" b="1" smtClean="0">
                <a:solidFill>
                  <a:srgbClr val="FF6600"/>
                </a:solidFill>
              </a:rPr>
            </a:br>
            <a:br>
              <a:rPr lang="en-US" sz="1600" b="1" smtClean="0">
                <a:solidFill>
                  <a:srgbClr val="FF6600"/>
                </a:solidFill>
              </a:rPr>
            </a:br>
            <a:r>
              <a:rPr lang="en-US" altLang="zh-CN" sz="1400" b="1" smtClean="0">
                <a:solidFill>
                  <a:schemeClr val="tx2"/>
                </a:solidFill>
              </a:rPr>
              <a:t>1</a:t>
            </a:r>
            <a:r>
              <a:rPr lang="zh-CN" altLang="en-US" sz="1400" smtClean="0">
                <a:solidFill>
                  <a:schemeClr val="tx2"/>
                </a:solidFill>
              </a:rPr>
              <a:t>、</a:t>
            </a:r>
            <a:r>
              <a:rPr lang="zh-CN" altLang="en-US" sz="1400" b="1" smtClean="0">
                <a:solidFill>
                  <a:schemeClr val="tx2"/>
                </a:solidFill>
              </a:rPr>
              <a:t>穿线管布管不合理，接头不规范</a:t>
            </a:r>
            <a:br>
              <a:rPr lang="zh-CN" altLang="en-US" sz="1400" b="1" smtClean="0">
                <a:solidFill>
                  <a:schemeClr val="tx2"/>
                </a:solidFill>
              </a:rPr>
            </a:br>
            <a:br>
              <a:rPr lang="zh-CN" altLang="en-US" sz="1400" b="1" smtClean="0">
                <a:solidFill>
                  <a:schemeClr val="tx2"/>
                </a:solidFill>
              </a:rPr>
            </a:br>
            <a:r>
              <a:rPr lang="en-US" altLang="zh-CN" sz="1400" b="1" smtClean="0">
                <a:solidFill>
                  <a:schemeClr val="tx2"/>
                </a:solidFill>
              </a:rPr>
              <a:t>2</a:t>
            </a:r>
            <a:r>
              <a:rPr lang="zh-CN" altLang="en-US" sz="1400" b="1" smtClean="0">
                <a:solidFill>
                  <a:schemeClr val="tx2"/>
                </a:solidFill>
              </a:rPr>
              <a:t>、电线接头直接埋入墙体；</a:t>
            </a:r>
            <a:br>
              <a:rPr lang="zh-CN" altLang="en-US" sz="1400" b="1" smtClean="0">
                <a:solidFill>
                  <a:schemeClr val="tx2"/>
                </a:solidFill>
              </a:rPr>
            </a:br>
            <a:br>
              <a:rPr lang="zh-CN" altLang="en-US" sz="1400" b="1" smtClean="0">
                <a:solidFill>
                  <a:schemeClr val="tx2"/>
                </a:solidFill>
              </a:rPr>
            </a:br>
            <a:r>
              <a:rPr lang="en-US" altLang="zh-CN" sz="1400" b="1" smtClean="0">
                <a:solidFill>
                  <a:schemeClr val="tx2"/>
                </a:solidFill>
              </a:rPr>
              <a:t>3</a:t>
            </a:r>
            <a:r>
              <a:rPr lang="zh-CN" altLang="en-US" sz="1400" b="1" smtClean="0">
                <a:solidFill>
                  <a:schemeClr val="tx2"/>
                </a:solidFill>
              </a:rPr>
              <a:t>、穿线管破损，死弯；</a:t>
            </a:r>
            <a:br>
              <a:rPr lang="zh-CN" altLang="en-US" sz="1400" b="1" smtClean="0">
                <a:solidFill>
                  <a:schemeClr val="tx2"/>
                </a:solidFill>
              </a:rPr>
            </a:br>
            <a:br>
              <a:rPr lang="zh-CN" altLang="en-US" sz="1400" b="1" smtClean="0">
                <a:solidFill>
                  <a:schemeClr val="tx2"/>
                </a:solidFill>
              </a:rPr>
            </a:br>
            <a:r>
              <a:rPr lang="en-US" altLang="zh-CN" sz="1400" b="1" smtClean="0">
                <a:solidFill>
                  <a:schemeClr val="tx2"/>
                </a:solidFill>
              </a:rPr>
              <a:t>4</a:t>
            </a:r>
            <a:r>
              <a:rPr lang="zh-CN" altLang="en-US" sz="1400" b="1" smtClean="0">
                <a:solidFill>
                  <a:schemeClr val="tx2"/>
                </a:solidFill>
              </a:rPr>
              <a:t>、给水管走向不合理，影响后继施工； </a:t>
            </a:r>
            <a:br>
              <a:rPr lang="zh-CN" altLang="en-US" sz="1400" b="1" smtClean="0">
                <a:solidFill>
                  <a:schemeClr val="tx2"/>
                </a:solidFill>
              </a:rPr>
            </a:br>
            <a:br>
              <a:rPr lang="zh-CN" altLang="en-US" sz="1400" b="1" smtClean="0">
                <a:solidFill>
                  <a:schemeClr val="tx2"/>
                </a:solidFill>
              </a:rPr>
            </a:br>
            <a:r>
              <a:rPr lang="en-US" altLang="zh-CN" sz="1400" b="1" smtClean="0">
                <a:solidFill>
                  <a:schemeClr val="tx2"/>
                </a:solidFill>
              </a:rPr>
              <a:t>5</a:t>
            </a:r>
            <a:r>
              <a:rPr lang="zh-CN" altLang="en-US" sz="1400" b="1" smtClean="0">
                <a:solidFill>
                  <a:schemeClr val="tx2"/>
                </a:solidFill>
              </a:rPr>
              <a:t>、插座高度不一至</a:t>
            </a:r>
            <a:br>
              <a:rPr lang="zh-CN" altLang="en-US" sz="1400" b="1" smtClean="0">
                <a:solidFill>
                  <a:schemeClr val="tx2"/>
                </a:solidFill>
              </a:rPr>
            </a:br>
            <a:br>
              <a:rPr lang="zh-CN" altLang="en-US" sz="1400" b="1" smtClean="0">
                <a:solidFill>
                  <a:schemeClr val="tx2"/>
                </a:solidFill>
              </a:rPr>
            </a:br>
            <a:r>
              <a:rPr lang="en-US" altLang="zh-CN" sz="1400" b="1" smtClean="0">
                <a:solidFill>
                  <a:schemeClr val="tx2"/>
                </a:solidFill>
              </a:rPr>
              <a:t>6</a:t>
            </a:r>
            <a:r>
              <a:rPr lang="zh-CN" altLang="en-US" sz="1400" b="1" smtClean="0">
                <a:solidFill>
                  <a:schemeClr val="tx2"/>
                </a:solidFill>
              </a:rPr>
              <a:t>、户内成品未作保护</a:t>
            </a:r>
            <a:br>
              <a:rPr lang="zh-CN" altLang="en-US" sz="1400" b="1" smtClean="0">
                <a:solidFill>
                  <a:schemeClr val="tx2"/>
                </a:solidFill>
              </a:rPr>
            </a:br>
            <a:endParaRPr lang="zh-CN" altLang="en-US" sz="1400" b="1" smtClean="0">
              <a:solidFill>
                <a:schemeClr val="tx2"/>
              </a:solidFill>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45720" y="-5715"/>
            <a:ext cx="9236075" cy="6869430"/>
          </a:xfrm>
          <a:prstGeom prst="rect">
            <a:avLst/>
          </a:prstGeom>
        </p:spPr>
      </p:pic>
      <p:sp>
        <p:nvSpPr>
          <p:cNvPr id="114690" name="Rectangle 2"/>
          <p:cNvSpPr>
            <a:spLocks noGrp="1" noChangeArrowheads="1"/>
          </p:cNvSpPr>
          <p:nvPr>
            <p:ph type="title" sz="quarter"/>
          </p:nvPr>
        </p:nvSpPr>
        <p:spPr>
          <a:xfrm>
            <a:off x="396875" y="404813"/>
            <a:ext cx="8567738" cy="1371600"/>
          </a:xfrm>
        </p:spPr>
        <p:txBody>
          <a:bodyPr/>
          <a:lstStyle/>
          <a:p>
            <a:pPr eaLnBrk="1" hangingPunct="1"/>
            <a:r>
              <a:rPr lang="zh-CN" altLang="en-US" sz="1600" smtClean="0">
                <a:latin typeface="宋体" panose="02010600030101010101" pitchFamily="2" charset="-122"/>
              </a:rPr>
              <a:t>三、</a:t>
            </a:r>
            <a:r>
              <a:rPr lang="zh-CN" altLang="en-US" sz="1600" b="1" smtClean="0">
                <a:solidFill>
                  <a:schemeClr val="tx2"/>
                </a:solidFill>
              </a:rPr>
              <a:t>精装修施工易出现的问题及</a:t>
            </a:r>
            <a:r>
              <a:rPr lang="zh-CN" altLang="en-US" sz="1600" b="1" smtClean="0">
                <a:latin typeface="宋体" panose="02010600030101010101" pitchFamily="2" charset="-122"/>
              </a:rPr>
              <a:t>隐蔽工程问题图集（</a:t>
            </a:r>
            <a:r>
              <a:rPr lang="en-US" altLang="zh-CN" sz="1600" b="1" smtClean="0">
                <a:latin typeface="宋体" panose="02010600030101010101" pitchFamily="2" charset="-122"/>
              </a:rPr>
              <a:t>1</a:t>
            </a:r>
            <a:r>
              <a:rPr lang="zh-CN" altLang="en-US" sz="1600" b="1" smtClean="0">
                <a:latin typeface="宋体" panose="02010600030101010101" pitchFamily="2" charset="-122"/>
              </a:rPr>
              <a:t>）</a:t>
            </a:r>
            <a:endParaRPr lang="zh-CN" altLang="en-US" sz="1600" b="1" smtClean="0">
              <a:latin typeface="宋体" panose="02010600030101010101" pitchFamily="2" charset="-122"/>
            </a:endParaRPr>
          </a:p>
        </p:txBody>
      </p:sp>
      <p:pic>
        <p:nvPicPr>
          <p:cNvPr id="114691" name="Picture 3" descr="DSC04948"/>
          <p:cNvPicPr>
            <a:picLocks noChangeAspect="1" noChangeArrowheads="1"/>
          </p:cNvPicPr>
          <p:nvPr>
            <p:ph sz="quarter" idx="1"/>
          </p:nvPr>
        </p:nvPicPr>
        <p:blipFill>
          <a:blip r:embed="rId2" cstate="print"/>
          <a:srcRect/>
          <a:stretch>
            <a:fillRect/>
          </a:stretch>
        </p:blipFill>
        <p:spPr>
          <a:xfrm>
            <a:off x="179388" y="1773238"/>
            <a:ext cx="4537075" cy="2168525"/>
          </a:xfrm>
          <a:noFill/>
        </p:spPr>
      </p:pic>
      <p:pic>
        <p:nvPicPr>
          <p:cNvPr id="114692" name="Picture 4" descr="DSC04941"/>
          <p:cNvPicPr>
            <a:picLocks noChangeAspect="1" noChangeArrowheads="1"/>
          </p:cNvPicPr>
          <p:nvPr>
            <p:ph sz="quarter" idx="2"/>
          </p:nvPr>
        </p:nvPicPr>
        <p:blipFill>
          <a:blip r:embed="rId3" cstate="print"/>
          <a:srcRect/>
          <a:stretch>
            <a:fillRect/>
          </a:stretch>
        </p:blipFill>
        <p:spPr>
          <a:xfrm>
            <a:off x="4932363" y="1773238"/>
            <a:ext cx="4032250" cy="2168525"/>
          </a:xfrm>
          <a:noFill/>
        </p:spPr>
      </p:pic>
      <p:sp>
        <p:nvSpPr>
          <p:cNvPr id="114693" name="Text Box 5"/>
          <p:cNvSpPr txBox="1">
            <a:spLocks noChangeArrowheads="1"/>
          </p:cNvSpPr>
          <p:nvPr/>
        </p:nvSpPr>
        <p:spPr bwMode="auto">
          <a:xfrm>
            <a:off x="4946650" y="3238500"/>
            <a:ext cx="458788" cy="92075"/>
          </a:xfrm>
          <a:prstGeom prst="rect">
            <a:avLst/>
          </a:prstGeom>
          <a:noFill/>
          <a:ln w="9525">
            <a:noFill/>
            <a:miter lim="800000"/>
          </a:ln>
          <a:effectLst/>
        </p:spPr>
        <p:txBody>
          <a:bodyPr vert="eaVert" wrap="none">
            <a:spAutoFit/>
          </a:bodyPr>
          <a:lstStyle/>
          <a:p>
            <a:pPr algn="l"/>
            <a:endParaRPr lang="zh-CN" altLang="en-US" sz="1800" b="0">
              <a:solidFill>
                <a:schemeClr val="tx1"/>
              </a:solidFill>
              <a:latin typeface="Tahoma" panose="020B0604030504040204" pitchFamily="34" charset="0"/>
            </a:endParaRPr>
          </a:p>
        </p:txBody>
      </p:sp>
      <p:pic>
        <p:nvPicPr>
          <p:cNvPr id="114694" name="Picture 6" descr="DSC04926"/>
          <p:cNvPicPr>
            <a:picLocks noChangeAspect="1" noChangeArrowheads="1"/>
          </p:cNvPicPr>
          <p:nvPr>
            <p:ph sz="quarter" idx="3"/>
          </p:nvPr>
        </p:nvPicPr>
        <p:blipFill>
          <a:blip r:embed="rId4" cstate="print"/>
          <a:srcRect/>
          <a:stretch>
            <a:fillRect/>
          </a:stretch>
        </p:blipFill>
        <p:spPr>
          <a:xfrm>
            <a:off x="179388" y="4149725"/>
            <a:ext cx="4535487" cy="2349500"/>
          </a:xfrm>
          <a:noFill/>
        </p:spPr>
      </p:pic>
      <p:pic>
        <p:nvPicPr>
          <p:cNvPr id="114695" name="Picture 7" descr="DSC04930"/>
          <p:cNvPicPr>
            <a:picLocks noChangeAspect="1" noChangeArrowheads="1"/>
          </p:cNvPicPr>
          <p:nvPr>
            <p:ph sz="quarter" idx="4"/>
          </p:nvPr>
        </p:nvPicPr>
        <p:blipFill>
          <a:blip r:embed="rId5" cstate="print"/>
          <a:srcRect/>
          <a:stretch>
            <a:fillRect/>
          </a:stretch>
        </p:blipFill>
        <p:spPr>
          <a:xfrm>
            <a:off x="4932363" y="4149725"/>
            <a:ext cx="4032250" cy="2376488"/>
          </a:xfrm>
          <a:solidFill>
            <a:schemeClr val="tx1"/>
          </a:solidFill>
        </p:spPr>
      </p:pic>
      <p:sp>
        <p:nvSpPr>
          <p:cNvPr id="114696" name="Text Box 8"/>
          <p:cNvSpPr txBox="1">
            <a:spLocks noChangeArrowheads="1"/>
          </p:cNvSpPr>
          <p:nvPr/>
        </p:nvSpPr>
        <p:spPr bwMode="auto">
          <a:xfrm>
            <a:off x="3578225" y="4652963"/>
            <a:ext cx="458788" cy="1871662"/>
          </a:xfrm>
          <a:prstGeom prst="rect">
            <a:avLst/>
          </a:prstGeom>
          <a:noFill/>
          <a:ln w="9525">
            <a:noFill/>
            <a:miter lim="800000"/>
          </a:ln>
          <a:effectLst/>
        </p:spPr>
        <p:txBody>
          <a:bodyPr vert="eaVert">
            <a:spAutoFit/>
          </a:bodyPr>
          <a:lstStyle/>
          <a:p>
            <a:pPr algn="l"/>
            <a:endParaRPr lang="zh-CN" altLang="en-US" sz="1800" b="0">
              <a:solidFill>
                <a:schemeClr val="tx1"/>
              </a:solidFill>
              <a:latin typeface="Tahoma" panose="020B0604030504040204" pitchFamily="34" charset="0"/>
            </a:endParaRPr>
          </a:p>
        </p:txBody>
      </p:sp>
      <p:sp>
        <p:nvSpPr>
          <p:cNvPr id="114697" name="Rectangle 9"/>
          <p:cNvSpPr>
            <a:spLocks noChangeArrowheads="1"/>
          </p:cNvSpPr>
          <p:nvPr/>
        </p:nvSpPr>
        <p:spPr bwMode="auto">
          <a:xfrm rot="10779596" flipV="1">
            <a:off x="1546225" y="6216650"/>
            <a:ext cx="2952750" cy="366713"/>
          </a:xfrm>
          <a:prstGeom prst="rect">
            <a:avLst/>
          </a:prstGeom>
          <a:noFill/>
          <a:ln w="9525">
            <a:noFill/>
            <a:miter lim="800000"/>
          </a:ln>
          <a:effectLst/>
        </p:spPr>
        <p:txBody>
          <a:bodyPr>
            <a:spAutoFit/>
          </a:bodyPr>
          <a:lstStyle/>
          <a:p>
            <a:pPr algn="l">
              <a:spcBef>
                <a:spcPct val="50000"/>
              </a:spcBef>
            </a:pPr>
            <a:r>
              <a:rPr lang="zh-CN" altLang="en-US" sz="1800">
                <a:solidFill>
                  <a:srgbClr val="A50021"/>
                </a:solidFill>
                <a:latin typeface="Tahoma" panose="020B0604030504040204" pitchFamily="34" charset="0"/>
              </a:rPr>
              <a:t>            </a:t>
            </a:r>
            <a:r>
              <a:rPr lang="zh-CN" altLang="en-US" sz="1800">
                <a:solidFill>
                  <a:srgbClr val="FFFF00"/>
                </a:solidFill>
                <a:latin typeface="Tahoma" panose="020B0604030504040204" pitchFamily="34" charset="0"/>
              </a:rPr>
              <a:t>强电接头埋入墙体</a:t>
            </a:r>
            <a:endParaRPr lang="zh-CN" altLang="en-US" sz="1800">
              <a:solidFill>
                <a:srgbClr val="FFFF00"/>
              </a:solidFill>
              <a:latin typeface="Tahoma" panose="020B0604030504040204" pitchFamily="34" charset="0"/>
            </a:endParaRPr>
          </a:p>
        </p:txBody>
      </p:sp>
      <p:sp>
        <p:nvSpPr>
          <p:cNvPr id="114698" name="Rectangle 10"/>
          <p:cNvSpPr>
            <a:spLocks noChangeArrowheads="1"/>
          </p:cNvSpPr>
          <p:nvPr/>
        </p:nvSpPr>
        <p:spPr bwMode="auto">
          <a:xfrm rot="10800000" flipV="1">
            <a:off x="2051050" y="3422650"/>
            <a:ext cx="2376488" cy="366713"/>
          </a:xfrm>
          <a:prstGeom prst="rect">
            <a:avLst/>
          </a:prstGeom>
          <a:noFill/>
          <a:ln w="9525">
            <a:noFill/>
            <a:miter lim="800000"/>
          </a:ln>
          <a:effectLst/>
        </p:spPr>
        <p:txBody>
          <a:bodyPr>
            <a:spAutoFit/>
          </a:bodyPr>
          <a:lstStyle/>
          <a:p>
            <a:pPr algn="l"/>
            <a:r>
              <a:rPr lang="zh-CN" altLang="en-US" sz="1800">
                <a:solidFill>
                  <a:srgbClr val="A50021"/>
                </a:solidFill>
                <a:latin typeface="Tahoma" panose="020B0604030504040204" pitchFamily="34" charset="0"/>
              </a:rPr>
              <a:t>     </a:t>
            </a:r>
            <a:r>
              <a:rPr lang="zh-CN" altLang="en-US" sz="1800">
                <a:solidFill>
                  <a:srgbClr val="FFFF00"/>
                </a:solidFill>
                <a:latin typeface="Tahoma" panose="020B0604030504040204" pitchFamily="34" charset="0"/>
              </a:rPr>
              <a:t>穿线管弯曲成死弯</a:t>
            </a:r>
            <a:endParaRPr lang="zh-CN" altLang="en-US" sz="1800">
              <a:solidFill>
                <a:srgbClr val="FFFF00"/>
              </a:solidFill>
              <a:latin typeface="Tahoma" panose="020B0604030504040204" pitchFamily="34" charset="0"/>
            </a:endParaRPr>
          </a:p>
        </p:txBody>
      </p:sp>
      <p:sp>
        <p:nvSpPr>
          <p:cNvPr id="114699" name="Rectangle 11"/>
          <p:cNvSpPr>
            <a:spLocks noChangeArrowheads="1"/>
          </p:cNvSpPr>
          <p:nvPr/>
        </p:nvSpPr>
        <p:spPr bwMode="auto">
          <a:xfrm rot="10800000" flipH="1" flipV="1">
            <a:off x="5819775" y="3640138"/>
            <a:ext cx="2789238" cy="366712"/>
          </a:xfrm>
          <a:prstGeom prst="rect">
            <a:avLst/>
          </a:prstGeom>
          <a:noFill/>
          <a:ln w="9525">
            <a:noFill/>
            <a:miter lim="800000"/>
          </a:ln>
          <a:effectLst/>
        </p:spPr>
        <p:txBody>
          <a:bodyPr>
            <a:spAutoFit/>
          </a:bodyPr>
          <a:lstStyle/>
          <a:p>
            <a:pPr algn="l"/>
            <a:r>
              <a:rPr lang="zh-CN" altLang="en-US" sz="1800">
                <a:solidFill>
                  <a:srgbClr val="FFFF00"/>
                </a:solidFill>
                <a:latin typeface="Tahoma" panose="020B0604030504040204" pitchFamily="34" charset="0"/>
              </a:rPr>
              <a:t>不同穿线管接口未密封</a:t>
            </a:r>
            <a:endParaRPr lang="zh-CN" altLang="en-US" sz="1800">
              <a:solidFill>
                <a:srgbClr val="FFFF00"/>
              </a:solidFill>
              <a:latin typeface="Tahoma" panose="020B0604030504040204" pitchFamily="34" charset="0"/>
            </a:endParaRPr>
          </a:p>
        </p:txBody>
      </p:sp>
      <p:sp>
        <p:nvSpPr>
          <p:cNvPr id="114700" name="Rectangle 12"/>
          <p:cNvSpPr>
            <a:spLocks noChangeArrowheads="1"/>
          </p:cNvSpPr>
          <p:nvPr/>
        </p:nvSpPr>
        <p:spPr bwMode="auto">
          <a:xfrm rot="10800000" flipV="1">
            <a:off x="6804025" y="6159500"/>
            <a:ext cx="1795463" cy="366713"/>
          </a:xfrm>
          <a:prstGeom prst="rect">
            <a:avLst/>
          </a:prstGeom>
          <a:noFill/>
          <a:ln w="9525">
            <a:noFill/>
            <a:miter lim="800000"/>
          </a:ln>
          <a:effectLst/>
        </p:spPr>
        <p:txBody>
          <a:bodyPr>
            <a:spAutoFit/>
          </a:bodyPr>
          <a:lstStyle/>
          <a:p>
            <a:pPr algn="l"/>
            <a:r>
              <a:rPr lang="zh-CN" altLang="en-US" sz="1800">
                <a:solidFill>
                  <a:srgbClr val="FFFF00"/>
                </a:solidFill>
                <a:latin typeface="Tahoma" panose="020B0604030504040204" pitchFamily="34" charset="0"/>
              </a:rPr>
              <a:t>布管凌乱不规范</a:t>
            </a:r>
            <a:endParaRPr lang="zh-CN" altLang="en-US" sz="1800">
              <a:solidFill>
                <a:srgbClr val="FFFF00"/>
              </a:solidFill>
              <a:latin typeface="Tahoma" panose="020B0604030504040204" pitchFamily="34" charset="0"/>
            </a:endParaRPr>
          </a:p>
        </p:txBody>
      </p:sp>
      <p:sp>
        <p:nvSpPr>
          <p:cNvPr id="114701" name="Oval 13"/>
          <p:cNvSpPr>
            <a:spLocks noChangeArrowheads="1"/>
          </p:cNvSpPr>
          <p:nvPr/>
        </p:nvSpPr>
        <p:spPr bwMode="auto">
          <a:xfrm>
            <a:off x="2051050" y="2997200"/>
            <a:ext cx="936625" cy="360363"/>
          </a:xfrm>
          <a:prstGeom prst="ellipse">
            <a:avLst/>
          </a:prstGeom>
          <a:solidFill>
            <a:schemeClr val="accent1">
              <a:alpha val="0"/>
            </a:schemeClr>
          </a:solidFill>
          <a:ln w="28575">
            <a:solidFill>
              <a:srgbClr val="FF3300"/>
            </a:solidFill>
            <a:round/>
          </a:ln>
          <a:effectLst/>
        </p:spPr>
        <p:txBody>
          <a:bodyPr wrap="none" anchor="ctr"/>
          <a:lstStyle/>
          <a:p>
            <a:endParaRPr lang="zh-CN" altLang="en-US"/>
          </a:p>
        </p:txBody>
      </p:sp>
      <p:sp>
        <p:nvSpPr>
          <p:cNvPr id="114702" name="Oval 14"/>
          <p:cNvSpPr>
            <a:spLocks noChangeArrowheads="1"/>
          </p:cNvSpPr>
          <p:nvPr/>
        </p:nvSpPr>
        <p:spPr bwMode="auto">
          <a:xfrm>
            <a:off x="2700338" y="5445125"/>
            <a:ext cx="1079500" cy="504825"/>
          </a:xfrm>
          <a:prstGeom prst="ellipse">
            <a:avLst/>
          </a:prstGeom>
          <a:solidFill>
            <a:schemeClr val="tx1">
              <a:alpha val="0"/>
            </a:schemeClr>
          </a:solidFill>
          <a:ln w="28575">
            <a:solidFill>
              <a:srgbClr val="FF3300"/>
            </a:solidFill>
            <a:round/>
          </a:ln>
          <a:effectLst/>
        </p:spPr>
        <p:txBody>
          <a:bodyPr wrap="none" anchor="ctr"/>
          <a:lstStyle/>
          <a:p>
            <a:endParaRPr lang="zh-CN" altLang="en-US"/>
          </a:p>
        </p:txBody>
      </p:sp>
      <p:sp>
        <p:nvSpPr>
          <p:cNvPr id="114703" name="Oval 15"/>
          <p:cNvSpPr>
            <a:spLocks noChangeArrowheads="1"/>
          </p:cNvSpPr>
          <p:nvPr/>
        </p:nvSpPr>
        <p:spPr bwMode="auto">
          <a:xfrm>
            <a:off x="6732588" y="2924175"/>
            <a:ext cx="863600" cy="504825"/>
          </a:xfrm>
          <a:prstGeom prst="ellipse">
            <a:avLst/>
          </a:prstGeom>
          <a:solidFill>
            <a:schemeClr val="accent1">
              <a:alpha val="0"/>
            </a:schemeClr>
          </a:solidFill>
          <a:ln w="28575">
            <a:solidFill>
              <a:srgbClr val="FF3300"/>
            </a:solidFill>
            <a:round/>
          </a:ln>
          <a:effectLst/>
        </p:spPr>
        <p:txBody>
          <a:bodyPr wrap="none" anchor="ctr"/>
          <a:lstStyle/>
          <a:p>
            <a:endParaRPr lang="zh-CN" altLang="en-US"/>
          </a:p>
        </p:txBody>
      </p:sp>
      <p:sp>
        <p:nvSpPr>
          <p:cNvPr id="114704" name="Oval 16"/>
          <p:cNvSpPr>
            <a:spLocks noChangeArrowheads="1"/>
          </p:cNvSpPr>
          <p:nvPr/>
        </p:nvSpPr>
        <p:spPr bwMode="auto">
          <a:xfrm>
            <a:off x="6011863" y="4868863"/>
            <a:ext cx="1368425" cy="1512887"/>
          </a:xfrm>
          <a:prstGeom prst="ellipse">
            <a:avLst/>
          </a:prstGeom>
          <a:solidFill>
            <a:schemeClr val="accent1">
              <a:alpha val="0"/>
            </a:schemeClr>
          </a:solidFill>
          <a:ln w="28575">
            <a:solidFill>
              <a:srgbClr val="FF3300"/>
            </a:solidFill>
            <a:round/>
          </a:ln>
          <a:effectLst/>
        </p:spPr>
        <p:txBody>
          <a:bodyPr wrap="none" anchor="ctr"/>
          <a:lstStyle/>
          <a:p>
            <a:endParaRPr lang="zh-CN" altLang="en-US"/>
          </a:p>
        </p:txBody>
      </p:sp>
    </p:spTree>
  </p:cSld>
  <p:clrMapOvr>
    <a:masterClrMapping/>
  </p:clrMapOvr>
  <p:transition advClick="0" advTm="5000"/>
</p:sld>
</file>

<file path=ppt/theme/theme1.xml><?xml version="1.0" encoding="utf-8"?>
<a:theme xmlns:a="http://schemas.openxmlformats.org/drawingml/2006/main" name="3_mb123">
  <a:themeElements>
    <a:clrScheme name="3_mb123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fontScheme name="3_mb123">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0"/>
          </a:spcBef>
          <a:spcAft>
            <a:spcPct val="0"/>
          </a:spcAft>
          <a:buClrTx/>
          <a:buSzTx/>
          <a:buFontTx/>
          <a:buNone/>
          <a:defRPr kumimoji="0" lang="zh-CN" sz="3200" b="1"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0"/>
          </a:spcBef>
          <a:spcAft>
            <a:spcPct val="0"/>
          </a:spcAft>
          <a:buClrTx/>
          <a:buSzTx/>
          <a:buFontTx/>
          <a:buNone/>
          <a:defRPr kumimoji="0" lang="zh-CN" sz="3200" b="1"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objectDefaults>
  <a:extraClrSchemeLst>
    <a:extraClrScheme>
      <a:clrScheme name="3_mb123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3_mb123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3_mb123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mb123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3_mb123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3_mb123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0"/>
          </a:spcBef>
          <a:spcAft>
            <a:spcPct val="0"/>
          </a:spcAft>
          <a:buClrTx/>
          <a:buSzTx/>
          <a:buFontTx/>
          <a:buNone/>
          <a:defRPr kumimoji="0" lang="zh-CN" sz="3200" b="1"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0"/>
          </a:spcBef>
          <a:spcAft>
            <a:spcPct val="0"/>
          </a:spcAft>
          <a:buClrTx/>
          <a:buSzTx/>
          <a:buFontTx/>
          <a:buNone/>
          <a:defRPr kumimoji="0" lang="zh-CN" sz="3200" b="1"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0"/>
          </a:spcBef>
          <a:spcAft>
            <a:spcPct val="0"/>
          </a:spcAft>
          <a:buClrTx/>
          <a:buSzTx/>
          <a:buFontTx/>
          <a:buNone/>
          <a:defRPr kumimoji="0" lang="zh-CN" sz="3200" b="1"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0"/>
          </a:spcBef>
          <a:spcAft>
            <a:spcPct val="0"/>
          </a:spcAft>
          <a:buClrTx/>
          <a:buSzTx/>
          <a:buFontTx/>
          <a:buNone/>
          <a:defRPr kumimoji="0" lang="zh-CN" sz="3200" b="1"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空白簡報">
  <a:themeElements>
    <a:clrScheme name="空白簡報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空白簡報">
      <a:majorFont>
        <a:latin typeface="Times New Roman"/>
        <a:ea typeface="PMingLiU"/>
        <a:cs typeface=""/>
      </a:majorFont>
      <a:minorFont>
        <a:latin typeface="Times New Roman"/>
        <a:ea typeface="PMingLiU"/>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0"/>
          </a:spcBef>
          <a:spcAft>
            <a:spcPct val="0"/>
          </a:spcAft>
          <a:buClrTx/>
          <a:buSzTx/>
          <a:buFontTx/>
          <a:buNone/>
          <a:defRPr kumimoji="0" lang="zh-CN" sz="3200" b="1"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0"/>
          </a:spcBef>
          <a:spcAft>
            <a:spcPct val="0"/>
          </a:spcAft>
          <a:buClrTx/>
          <a:buSzTx/>
          <a:buFontTx/>
          <a:buNone/>
          <a:defRPr kumimoji="0" lang="zh-CN" sz="3200" b="1"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objectDefaults>
  <a:extraClrSchemeLst>
    <a:extraClrScheme>
      <a:clrScheme name="空白簡報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空白簡報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空白簡報 3">
        <a:dk1>
          <a:srgbClr val="000000"/>
        </a:dk1>
        <a:lt1>
          <a:srgbClr val="FFFFCC"/>
        </a:lt1>
        <a:dk2>
          <a:srgbClr val="808000"/>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空白簡報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空白簡報 5">
        <a:dk1>
          <a:srgbClr val="000000"/>
        </a:dk1>
        <a:lt1>
          <a:srgbClr val="FFFFFF"/>
        </a:lt1>
        <a:dk2>
          <a:srgbClr val="000000"/>
        </a:dk2>
        <a:lt2>
          <a:srgbClr val="969696"/>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空白簡報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空白簡報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28507</Words>
  <Application>WPS 演示</Application>
  <PresentationFormat>全屏显示(4:3)</PresentationFormat>
  <Paragraphs>2669</Paragraphs>
  <Slides>166</Slides>
  <Notes>0</Notes>
  <HiddenSlides>0</HiddenSlides>
  <MMClips>0</MMClips>
  <ScaleCrop>false</ScaleCrop>
  <HeadingPairs>
    <vt:vector size="8" baseType="variant">
      <vt:variant>
        <vt:lpstr>已用的字体</vt:lpstr>
      </vt:variant>
      <vt:variant>
        <vt:i4>19</vt:i4>
      </vt:variant>
      <vt:variant>
        <vt:lpstr>主题</vt:lpstr>
      </vt:variant>
      <vt:variant>
        <vt:i4>4</vt:i4>
      </vt:variant>
      <vt:variant>
        <vt:lpstr>嵌入 OLE 服务器</vt:lpstr>
      </vt:variant>
      <vt:variant>
        <vt:i4>1</vt:i4>
      </vt:variant>
      <vt:variant>
        <vt:lpstr>幻灯片标题</vt:lpstr>
      </vt:variant>
      <vt:variant>
        <vt:i4>166</vt:i4>
      </vt:variant>
    </vt:vector>
  </HeadingPairs>
  <TitlesOfParts>
    <vt:vector size="190" baseType="lpstr">
      <vt:lpstr>Arial</vt:lpstr>
      <vt:lpstr>宋体</vt:lpstr>
      <vt:lpstr>Wingdings</vt:lpstr>
      <vt:lpstr>黑体</vt:lpstr>
      <vt:lpstr>Arial Black</vt:lpstr>
      <vt:lpstr>Times New Roman</vt:lpstr>
      <vt:lpstr>Tahoma</vt:lpstr>
      <vt:lpstr>PMingLiU</vt:lpstr>
      <vt:lpstr>微软雅黑</vt:lpstr>
      <vt:lpstr>仿宋_GB2312</vt:lpstr>
      <vt:lpstr>全真古印體</vt:lpstr>
      <vt:lpstr>DFKai-SB</vt:lpstr>
      <vt:lpstr>華康新儷粗黑</vt:lpstr>
      <vt:lpstr>Arial Unicode MS</vt:lpstr>
      <vt:lpstr>华文中宋</vt:lpstr>
      <vt:lpstr>仿宋</vt:lpstr>
      <vt:lpstr>幼圆</vt:lpstr>
      <vt:lpstr>楷体</vt:lpstr>
      <vt:lpstr>MingLiU</vt:lpstr>
      <vt:lpstr>3_mb123</vt:lpstr>
      <vt:lpstr>Pixel</vt:lpstr>
      <vt:lpstr>Blends</vt:lpstr>
      <vt:lpstr>空白簡報</vt:lpstr>
      <vt:lpstr>MSGraph.Chart.8</vt:lpstr>
      <vt:lpstr>  批量精装修质量控制、施工要求和验收标准及移交   &gt;&gt;装饰工程管理架构、主材料成本控制及流程管理、预防土建和装修通病的管理 &gt;&gt;住宅精装修工程规范要求和易出现的质量问题及竣工验收移交 &gt;&gt;住宅精装修房屋图集、物业验房标准流程及移交                                                                       德泽建设       </vt:lpstr>
      <vt:lpstr>PowerPoint 演示文稿</vt:lpstr>
      <vt:lpstr> 四、工程配置标准     a、公区      b、户内  五、精装修施工规范要求及施工图集  六、精装修施工易出现的问题及隐蔽工程问题图集  七、工程施工工艺共性问题      a、门窗类      b、墙面类     c、木地板类     d、地面类       e、厨房类       f、空调类     g、卫生间类     h、强弱电类   b、通用原则</vt:lpstr>
      <vt:lpstr>八、精装房物业验收标准    a、目的      b、通用原则    c、工程类验收内容    d、清洁类难收内容  九、精装修项目预验房活动方案        a、确定时间   b、确定接待地点  c、预验房地点  d、活动流程安排  e、注意事项  十、业主接房流程  十一、精装房验收规定动作的设计  十二、预验房整改和交房集中返修流程    a、预验房整改问题流程    b、交房后集中返修流程  十三、业主入住后易出现的问题 </vt:lpstr>
      <vt:lpstr>一、精装修管理架构流程 </vt:lpstr>
      <vt:lpstr>PowerPoint 演示文稿</vt:lpstr>
      <vt:lpstr>PowerPoint 演示文稿</vt:lpstr>
      <vt:lpstr>PowerPoint 演示文稿</vt:lpstr>
      <vt:lpstr>PowerPoint 演示文稿</vt:lpstr>
      <vt:lpstr>(5)、精装修管理架构 详细说明</vt:lpstr>
      <vt:lpstr>(6)、住宅精装修房屋移交后后期维保工作:</vt:lpstr>
      <vt:lpstr>(1)、设计主材料管控:</vt:lpstr>
      <vt:lpstr>(2)、现场主材料成本控制：</vt:lpstr>
      <vt:lpstr>    三、预防和控制土建施工与装修施工通病的管理</vt:lpstr>
      <vt:lpstr>           住宅楼精装修规范标准图集等  四、工程的配置标准 （一）、公区 1.  结构：钢柱及现浇钢筋混凝土框架剪力墙结构 2．层高：住宅楼标准层层高为3100mm 3．外墙：干挂石材和涂料，设置生活阳台空调室外机位 4．单元入口、电梯大堂及电梯前室为精装修 5．楼梯间及公共走道：楼地面为地砖铺贴，墙面为涂料，电梯厅楼地面为墙地砖铺贴 6．信报箱：按栋集中设置每户专用信报箱  </vt:lpstr>
      <vt:lpstr> （二）、户内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六、精装修施工易出现的问题及隐蔽工程问题图集  1、穿线管布管不合理，接头不规范  2、电线接头直接埋入墙体；  3、穿线管破损，死弯；  4、给水管走向不合理，影响后继施工；   5、插座高度不一至  6、户内成品未作保护 </vt:lpstr>
      <vt:lpstr>三、精装修施工易出现的问题及隐蔽工程问题图集（1）</vt:lpstr>
      <vt:lpstr>精装修施工易出现的问题及隐蔽工程问题图集（2）</vt:lpstr>
      <vt:lpstr>七、工程施工工艺共性问题</vt:lpstr>
      <vt:lpstr>PowerPoint 演示文稿</vt:lpstr>
      <vt:lpstr>PowerPoint 演示文稿</vt:lpstr>
      <vt:lpstr>PowerPoint 演示文稿</vt:lpstr>
      <vt:lpstr>（一）门窗类</vt:lpstr>
      <vt:lpstr>（一）门窗类</vt:lpstr>
      <vt:lpstr>（一）门窗类</vt:lpstr>
      <vt:lpstr>（一）门窗类</vt:lpstr>
      <vt:lpstr>PowerPoint 演示文稿</vt:lpstr>
      <vt:lpstr>PowerPoint 演示文稿</vt:lpstr>
      <vt:lpstr>PowerPoint 演示文稿</vt:lpstr>
      <vt:lpstr>PowerPoint 演示文稿</vt:lpstr>
      <vt:lpstr>PowerPoint 演示文稿</vt:lpstr>
      <vt:lpstr>（三）木地板</vt:lpstr>
      <vt:lpstr>（四）地面</vt:lpstr>
      <vt:lpstr>PowerPoint 演示文稿</vt:lpstr>
      <vt:lpstr>（五）、厨房</vt:lpstr>
      <vt:lpstr>PowerPoint 演示文稿</vt:lpstr>
      <vt:lpstr>PowerPoint 演示文稿</vt:lpstr>
      <vt:lpstr>PowerPoint 演示文稿</vt:lpstr>
      <vt:lpstr>        确定精装修房屋在物业验收时的工程与清洁标  准、以确保房屋的交付质量和提升业主的满意率。  </vt:lpstr>
      <vt:lpstr>根据：      《住宅室内装饰装修管理办法》（建设部 110号令）、          《住宅装饰装修工程施工规范》（GB50327）、          《建筑装饰工程质量验收规范》（GB50210）、          《民有建筑工程室内环境污染控制规范》（GB50325）     结合 ：                                 《住宅装饰装修验收地方标准》和本公司《项目移交标准》等相关资料制订本标准。                                        </vt:lpstr>
      <vt:lpstr>（三）工程类验收内容 门窗</vt:lpstr>
      <vt:lpstr>室内木制门的安装尺寸允许偏差及验收方法 </vt:lpstr>
      <vt:lpstr>入户防盗门安装的留缝限值、允许偏差和检验方法</vt:lpstr>
      <vt:lpstr>墙面抹灰  </vt:lpstr>
      <vt:lpstr>抹灰质量允许尺寸偏差及验收方法 </vt:lpstr>
      <vt:lpstr>贴砖</vt:lpstr>
      <vt:lpstr>墙面镶贴允许尺寸偏差及验收方法 </vt:lpstr>
      <vt:lpstr>2）地面砖 a. 基本要求和验收方法     镶贴应牢固，表面平整干净，无漏贴错贴；缝  隙均匀周边顺直，砖面无裂纹，掉角，缺楞等现等。采用自然光线下目测的方法验收。 b. 用小锤在地面上全数轻轻敲击，不得有空鼓声。 c. 有排水要求的地砖镶贴坡度应满足排水要求，与       地漏结合处应严密牢固。 d. 未经楼面负载验算，不得在楼面上镶贴花岗石、 大理石等厚重的材料。 e.  卫生间必须做防水后贴砖，要求关水24小时无渗漏。</vt:lpstr>
      <vt:lpstr>地面镶贴允许尺寸偏差及验收方法 </vt:lpstr>
      <vt:lpstr>木地板</vt:lpstr>
      <vt:lpstr>木地板的铺设尺寸允许偏差及验收方法 </vt:lpstr>
      <vt:lpstr>门套、踢角线</vt:lpstr>
      <vt:lpstr>细木制品安装尺寸允许偏差及验收方法 </vt:lpstr>
      <vt:lpstr>       厨房</vt:lpstr>
      <vt:lpstr> b、壁橱及吊橱制作尺寸允许偏差及验收方法 </vt:lpstr>
      <vt:lpstr>2）厨具       油烟机、燃气灶、洗槽等安装整洁有序，无划痕、沾污；功能使用正常，排烟顺畅。</vt:lpstr>
      <vt:lpstr>吊顶</vt:lpstr>
      <vt:lpstr>罩面板、吊顶安装尺寸允许偏差及验收方法</vt:lpstr>
      <vt:lpstr>浴室、卫生间</vt:lpstr>
      <vt:lpstr>电气</vt:lpstr>
      <vt:lpstr>其它</vt:lpstr>
      <vt:lpstr>（四）、清洁类验收内容 </vt:lpstr>
      <vt:lpstr>预验房活动方案</vt:lpstr>
      <vt:lpstr>（四）、活动流程安排                  1、接待岗   道具：来宾签到本、来宾签到桌面立牌；精装修验房小手册；接待岗登记后发放验房小手册与小礼品；***手提袋等。     人员组成：市场部安排                                   ２、派工岗      物业客户中心人员（１人）用对讲机安排验房小组带客验房，并通知大堂保安，保安通知施工单位逐户开门。        道具：对讲机 </vt:lpstr>
      <vt:lpstr>                                          3、 验房岗                 地产和物业的验房工程师及监理              道具：验房单、工具包               人员组成：              地产工程＋物业维修人员组成的验房小组              监理工程师携验收规范在场              现场快修队伍（墙纸施工方、橱柜、门）               人员分配：              地产工程部人员由项目部经理负责安排              物业人员由技术部和物业区域经理负责落实              监理及现场快修队伍由项目工程师负责落实。</vt:lpstr>
      <vt:lpstr>                      4、咨询岗              验房完毕验房小组送业主回接待现场大厅。接待大厅可作工程、物业咨询，也可以在接待现场作软装咨询,若无则送业主离开。        道具：“工程咨询”桌面立牌、“物业咨询”  桌面立牌、“代理公司”桌面立牌各一。</vt:lpstr>
      <vt:lpstr>1、二人小组的团队构成：地产工程师＋物业维修工程师（＋  监理咨询） 2 、问题记录：物业维修工程师。 3、验房时所使用的文件：精装修房交付清单＋本户型交房 附图。（物业按照正式交房格式准备）   4、设计师团队现场咨询：装饰设计＋入住搭  配顾问（家具、灯具、窗帘布艺、饰品等）研发部装饰组、体验中心装饰装修组。 5、接待处外路边作为室外停车场，安排队员两名引导停车。 6、留存资产组负责逐户对业主进行电话沟通，邀请业主回 访参加精装修预验房活动。 7、地产所有参与人员正装，物业人员着工作服。</vt:lpstr>
      <vt:lpstr>PowerPoint 演示文稿</vt:lpstr>
      <vt:lpstr>PowerPoint 演示文稿</vt:lpstr>
      <vt:lpstr>精装饰验收规定的设计</vt:lpstr>
      <vt:lpstr>精装饰验收规定的设计</vt:lpstr>
      <vt:lpstr>精装饰验收规定的设计</vt:lpstr>
      <vt:lpstr>精装饰验收规定的设计</vt:lpstr>
      <vt:lpstr>精装饰验收规定的设计</vt:lpstr>
      <vt:lpstr>精装饰验收规定动作的设计</vt:lpstr>
      <vt:lpstr>精装饰验收规定的设计</vt:lpstr>
      <vt:lpstr>精装饰验收规定的设计</vt:lpstr>
      <vt:lpstr>精装饰验收规定的设计</vt:lpstr>
      <vt:lpstr>精装饰验收规定的设计</vt:lpstr>
      <vt:lpstr>PowerPoint 演示文稿</vt:lpstr>
      <vt:lpstr>PowerPoint 演示文稿</vt:lpstr>
      <vt:lpstr>PowerPoint 演示文稿</vt:lpstr>
      <vt:lpstr>  十三、业主入住后易出现的问题  1. 户内墙纸由于在粘贴时，基层未完全干透进入            夏季气温升高，水份不能散发致使墙纸发生霉变起泡。  2. 户内给水角阀由于安装后未试压，业主接房开水或入住  用水后漏水普遍，如不能及时发现就把橱柜、台盆柜体浸泡损坏。  3. 卫生间台下盆与台面粘接不牢，出现台盆脱落损坏。     4. 户内复合套装门装饰层起泡、破损或门扇被虫蛀。  5. 客厅吊顶进入夏季接缝开裂，修复后易反复出现。</vt:lpstr>
      <vt:lpstr>角阀漏水、台盆脱落</vt:lpstr>
    </vt:vector>
  </TitlesOfParts>
  <Company>鐎甸偊鍠涢拏瀣▔椤撶偞绂</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龙湖.紫都城</dc:title>
  <dc:creator>微软用户</dc:creator>
  <cp:lastModifiedBy>Administrator</cp:lastModifiedBy>
  <cp:revision>274</cp:revision>
  <dcterms:created xsi:type="dcterms:W3CDTF">2008-09-17T01:56:00Z</dcterms:created>
  <dcterms:modified xsi:type="dcterms:W3CDTF">2019-01-23T07:13:15Z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2052-11.1.0.8013</vt:lpwstr>
  </property>
</Properties>
</file>